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256" r:id="rId3"/>
    <p:sldId id="296" r:id="rId4"/>
    <p:sldId id="302" r:id="rId5"/>
    <p:sldId id="310" r:id="rId6"/>
    <p:sldId id="318" r:id="rId7"/>
    <p:sldId id="314" r:id="rId8"/>
    <p:sldId id="312" r:id="rId9"/>
    <p:sldId id="313" r:id="rId10"/>
    <p:sldId id="315" r:id="rId11"/>
    <p:sldId id="316" r:id="rId12"/>
    <p:sldId id="317" r:id="rId13"/>
    <p:sldId id="320" r:id="rId14"/>
    <p:sldId id="262" r:id="rId15"/>
  </p:sldIdLst>
  <p:sldSz cx="9144000" cy="5143500" type="screen16x9"/>
  <p:notesSz cx="6797675" cy="9926638"/>
  <p:embeddedFontLs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17" userDrawn="1">
          <p15:clr>
            <a:srgbClr val="747775"/>
          </p15:clr>
        </p15:guide>
        <p15:guide id="2" pos="5397" userDrawn="1">
          <p15:clr>
            <a:srgbClr val="747775"/>
          </p15:clr>
        </p15:guide>
        <p15:guide id="3" orient="horz" pos="15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2E45"/>
    <a:srgbClr val="E18583"/>
    <a:srgbClr val="004376"/>
    <a:srgbClr val="F79BA6"/>
    <a:srgbClr val="F57F8D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50" autoAdjust="0"/>
    <p:restoredTop sz="94694"/>
  </p:normalViewPr>
  <p:slideViewPr>
    <p:cSldViewPr snapToGrid="0">
      <p:cViewPr varScale="1">
        <p:scale>
          <a:sx n="91" d="100"/>
          <a:sy n="91" d="100"/>
        </p:scale>
        <p:origin x="462" y="84"/>
      </p:cViewPr>
      <p:guideLst>
        <p:guide pos="317"/>
        <p:guide pos="5397"/>
        <p:guide orient="horz" pos="159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14AC32-3B04-462A-9030-CCEDE6F5540B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PE"/>
        </a:p>
      </dgm:t>
    </dgm:pt>
    <dgm:pt modelId="{38BEB591-EA85-40D5-80FF-BA206C5EF208}">
      <dgm:prSet phldrT="[Texto]" custT="1"/>
      <dgm:spPr>
        <a:solidFill>
          <a:srgbClr val="E18583"/>
        </a:solidFill>
      </dgm:spPr>
      <dgm:t>
        <a:bodyPr/>
        <a:lstStyle/>
        <a:p>
          <a:r>
            <a:rPr lang="es-PE" sz="800" u="sng" dirty="0"/>
            <a:t>FORMALIZADOR </a:t>
          </a:r>
        </a:p>
        <a:p>
          <a:r>
            <a:rPr lang="es-PE" sz="800" dirty="0"/>
            <a:t>Realiza asistencia técnica al productor acuícola</a:t>
          </a:r>
        </a:p>
        <a:p>
          <a:r>
            <a:rPr lang="es-PE" sz="800" u="sng" dirty="0"/>
            <a:t>PRODUCTO</a:t>
          </a:r>
        </a:p>
        <a:p>
          <a:r>
            <a:rPr lang="es-PE" sz="800" u="none" dirty="0"/>
            <a:t>1. Expediente ANA para ADH</a:t>
          </a:r>
        </a:p>
        <a:p>
          <a:r>
            <a:rPr lang="es-PE" sz="800" u="none" dirty="0"/>
            <a:t>2. Expediente VUA para formalización</a:t>
          </a:r>
        </a:p>
      </dgm:t>
    </dgm:pt>
    <dgm:pt modelId="{815E9787-0ECA-49CD-AEBA-7DE377FFC9EA}" type="parTrans" cxnId="{1C133BDE-00F2-4B78-AE0A-EDBC9BE6A8EE}">
      <dgm:prSet/>
      <dgm:spPr/>
      <dgm:t>
        <a:bodyPr/>
        <a:lstStyle/>
        <a:p>
          <a:endParaRPr lang="es-PE" sz="900"/>
        </a:p>
      </dgm:t>
    </dgm:pt>
    <dgm:pt modelId="{ABADBCE0-2A27-4814-954E-64E02643BC6D}" type="sibTrans" cxnId="{1C133BDE-00F2-4B78-AE0A-EDBC9BE6A8EE}">
      <dgm:prSet/>
      <dgm:spPr/>
      <dgm:t>
        <a:bodyPr/>
        <a:lstStyle/>
        <a:p>
          <a:endParaRPr lang="es-PE" sz="900"/>
        </a:p>
      </dgm:t>
    </dgm:pt>
    <dgm:pt modelId="{7D544E5E-C9A9-40B1-8C05-51D7BEB2F114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PE" sz="900" u="sng" dirty="0"/>
            <a:t>ANA/ALA</a:t>
          </a:r>
        </a:p>
        <a:p>
          <a:r>
            <a:rPr lang="es-PE" sz="900" dirty="0"/>
            <a:t>Recibe expediente ANA para -ADH</a:t>
          </a:r>
        </a:p>
        <a:p>
          <a:r>
            <a:rPr lang="es-PE" sz="900" u="sng" dirty="0"/>
            <a:t>PRODUCTO</a:t>
          </a:r>
        </a:p>
        <a:p>
          <a:r>
            <a:rPr lang="es-PE" sz="900" dirty="0"/>
            <a:t>Resolución de ADH</a:t>
          </a:r>
        </a:p>
      </dgm:t>
    </dgm:pt>
    <dgm:pt modelId="{36E64228-3B41-440E-B700-22B105B3B3BF}" type="parTrans" cxnId="{D300BFF8-5205-4A00-99E8-D0E0838E700E}">
      <dgm:prSet/>
      <dgm:spPr/>
      <dgm:t>
        <a:bodyPr/>
        <a:lstStyle/>
        <a:p>
          <a:endParaRPr lang="es-PE" sz="900"/>
        </a:p>
      </dgm:t>
    </dgm:pt>
    <dgm:pt modelId="{5CA4B731-0A64-4AD1-9909-B60284B32D62}" type="sibTrans" cxnId="{D300BFF8-5205-4A00-99E8-D0E0838E700E}">
      <dgm:prSet/>
      <dgm:spPr/>
      <dgm:t>
        <a:bodyPr/>
        <a:lstStyle/>
        <a:p>
          <a:endParaRPr lang="es-PE" sz="900"/>
        </a:p>
      </dgm:t>
    </dgm:pt>
    <dgm:pt modelId="{BCCD4E53-BA40-4220-9763-A0339642882B}">
      <dgm:prSet phldrT="[Texto]" custT="1"/>
      <dgm:spPr>
        <a:solidFill>
          <a:srgbClr val="E18583"/>
        </a:solidFill>
      </dgm:spPr>
      <dgm:t>
        <a:bodyPr/>
        <a:lstStyle/>
        <a:p>
          <a:r>
            <a:rPr lang="es-PE" sz="900" u="sng" dirty="0"/>
            <a:t>DIREPRO</a:t>
          </a:r>
        </a:p>
        <a:p>
          <a:r>
            <a:rPr lang="es-PE" sz="900" dirty="0"/>
            <a:t>Recibe Expediente VUA para formalización</a:t>
          </a:r>
        </a:p>
        <a:p>
          <a:r>
            <a:rPr lang="es-PE" sz="900" u="sng" dirty="0"/>
            <a:t>PRODUCTO</a:t>
          </a:r>
        </a:p>
        <a:p>
          <a:r>
            <a:rPr lang="es-PE" sz="900" dirty="0"/>
            <a:t>Revisa y traslada a la ANA/ALA</a:t>
          </a:r>
        </a:p>
      </dgm:t>
    </dgm:pt>
    <dgm:pt modelId="{A4B33DE5-CDD3-4E02-89DF-093F17DE543A}" type="parTrans" cxnId="{40F59C11-DE84-4F84-B642-41A2DE662DCD}">
      <dgm:prSet/>
      <dgm:spPr/>
      <dgm:t>
        <a:bodyPr/>
        <a:lstStyle/>
        <a:p>
          <a:endParaRPr lang="es-PE" sz="900"/>
        </a:p>
      </dgm:t>
    </dgm:pt>
    <dgm:pt modelId="{D3F9A85C-E231-4B1B-B755-122F974BF9B3}" type="sibTrans" cxnId="{40F59C11-DE84-4F84-B642-41A2DE662DCD}">
      <dgm:prSet/>
      <dgm:spPr/>
      <dgm:t>
        <a:bodyPr/>
        <a:lstStyle/>
        <a:p>
          <a:endParaRPr lang="es-PE" sz="900"/>
        </a:p>
      </dgm:t>
    </dgm:pt>
    <dgm:pt modelId="{F1E2AADD-9E75-4707-81FD-7BE178D1BA44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PE" sz="900" u="sng" dirty="0"/>
            <a:t>ANA/ALA</a:t>
          </a:r>
        </a:p>
        <a:p>
          <a:r>
            <a:rPr lang="es-PE" sz="900" dirty="0"/>
            <a:t>Recibe expediente de formalización</a:t>
          </a:r>
        </a:p>
        <a:p>
          <a:r>
            <a:rPr lang="es-PE" sz="900" u="sng" dirty="0"/>
            <a:t>PRODUCTO</a:t>
          </a:r>
        </a:p>
        <a:p>
          <a:r>
            <a:rPr lang="es-PE" sz="900" dirty="0"/>
            <a:t>Emite Resolución de Licencia de Uso de agua-LUA</a:t>
          </a:r>
        </a:p>
      </dgm:t>
    </dgm:pt>
    <dgm:pt modelId="{CA0AFE6F-F9C9-4A3C-873D-26B3D3FC58C9}" type="parTrans" cxnId="{CCE6C3BC-E781-42E0-B95D-09AAEED2BD3B}">
      <dgm:prSet/>
      <dgm:spPr/>
      <dgm:t>
        <a:bodyPr/>
        <a:lstStyle/>
        <a:p>
          <a:endParaRPr lang="es-PE" sz="900"/>
        </a:p>
      </dgm:t>
    </dgm:pt>
    <dgm:pt modelId="{458FD225-B546-43F3-B58D-9A4B7DCEA83B}" type="sibTrans" cxnId="{CCE6C3BC-E781-42E0-B95D-09AAEED2BD3B}">
      <dgm:prSet/>
      <dgm:spPr/>
      <dgm:t>
        <a:bodyPr/>
        <a:lstStyle/>
        <a:p>
          <a:endParaRPr lang="es-PE" sz="900"/>
        </a:p>
      </dgm:t>
    </dgm:pt>
    <dgm:pt modelId="{55CB04C6-CF3C-467A-AD7D-F775D6E8B245}">
      <dgm:prSet phldrT="[Texto]" custT="1"/>
      <dgm:spPr>
        <a:solidFill>
          <a:srgbClr val="E18583"/>
        </a:solidFill>
      </dgm:spPr>
      <dgm:t>
        <a:bodyPr/>
        <a:lstStyle/>
        <a:p>
          <a:r>
            <a:rPr lang="es-PE" sz="900" u="sng" dirty="0"/>
            <a:t>DIREPRO</a:t>
          </a:r>
        </a:p>
        <a:p>
          <a:r>
            <a:rPr lang="es-PE" sz="900" dirty="0"/>
            <a:t>Recibe LUA</a:t>
          </a:r>
        </a:p>
        <a:p>
          <a:r>
            <a:rPr lang="es-PE" sz="900" u="sng" dirty="0"/>
            <a:t>PRODUCTO</a:t>
          </a:r>
        </a:p>
        <a:p>
          <a:r>
            <a:rPr lang="es-PE" sz="900" dirty="0"/>
            <a:t>Emite Resolución de Derecho Acuícola</a:t>
          </a:r>
        </a:p>
      </dgm:t>
    </dgm:pt>
    <dgm:pt modelId="{34B0FE5D-0DF9-4921-AE79-2A76F96E8A7F}" type="parTrans" cxnId="{FBC40750-018B-437E-92B9-F71C7D07B52E}">
      <dgm:prSet/>
      <dgm:spPr/>
      <dgm:t>
        <a:bodyPr/>
        <a:lstStyle/>
        <a:p>
          <a:endParaRPr lang="es-PE" sz="900"/>
        </a:p>
      </dgm:t>
    </dgm:pt>
    <dgm:pt modelId="{41DAEE96-1F12-4D99-B022-909415F2C4A1}" type="sibTrans" cxnId="{FBC40750-018B-437E-92B9-F71C7D07B52E}">
      <dgm:prSet/>
      <dgm:spPr/>
      <dgm:t>
        <a:bodyPr/>
        <a:lstStyle/>
        <a:p>
          <a:endParaRPr lang="es-PE" sz="900"/>
        </a:p>
      </dgm:t>
    </dgm:pt>
    <dgm:pt modelId="{9DD8C3A3-0310-4954-BDBF-913691FE6200}">
      <dgm:prSet phldrT="[Texto]" custT="1"/>
      <dgm:spPr>
        <a:solidFill>
          <a:schemeClr val="accent2">
            <a:lumMod val="50000"/>
            <a:lumOff val="50000"/>
          </a:schemeClr>
        </a:solidFill>
      </dgm:spPr>
      <dgm:t>
        <a:bodyPr/>
        <a:lstStyle/>
        <a:p>
          <a:r>
            <a:rPr lang="es-PE" sz="900" u="sng" dirty="0" smtClean="0"/>
            <a:t>DGA</a:t>
          </a:r>
          <a:endParaRPr lang="es-PE" sz="900" u="sng" dirty="0"/>
        </a:p>
        <a:p>
          <a:r>
            <a:rPr lang="es-PE" sz="900" dirty="0"/>
            <a:t>Recibe de SIRINGO las resoluciones de D.A.</a:t>
          </a:r>
        </a:p>
        <a:p>
          <a:r>
            <a:rPr lang="es-PE" sz="900" u="sng" dirty="0"/>
            <a:t>PRODUCTO</a:t>
          </a:r>
        </a:p>
        <a:p>
          <a:r>
            <a:rPr lang="es-PE" sz="900" dirty="0"/>
            <a:t>Carga a CAN</a:t>
          </a:r>
        </a:p>
      </dgm:t>
    </dgm:pt>
    <dgm:pt modelId="{1D7245D3-CEEF-470B-8DB0-6AAF85ECA9E7}" type="parTrans" cxnId="{51135659-8392-4276-BBB2-2449E82D0A24}">
      <dgm:prSet/>
      <dgm:spPr/>
      <dgm:t>
        <a:bodyPr/>
        <a:lstStyle/>
        <a:p>
          <a:endParaRPr lang="es-PE" sz="900"/>
        </a:p>
      </dgm:t>
    </dgm:pt>
    <dgm:pt modelId="{4C8861CB-28FE-4B9D-8AEC-A7136D6BEA51}" type="sibTrans" cxnId="{51135659-8392-4276-BBB2-2449E82D0A24}">
      <dgm:prSet/>
      <dgm:spPr/>
      <dgm:t>
        <a:bodyPr/>
        <a:lstStyle/>
        <a:p>
          <a:endParaRPr lang="es-PE" sz="900"/>
        </a:p>
      </dgm:t>
    </dgm:pt>
    <dgm:pt modelId="{A4014625-9595-4C62-AB54-0E7C13DC2B67}" type="pres">
      <dgm:prSet presAssocID="{0D14AC32-3B04-462A-9030-CCEDE6F5540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C340997-66CE-43A2-8DB0-AEC5140A8DD3}" type="pres">
      <dgm:prSet presAssocID="{0D14AC32-3B04-462A-9030-CCEDE6F5540B}" presName="arrow" presStyleLbl="bgShp" presStyleIdx="0" presStyleCnt="1" custScaleX="117647"/>
      <dgm:spPr>
        <a:solidFill>
          <a:schemeClr val="bg1">
            <a:lumMod val="50000"/>
          </a:schemeClr>
        </a:solidFill>
      </dgm:spPr>
    </dgm:pt>
    <dgm:pt modelId="{1DE2B407-EE51-4D22-A8C2-B2EDF80C9FFB}" type="pres">
      <dgm:prSet presAssocID="{0D14AC32-3B04-462A-9030-CCEDE6F5540B}" presName="linearProcess" presStyleCnt="0"/>
      <dgm:spPr/>
    </dgm:pt>
    <dgm:pt modelId="{519F61C5-DA7D-477D-8182-E72BF198C0DD}" type="pres">
      <dgm:prSet presAssocID="{38BEB591-EA85-40D5-80FF-BA206C5EF208}" presName="textNode" presStyleLbl="node1" presStyleIdx="0" presStyleCnt="6" custScaleX="113897" custScaleY="1162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5C3BF2-8868-4F0C-BE47-82335C85CA5B}" type="pres">
      <dgm:prSet presAssocID="{ABADBCE0-2A27-4814-954E-64E02643BC6D}" presName="sibTrans" presStyleCnt="0"/>
      <dgm:spPr/>
    </dgm:pt>
    <dgm:pt modelId="{30E6B5F7-2342-4FDB-8575-22795D9C9451}" type="pres">
      <dgm:prSet presAssocID="{7D544E5E-C9A9-40B1-8C05-51D7BEB2F114}" presName="textNode" presStyleLbl="node1" presStyleIdx="1" presStyleCnt="6" custScaleX="113897" custScaleY="1162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5175A9-B34D-4289-8AB0-B1C6A80F6B03}" type="pres">
      <dgm:prSet presAssocID="{5CA4B731-0A64-4AD1-9909-B60284B32D62}" presName="sibTrans" presStyleCnt="0"/>
      <dgm:spPr/>
    </dgm:pt>
    <dgm:pt modelId="{5117B3E5-E6F8-4228-B1E5-CCE161557722}" type="pres">
      <dgm:prSet presAssocID="{BCCD4E53-BA40-4220-9763-A0339642882B}" presName="textNode" presStyleLbl="node1" presStyleIdx="2" presStyleCnt="6" custScaleX="113897" custScaleY="116298" custLinFactNeighborX="-360" custLinFactNeighborY="-25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0161C5-9F00-4E14-96E2-9C05F418B689}" type="pres">
      <dgm:prSet presAssocID="{D3F9A85C-E231-4B1B-B755-122F974BF9B3}" presName="sibTrans" presStyleCnt="0"/>
      <dgm:spPr/>
    </dgm:pt>
    <dgm:pt modelId="{41477696-B8D4-4D62-84C4-6D5E67247768}" type="pres">
      <dgm:prSet presAssocID="{F1E2AADD-9E75-4707-81FD-7BE178D1BA44}" presName="textNode" presStyleLbl="node1" presStyleIdx="3" presStyleCnt="6" custScaleX="113897" custScaleY="1162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BBC945-FDC2-4DD4-A2C3-D3DA5016E754}" type="pres">
      <dgm:prSet presAssocID="{458FD225-B546-43F3-B58D-9A4B7DCEA83B}" presName="sibTrans" presStyleCnt="0"/>
      <dgm:spPr/>
    </dgm:pt>
    <dgm:pt modelId="{9D495D34-7DF7-4FF1-A3DB-04A6034FB3EA}" type="pres">
      <dgm:prSet presAssocID="{55CB04C6-CF3C-467A-AD7D-F775D6E8B245}" presName="textNode" presStyleLbl="node1" presStyleIdx="4" presStyleCnt="6" custScaleX="113897" custScaleY="1162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524341-D5B0-4F6F-9AEC-006FA44AC19B}" type="pres">
      <dgm:prSet presAssocID="{41DAEE96-1F12-4D99-B022-909415F2C4A1}" presName="sibTrans" presStyleCnt="0"/>
      <dgm:spPr/>
    </dgm:pt>
    <dgm:pt modelId="{3E8D0236-F037-4431-8847-F35508443628}" type="pres">
      <dgm:prSet presAssocID="{9DD8C3A3-0310-4954-BDBF-913691FE6200}" presName="textNode" presStyleLbl="node1" presStyleIdx="5" presStyleCnt="6" custScaleX="113897" custScaleY="1162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0F59C11-DE84-4F84-B642-41A2DE662DCD}" srcId="{0D14AC32-3B04-462A-9030-CCEDE6F5540B}" destId="{BCCD4E53-BA40-4220-9763-A0339642882B}" srcOrd="2" destOrd="0" parTransId="{A4B33DE5-CDD3-4E02-89DF-093F17DE543A}" sibTransId="{D3F9A85C-E231-4B1B-B755-122F974BF9B3}"/>
    <dgm:cxn modelId="{FBC40750-018B-437E-92B9-F71C7D07B52E}" srcId="{0D14AC32-3B04-462A-9030-CCEDE6F5540B}" destId="{55CB04C6-CF3C-467A-AD7D-F775D6E8B245}" srcOrd="4" destOrd="0" parTransId="{34B0FE5D-0DF9-4921-AE79-2A76F96E8A7F}" sibTransId="{41DAEE96-1F12-4D99-B022-909415F2C4A1}"/>
    <dgm:cxn modelId="{8017CF66-A351-49E4-A9AD-0C57F6FFF0DB}" type="presOf" srcId="{38BEB591-EA85-40D5-80FF-BA206C5EF208}" destId="{519F61C5-DA7D-477D-8182-E72BF198C0DD}" srcOrd="0" destOrd="0" presId="urn:microsoft.com/office/officeart/2005/8/layout/hProcess9"/>
    <dgm:cxn modelId="{B0381344-BF11-487E-A2EB-E62374CFEA1F}" type="presOf" srcId="{F1E2AADD-9E75-4707-81FD-7BE178D1BA44}" destId="{41477696-B8D4-4D62-84C4-6D5E67247768}" srcOrd="0" destOrd="0" presId="urn:microsoft.com/office/officeart/2005/8/layout/hProcess9"/>
    <dgm:cxn modelId="{71922032-7782-4581-BEE6-236D9B9E65D9}" type="presOf" srcId="{55CB04C6-CF3C-467A-AD7D-F775D6E8B245}" destId="{9D495D34-7DF7-4FF1-A3DB-04A6034FB3EA}" srcOrd="0" destOrd="0" presId="urn:microsoft.com/office/officeart/2005/8/layout/hProcess9"/>
    <dgm:cxn modelId="{C3B756F7-640F-49FF-8D2B-C3BED2D20FBA}" type="presOf" srcId="{0D14AC32-3B04-462A-9030-CCEDE6F5540B}" destId="{A4014625-9595-4C62-AB54-0E7C13DC2B67}" srcOrd="0" destOrd="0" presId="urn:microsoft.com/office/officeart/2005/8/layout/hProcess9"/>
    <dgm:cxn modelId="{135A76B3-1DC8-4C23-B7E8-204DE4C8BEFE}" type="presOf" srcId="{7D544E5E-C9A9-40B1-8C05-51D7BEB2F114}" destId="{30E6B5F7-2342-4FDB-8575-22795D9C9451}" srcOrd="0" destOrd="0" presId="urn:microsoft.com/office/officeart/2005/8/layout/hProcess9"/>
    <dgm:cxn modelId="{D300BFF8-5205-4A00-99E8-D0E0838E700E}" srcId="{0D14AC32-3B04-462A-9030-CCEDE6F5540B}" destId="{7D544E5E-C9A9-40B1-8C05-51D7BEB2F114}" srcOrd="1" destOrd="0" parTransId="{36E64228-3B41-440E-B700-22B105B3B3BF}" sibTransId="{5CA4B731-0A64-4AD1-9909-B60284B32D62}"/>
    <dgm:cxn modelId="{174668B8-6D4D-4207-84ED-98397A47D803}" type="presOf" srcId="{9DD8C3A3-0310-4954-BDBF-913691FE6200}" destId="{3E8D0236-F037-4431-8847-F35508443628}" srcOrd="0" destOrd="0" presId="urn:microsoft.com/office/officeart/2005/8/layout/hProcess9"/>
    <dgm:cxn modelId="{CCE6C3BC-E781-42E0-B95D-09AAEED2BD3B}" srcId="{0D14AC32-3B04-462A-9030-CCEDE6F5540B}" destId="{F1E2AADD-9E75-4707-81FD-7BE178D1BA44}" srcOrd="3" destOrd="0" parTransId="{CA0AFE6F-F9C9-4A3C-873D-26B3D3FC58C9}" sibTransId="{458FD225-B546-43F3-B58D-9A4B7DCEA83B}"/>
    <dgm:cxn modelId="{51135659-8392-4276-BBB2-2449E82D0A24}" srcId="{0D14AC32-3B04-462A-9030-CCEDE6F5540B}" destId="{9DD8C3A3-0310-4954-BDBF-913691FE6200}" srcOrd="5" destOrd="0" parTransId="{1D7245D3-CEEF-470B-8DB0-6AAF85ECA9E7}" sibTransId="{4C8861CB-28FE-4B9D-8AEC-A7136D6BEA51}"/>
    <dgm:cxn modelId="{646A5D57-039C-4445-8D70-FBABD03ECF25}" type="presOf" srcId="{BCCD4E53-BA40-4220-9763-A0339642882B}" destId="{5117B3E5-E6F8-4228-B1E5-CCE161557722}" srcOrd="0" destOrd="0" presId="urn:microsoft.com/office/officeart/2005/8/layout/hProcess9"/>
    <dgm:cxn modelId="{1C133BDE-00F2-4B78-AE0A-EDBC9BE6A8EE}" srcId="{0D14AC32-3B04-462A-9030-CCEDE6F5540B}" destId="{38BEB591-EA85-40D5-80FF-BA206C5EF208}" srcOrd="0" destOrd="0" parTransId="{815E9787-0ECA-49CD-AEBA-7DE377FFC9EA}" sibTransId="{ABADBCE0-2A27-4814-954E-64E02643BC6D}"/>
    <dgm:cxn modelId="{55C89ECD-3B6E-4F10-AD1A-A65B23F41141}" type="presParOf" srcId="{A4014625-9595-4C62-AB54-0E7C13DC2B67}" destId="{CC340997-66CE-43A2-8DB0-AEC5140A8DD3}" srcOrd="0" destOrd="0" presId="urn:microsoft.com/office/officeart/2005/8/layout/hProcess9"/>
    <dgm:cxn modelId="{9D25B3D8-A5CB-4DF7-ADAC-F301365F3E98}" type="presParOf" srcId="{A4014625-9595-4C62-AB54-0E7C13DC2B67}" destId="{1DE2B407-EE51-4D22-A8C2-B2EDF80C9FFB}" srcOrd="1" destOrd="0" presId="urn:microsoft.com/office/officeart/2005/8/layout/hProcess9"/>
    <dgm:cxn modelId="{50F8C2B3-C28A-40B0-A885-C57CA45A69E3}" type="presParOf" srcId="{1DE2B407-EE51-4D22-A8C2-B2EDF80C9FFB}" destId="{519F61C5-DA7D-477D-8182-E72BF198C0DD}" srcOrd="0" destOrd="0" presId="urn:microsoft.com/office/officeart/2005/8/layout/hProcess9"/>
    <dgm:cxn modelId="{AA99941B-5818-4B31-8EDF-F5A424817B17}" type="presParOf" srcId="{1DE2B407-EE51-4D22-A8C2-B2EDF80C9FFB}" destId="{0B5C3BF2-8868-4F0C-BE47-82335C85CA5B}" srcOrd="1" destOrd="0" presId="urn:microsoft.com/office/officeart/2005/8/layout/hProcess9"/>
    <dgm:cxn modelId="{5678C7A5-7677-4328-89C4-431108C44080}" type="presParOf" srcId="{1DE2B407-EE51-4D22-A8C2-B2EDF80C9FFB}" destId="{30E6B5F7-2342-4FDB-8575-22795D9C9451}" srcOrd="2" destOrd="0" presId="urn:microsoft.com/office/officeart/2005/8/layout/hProcess9"/>
    <dgm:cxn modelId="{FE46345B-F413-416A-A35B-13D48D4BD235}" type="presParOf" srcId="{1DE2B407-EE51-4D22-A8C2-B2EDF80C9FFB}" destId="{1A5175A9-B34D-4289-8AB0-B1C6A80F6B03}" srcOrd="3" destOrd="0" presId="urn:microsoft.com/office/officeart/2005/8/layout/hProcess9"/>
    <dgm:cxn modelId="{51E015EE-90F4-409F-89D9-A5BF142EC778}" type="presParOf" srcId="{1DE2B407-EE51-4D22-A8C2-B2EDF80C9FFB}" destId="{5117B3E5-E6F8-4228-B1E5-CCE161557722}" srcOrd="4" destOrd="0" presId="urn:microsoft.com/office/officeart/2005/8/layout/hProcess9"/>
    <dgm:cxn modelId="{D2320152-29BC-41A1-9273-40C913E11D5E}" type="presParOf" srcId="{1DE2B407-EE51-4D22-A8C2-B2EDF80C9FFB}" destId="{5E0161C5-9F00-4E14-96E2-9C05F418B689}" srcOrd="5" destOrd="0" presId="urn:microsoft.com/office/officeart/2005/8/layout/hProcess9"/>
    <dgm:cxn modelId="{24880432-4C31-40D3-906E-919761D99AD7}" type="presParOf" srcId="{1DE2B407-EE51-4D22-A8C2-B2EDF80C9FFB}" destId="{41477696-B8D4-4D62-84C4-6D5E67247768}" srcOrd="6" destOrd="0" presId="urn:microsoft.com/office/officeart/2005/8/layout/hProcess9"/>
    <dgm:cxn modelId="{078AEEC7-9E29-491E-8E90-BF9E831CCD81}" type="presParOf" srcId="{1DE2B407-EE51-4D22-A8C2-B2EDF80C9FFB}" destId="{23BBC945-FDC2-4DD4-A2C3-D3DA5016E754}" srcOrd="7" destOrd="0" presId="urn:microsoft.com/office/officeart/2005/8/layout/hProcess9"/>
    <dgm:cxn modelId="{5FAA93B1-330A-4187-9908-650EED93D5BC}" type="presParOf" srcId="{1DE2B407-EE51-4D22-A8C2-B2EDF80C9FFB}" destId="{9D495D34-7DF7-4FF1-A3DB-04A6034FB3EA}" srcOrd="8" destOrd="0" presId="urn:microsoft.com/office/officeart/2005/8/layout/hProcess9"/>
    <dgm:cxn modelId="{A9E4F248-EDA5-4D99-BFE9-C23966638F3E}" type="presParOf" srcId="{1DE2B407-EE51-4D22-A8C2-B2EDF80C9FFB}" destId="{A2524341-D5B0-4F6F-9AEC-006FA44AC19B}" srcOrd="9" destOrd="0" presId="urn:microsoft.com/office/officeart/2005/8/layout/hProcess9"/>
    <dgm:cxn modelId="{A6937803-A0EE-45C6-B976-2A1F7CF7B2AE}" type="presParOf" srcId="{1DE2B407-EE51-4D22-A8C2-B2EDF80C9FFB}" destId="{3E8D0236-F037-4431-8847-F35508443628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14AC32-3B04-462A-9030-CCEDE6F5540B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PE"/>
        </a:p>
      </dgm:t>
    </dgm:pt>
    <dgm:pt modelId="{38BEB591-EA85-40D5-80FF-BA206C5EF208}">
      <dgm:prSet phldrT="[Texto]" custT="1"/>
      <dgm:spPr>
        <a:solidFill>
          <a:srgbClr val="E18583"/>
        </a:solidFill>
      </dgm:spPr>
      <dgm:t>
        <a:bodyPr/>
        <a:lstStyle/>
        <a:p>
          <a:r>
            <a:rPr lang="es-PE" sz="800" u="sng" dirty="0"/>
            <a:t>FORMALIZADOR </a:t>
          </a:r>
        </a:p>
        <a:p>
          <a:r>
            <a:rPr lang="es-PE" sz="800" dirty="0"/>
            <a:t>Realiza asistencia técnica al productor acuícola</a:t>
          </a:r>
        </a:p>
        <a:p>
          <a:r>
            <a:rPr lang="es-PE" sz="800" u="sng" dirty="0"/>
            <a:t>PRODUCTO</a:t>
          </a:r>
        </a:p>
        <a:p>
          <a:r>
            <a:rPr lang="es-PE" sz="800" u="none" dirty="0"/>
            <a:t>1. Expediente ANA para ADH</a:t>
          </a:r>
        </a:p>
        <a:p>
          <a:r>
            <a:rPr lang="es-PE" sz="800" u="none" dirty="0"/>
            <a:t>2. Expediente VUA para formalización</a:t>
          </a:r>
        </a:p>
      </dgm:t>
    </dgm:pt>
    <dgm:pt modelId="{815E9787-0ECA-49CD-AEBA-7DE377FFC9EA}" type="parTrans" cxnId="{1C133BDE-00F2-4B78-AE0A-EDBC9BE6A8EE}">
      <dgm:prSet/>
      <dgm:spPr/>
      <dgm:t>
        <a:bodyPr/>
        <a:lstStyle/>
        <a:p>
          <a:endParaRPr lang="es-PE" sz="900"/>
        </a:p>
      </dgm:t>
    </dgm:pt>
    <dgm:pt modelId="{ABADBCE0-2A27-4814-954E-64E02643BC6D}" type="sibTrans" cxnId="{1C133BDE-00F2-4B78-AE0A-EDBC9BE6A8EE}">
      <dgm:prSet/>
      <dgm:spPr/>
      <dgm:t>
        <a:bodyPr/>
        <a:lstStyle/>
        <a:p>
          <a:endParaRPr lang="es-PE" sz="900"/>
        </a:p>
      </dgm:t>
    </dgm:pt>
    <dgm:pt modelId="{7D544E5E-C9A9-40B1-8C05-51D7BEB2F114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PE" sz="900" u="sng" dirty="0"/>
            <a:t>ANA/ALA</a:t>
          </a:r>
        </a:p>
        <a:p>
          <a:r>
            <a:rPr lang="es-PE" sz="900" dirty="0"/>
            <a:t>Recibe expediente ANA para -ADH</a:t>
          </a:r>
        </a:p>
        <a:p>
          <a:r>
            <a:rPr lang="es-PE" sz="900" u="sng" dirty="0"/>
            <a:t>PRODUCTO</a:t>
          </a:r>
        </a:p>
        <a:p>
          <a:r>
            <a:rPr lang="es-PE" sz="900" dirty="0"/>
            <a:t>Resolución de ADH</a:t>
          </a:r>
        </a:p>
      </dgm:t>
    </dgm:pt>
    <dgm:pt modelId="{36E64228-3B41-440E-B700-22B105B3B3BF}" type="parTrans" cxnId="{D300BFF8-5205-4A00-99E8-D0E0838E700E}">
      <dgm:prSet/>
      <dgm:spPr/>
      <dgm:t>
        <a:bodyPr/>
        <a:lstStyle/>
        <a:p>
          <a:endParaRPr lang="es-PE" sz="900"/>
        </a:p>
      </dgm:t>
    </dgm:pt>
    <dgm:pt modelId="{5CA4B731-0A64-4AD1-9909-B60284B32D62}" type="sibTrans" cxnId="{D300BFF8-5205-4A00-99E8-D0E0838E700E}">
      <dgm:prSet/>
      <dgm:spPr/>
      <dgm:t>
        <a:bodyPr/>
        <a:lstStyle/>
        <a:p>
          <a:endParaRPr lang="es-PE" sz="900"/>
        </a:p>
      </dgm:t>
    </dgm:pt>
    <dgm:pt modelId="{BCCD4E53-BA40-4220-9763-A0339642882B}">
      <dgm:prSet phldrT="[Texto]" custT="1"/>
      <dgm:spPr>
        <a:solidFill>
          <a:srgbClr val="E18583"/>
        </a:solidFill>
      </dgm:spPr>
      <dgm:t>
        <a:bodyPr/>
        <a:lstStyle/>
        <a:p>
          <a:r>
            <a:rPr lang="es-PE" sz="900" u="sng" dirty="0"/>
            <a:t>DIREPRO</a:t>
          </a:r>
        </a:p>
        <a:p>
          <a:r>
            <a:rPr lang="es-PE" sz="900" dirty="0"/>
            <a:t>Recibe Expediente VUA para formalización</a:t>
          </a:r>
        </a:p>
        <a:p>
          <a:r>
            <a:rPr lang="es-PE" sz="900" u="sng" dirty="0"/>
            <a:t>PRODUCTO</a:t>
          </a:r>
        </a:p>
        <a:p>
          <a:r>
            <a:rPr lang="es-PE" sz="900" dirty="0"/>
            <a:t>Revisa y traslada a la ANA/ALA</a:t>
          </a:r>
        </a:p>
      </dgm:t>
    </dgm:pt>
    <dgm:pt modelId="{A4B33DE5-CDD3-4E02-89DF-093F17DE543A}" type="parTrans" cxnId="{40F59C11-DE84-4F84-B642-41A2DE662DCD}">
      <dgm:prSet/>
      <dgm:spPr/>
      <dgm:t>
        <a:bodyPr/>
        <a:lstStyle/>
        <a:p>
          <a:endParaRPr lang="es-PE" sz="900"/>
        </a:p>
      </dgm:t>
    </dgm:pt>
    <dgm:pt modelId="{D3F9A85C-E231-4B1B-B755-122F974BF9B3}" type="sibTrans" cxnId="{40F59C11-DE84-4F84-B642-41A2DE662DCD}">
      <dgm:prSet/>
      <dgm:spPr/>
      <dgm:t>
        <a:bodyPr/>
        <a:lstStyle/>
        <a:p>
          <a:endParaRPr lang="es-PE" sz="900"/>
        </a:p>
      </dgm:t>
    </dgm:pt>
    <dgm:pt modelId="{F1E2AADD-9E75-4707-81FD-7BE178D1BA44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PE" sz="900" u="sng" dirty="0"/>
            <a:t>ANA/ALA</a:t>
          </a:r>
        </a:p>
        <a:p>
          <a:r>
            <a:rPr lang="es-PE" sz="900" dirty="0"/>
            <a:t>Recibe expediente de formalización</a:t>
          </a:r>
        </a:p>
        <a:p>
          <a:r>
            <a:rPr lang="es-PE" sz="900" u="sng" dirty="0"/>
            <a:t>PRODUCTO</a:t>
          </a:r>
        </a:p>
        <a:p>
          <a:r>
            <a:rPr lang="es-PE" sz="900" dirty="0"/>
            <a:t>Emite Resolución de Licencia de Uso de agua-LUA</a:t>
          </a:r>
        </a:p>
      </dgm:t>
    </dgm:pt>
    <dgm:pt modelId="{CA0AFE6F-F9C9-4A3C-873D-26B3D3FC58C9}" type="parTrans" cxnId="{CCE6C3BC-E781-42E0-B95D-09AAEED2BD3B}">
      <dgm:prSet/>
      <dgm:spPr/>
      <dgm:t>
        <a:bodyPr/>
        <a:lstStyle/>
        <a:p>
          <a:endParaRPr lang="es-PE" sz="900"/>
        </a:p>
      </dgm:t>
    </dgm:pt>
    <dgm:pt modelId="{458FD225-B546-43F3-B58D-9A4B7DCEA83B}" type="sibTrans" cxnId="{CCE6C3BC-E781-42E0-B95D-09AAEED2BD3B}">
      <dgm:prSet/>
      <dgm:spPr/>
      <dgm:t>
        <a:bodyPr/>
        <a:lstStyle/>
        <a:p>
          <a:endParaRPr lang="es-PE" sz="900"/>
        </a:p>
      </dgm:t>
    </dgm:pt>
    <dgm:pt modelId="{55CB04C6-CF3C-467A-AD7D-F775D6E8B245}">
      <dgm:prSet phldrT="[Texto]" custT="1"/>
      <dgm:spPr>
        <a:solidFill>
          <a:srgbClr val="E18583"/>
        </a:solidFill>
      </dgm:spPr>
      <dgm:t>
        <a:bodyPr/>
        <a:lstStyle/>
        <a:p>
          <a:r>
            <a:rPr lang="es-PE" sz="900" u="sng" dirty="0"/>
            <a:t>DIREPRO</a:t>
          </a:r>
        </a:p>
        <a:p>
          <a:r>
            <a:rPr lang="es-PE" sz="900" dirty="0"/>
            <a:t>Recibe LUA</a:t>
          </a:r>
        </a:p>
        <a:p>
          <a:r>
            <a:rPr lang="es-PE" sz="900" u="sng" dirty="0"/>
            <a:t>PRODUCTO</a:t>
          </a:r>
        </a:p>
        <a:p>
          <a:r>
            <a:rPr lang="es-PE" sz="900" dirty="0"/>
            <a:t>Emite Resolución de Derecho Acuícola</a:t>
          </a:r>
        </a:p>
      </dgm:t>
    </dgm:pt>
    <dgm:pt modelId="{34B0FE5D-0DF9-4921-AE79-2A76F96E8A7F}" type="parTrans" cxnId="{FBC40750-018B-437E-92B9-F71C7D07B52E}">
      <dgm:prSet/>
      <dgm:spPr/>
      <dgm:t>
        <a:bodyPr/>
        <a:lstStyle/>
        <a:p>
          <a:endParaRPr lang="es-PE" sz="900"/>
        </a:p>
      </dgm:t>
    </dgm:pt>
    <dgm:pt modelId="{41DAEE96-1F12-4D99-B022-909415F2C4A1}" type="sibTrans" cxnId="{FBC40750-018B-437E-92B9-F71C7D07B52E}">
      <dgm:prSet/>
      <dgm:spPr/>
      <dgm:t>
        <a:bodyPr/>
        <a:lstStyle/>
        <a:p>
          <a:endParaRPr lang="es-PE" sz="900"/>
        </a:p>
      </dgm:t>
    </dgm:pt>
    <dgm:pt modelId="{9DD8C3A3-0310-4954-BDBF-913691FE6200}">
      <dgm:prSet phldrT="[Texto]" custT="1"/>
      <dgm:spPr>
        <a:solidFill>
          <a:schemeClr val="accent2">
            <a:lumMod val="50000"/>
            <a:lumOff val="50000"/>
          </a:schemeClr>
        </a:solidFill>
      </dgm:spPr>
      <dgm:t>
        <a:bodyPr/>
        <a:lstStyle/>
        <a:p>
          <a:r>
            <a:rPr lang="es-PE" sz="900" u="sng" dirty="0" smtClean="0"/>
            <a:t>DGA</a:t>
          </a:r>
          <a:endParaRPr lang="es-PE" sz="900" u="sng" dirty="0"/>
        </a:p>
        <a:p>
          <a:r>
            <a:rPr lang="es-PE" sz="900" dirty="0"/>
            <a:t>Recibe de SIRINGO las resoluciones de D.A.</a:t>
          </a:r>
        </a:p>
        <a:p>
          <a:r>
            <a:rPr lang="es-PE" sz="900" u="sng" dirty="0"/>
            <a:t>PRODUCTO</a:t>
          </a:r>
        </a:p>
        <a:p>
          <a:r>
            <a:rPr lang="es-PE" sz="900" dirty="0"/>
            <a:t>Carga a CAN</a:t>
          </a:r>
        </a:p>
      </dgm:t>
    </dgm:pt>
    <dgm:pt modelId="{1D7245D3-CEEF-470B-8DB0-6AAF85ECA9E7}" type="parTrans" cxnId="{51135659-8392-4276-BBB2-2449E82D0A24}">
      <dgm:prSet/>
      <dgm:spPr/>
      <dgm:t>
        <a:bodyPr/>
        <a:lstStyle/>
        <a:p>
          <a:endParaRPr lang="es-PE" sz="900"/>
        </a:p>
      </dgm:t>
    </dgm:pt>
    <dgm:pt modelId="{4C8861CB-28FE-4B9D-8AEC-A7136D6BEA51}" type="sibTrans" cxnId="{51135659-8392-4276-BBB2-2449E82D0A24}">
      <dgm:prSet/>
      <dgm:spPr/>
      <dgm:t>
        <a:bodyPr/>
        <a:lstStyle/>
        <a:p>
          <a:endParaRPr lang="es-PE" sz="900"/>
        </a:p>
      </dgm:t>
    </dgm:pt>
    <dgm:pt modelId="{A4014625-9595-4C62-AB54-0E7C13DC2B67}" type="pres">
      <dgm:prSet presAssocID="{0D14AC32-3B04-462A-9030-CCEDE6F5540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C340997-66CE-43A2-8DB0-AEC5140A8DD3}" type="pres">
      <dgm:prSet presAssocID="{0D14AC32-3B04-462A-9030-CCEDE6F5540B}" presName="arrow" presStyleLbl="bgShp" presStyleIdx="0" presStyleCnt="1" custScaleX="117647"/>
      <dgm:spPr>
        <a:solidFill>
          <a:schemeClr val="bg1">
            <a:lumMod val="50000"/>
          </a:schemeClr>
        </a:solidFill>
      </dgm:spPr>
    </dgm:pt>
    <dgm:pt modelId="{1DE2B407-EE51-4D22-A8C2-B2EDF80C9FFB}" type="pres">
      <dgm:prSet presAssocID="{0D14AC32-3B04-462A-9030-CCEDE6F5540B}" presName="linearProcess" presStyleCnt="0"/>
      <dgm:spPr/>
    </dgm:pt>
    <dgm:pt modelId="{519F61C5-DA7D-477D-8182-E72BF198C0DD}" type="pres">
      <dgm:prSet presAssocID="{38BEB591-EA85-40D5-80FF-BA206C5EF208}" presName="textNode" presStyleLbl="node1" presStyleIdx="0" presStyleCnt="6" custScaleX="113897" custScaleY="1162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5C3BF2-8868-4F0C-BE47-82335C85CA5B}" type="pres">
      <dgm:prSet presAssocID="{ABADBCE0-2A27-4814-954E-64E02643BC6D}" presName="sibTrans" presStyleCnt="0"/>
      <dgm:spPr/>
    </dgm:pt>
    <dgm:pt modelId="{30E6B5F7-2342-4FDB-8575-22795D9C9451}" type="pres">
      <dgm:prSet presAssocID="{7D544E5E-C9A9-40B1-8C05-51D7BEB2F114}" presName="textNode" presStyleLbl="node1" presStyleIdx="1" presStyleCnt="6" custScaleX="113897" custScaleY="1162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5175A9-B34D-4289-8AB0-B1C6A80F6B03}" type="pres">
      <dgm:prSet presAssocID="{5CA4B731-0A64-4AD1-9909-B60284B32D62}" presName="sibTrans" presStyleCnt="0"/>
      <dgm:spPr/>
    </dgm:pt>
    <dgm:pt modelId="{5117B3E5-E6F8-4228-B1E5-CCE161557722}" type="pres">
      <dgm:prSet presAssocID="{BCCD4E53-BA40-4220-9763-A0339642882B}" presName="textNode" presStyleLbl="node1" presStyleIdx="2" presStyleCnt="6" custScaleX="113897" custScaleY="116298" custLinFactNeighborX="-360" custLinFactNeighborY="-25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0161C5-9F00-4E14-96E2-9C05F418B689}" type="pres">
      <dgm:prSet presAssocID="{D3F9A85C-E231-4B1B-B755-122F974BF9B3}" presName="sibTrans" presStyleCnt="0"/>
      <dgm:spPr/>
    </dgm:pt>
    <dgm:pt modelId="{41477696-B8D4-4D62-84C4-6D5E67247768}" type="pres">
      <dgm:prSet presAssocID="{F1E2AADD-9E75-4707-81FD-7BE178D1BA44}" presName="textNode" presStyleLbl="node1" presStyleIdx="3" presStyleCnt="6" custScaleX="113897" custScaleY="1162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BBC945-FDC2-4DD4-A2C3-D3DA5016E754}" type="pres">
      <dgm:prSet presAssocID="{458FD225-B546-43F3-B58D-9A4B7DCEA83B}" presName="sibTrans" presStyleCnt="0"/>
      <dgm:spPr/>
    </dgm:pt>
    <dgm:pt modelId="{9D495D34-7DF7-4FF1-A3DB-04A6034FB3EA}" type="pres">
      <dgm:prSet presAssocID="{55CB04C6-CF3C-467A-AD7D-F775D6E8B245}" presName="textNode" presStyleLbl="node1" presStyleIdx="4" presStyleCnt="6" custScaleX="113897" custScaleY="1162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524341-D5B0-4F6F-9AEC-006FA44AC19B}" type="pres">
      <dgm:prSet presAssocID="{41DAEE96-1F12-4D99-B022-909415F2C4A1}" presName="sibTrans" presStyleCnt="0"/>
      <dgm:spPr/>
    </dgm:pt>
    <dgm:pt modelId="{3E8D0236-F037-4431-8847-F35508443628}" type="pres">
      <dgm:prSet presAssocID="{9DD8C3A3-0310-4954-BDBF-913691FE6200}" presName="textNode" presStyleLbl="node1" presStyleIdx="5" presStyleCnt="6" custScaleX="113897" custScaleY="1162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0F59C11-DE84-4F84-B642-41A2DE662DCD}" srcId="{0D14AC32-3B04-462A-9030-CCEDE6F5540B}" destId="{BCCD4E53-BA40-4220-9763-A0339642882B}" srcOrd="2" destOrd="0" parTransId="{A4B33DE5-CDD3-4E02-89DF-093F17DE543A}" sibTransId="{D3F9A85C-E231-4B1B-B755-122F974BF9B3}"/>
    <dgm:cxn modelId="{FBC40750-018B-437E-92B9-F71C7D07B52E}" srcId="{0D14AC32-3B04-462A-9030-CCEDE6F5540B}" destId="{55CB04C6-CF3C-467A-AD7D-F775D6E8B245}" srcOrd="4" destOrd="0" parTransId="{34B0FE5D-0DF9-4921-AE79-2A76F96E8A7F}" sibTransId="{41DAEE96-1F12-4D99-B022-909415F2C4A1}"/>
    <dgm:cxn modelId="{8017CF66-A351-49E4-A9AD-0C57F6FFF0DB}" type="presOf" srcId="{38BEB591-EA85-40D5-80FF-BA206C5EF208}" destId="{519F61C5-DA7D-477D-8182-E72BF198C0DD}" srcOrd="0" destOrd="0" presId="urn:microsoft.com/office/officeart/2005/8/layout/hProcess9"/>
    <dgm:cxn modelId="{B0381344-BF11-487E-A2EB-E62374CFEA1F}" type="presOf" srcId="{F1E2AADD-9E75-4707-81FD-7BE178D1BA44}" destId="{41477696-B8D4-4D62-84C4-6D5E67247768}" srcOrd="0" destOrd="0" presId="urn:microsoft.com/office/officeart/2005/8/layout/hProcess9"/>
    <dgm:cxn modelId="{71922032-7782-4581-BEE6-236D9B9E65D9}" type="presOf" srcId="{55CB04C6-CF3C-467A-AD7D-F775D6E8B245}" destId="{9D495D34-7DF7-4FF1-A3DB-04A6034FB3EA}" srcOrd="0" destOrd="0" presId="urn:microsoft.com/office/officeart/2005/8/layout/hProcess9"/>
    <dgm:cxn modelId="{C3B756F7-640F-49FF-8D2B-C3BED2D20FBA}" type="presOf" srcId="{0D14AC32-3B04-462A-9030-CCEDE6F5540B}" destId="{A4014625-9595-4C62-AB54-0E7C13DC2B67}" srcOrd="0" destOrd="0" presId="urn:microsoft.com/office/officeart/2005/8/layout/hProcess9"/>
    <dgm:cxn modelId="{135A76B3-1DC8-4C23-B7E8-204DE4C8BEFE}" type="presOf" srcId="{7D544E5E-C9A9-40B1-8C05-51D7BEB2F114}" destId="{30E6B5F7-2342-4FDB-8575-22795D9C9451}" srcOrd="0" destOrd="0" presId="urn:microsoft.com/office/officeart/2005/8/layout/hProcess9"/>
    <dgm:cxn modelId="{D300BFF8-5205-4A00-99E8-D0E0838E700E}" srcId="{0D14AC32-3B04-462A-9030-CCEDE6F5540B}" destId="{7D544E5E-C9A9-40B1-8C05-51D7BEB2F114}" srcOrd="1" destOrd="0" parTransId="{36E64228-3B41-440E-B700-22B105B3B3BF}" sibTransId="{5CA4B731-0A64-4AD1-9909-B60284B32D62}"/>
    <dgm:cxn modelId="{174668B8-6D4D-4207-84ED-98397A47D803}" type="presOf" srcId="{9DD8C3A3-0310-4954-BDBF-913691FE6200}" destId="{3E8D0236-F037-4431-8847-F35508443628}" srcOrd="0" destOrd="0" presId="urn:microsoft.com/office/officeart/2005/8/layout/hProcess9"/>
    <dgm:cxn modelId="{CCE6C3BC-E781-42E0-B95D-09AAEED2BD3B}" srcId="{0D14AC32-3B04-462A-9030-CCEDE6F5540B}" destId="{F1E2AADD-9E75-4707-81FD-7BE178D1BA44}" srcOrd="3" destOrd="0" parTransId="{CA0AFE6F-F9C9-4A3C-873D-26B3D3FC58C9}" sibTransId="{458FD225-B546-43F3-B58D-9A4B7DCEA83B}"/>
    <dgm:cxn modelId="{51135659-8392-4276-BBB2-2449E82D0A24}" srcId="{0D14AC32-3B04-462A-9030-CCEDE6F5540B}" destId="{9DD8C3A3-0310-4954-BDBF-913691FE6200}" srcOrd="5" destOrd="0" parTransId="{1D7245D3-CEEF-470B-8DB0-6AAF85ECA9E7}" sibTransId="{4C8861CB-28FE-4B9D-8AEC-A7136D6BEA51}"/>
    <dgm:cxn modelId="{646A5D57-039C-4445-8D70-FBABD03ECF25}" type="presOf" srcId="{BCCD4E53-BA40-4220-9763-A0339642882B}" destId="{5117B3E5-E6F8-4228-B1E5-CCE161557722}" srcOrd="0" destOrd="0" presId="urn:microsoft.com/office/officeart/2005/8/layout/hProcess9"/>
    <dgm:cxn modelId="{1C133BDE-00F2-4B78-AE0A-EDBC9BE6A8EE}" srcId="{0D14AC32-3B04-462A-9030-CCEDE6F5540B}" destId="{38BEB591-EA85-40D5-80FF-BA206C5EF208}" srcOrd="0" destOrd="0" parTransId="{815E9787-0ECA-49CD-AEBA-7DE377FFC9EA}" sibTransId="{ABADBCE0-2A27-4814-954E-64E02643BC6D}"/>
    <dgm:cxn modelId="{55C89ECD-3B6E-4F10-AD1A-A65B23F41141}" type="presParOf" srcId="{A4014625-9595-4C62-AB54-0E7C13DC2B67}" destId="{CC340997-66CE-43A2-8DB0-AEC5140A8DD3}" srcOrd="0" destOrd="0" presId="urn:microsoft.com/office/officeart/2005/8/layout/hProcess9"/>
    <dgm:cxn modelId="{9D25B3D8-A5CB-4DF7-ADAC-F301365F3E98}" type="presParOf" srcId="{A4014625-9595-4C62-AB54-0E7C13DC2B67}" destId="{1DE2B407-EE51-4D22-A8C2-B2EDF80C9FFB}" srcOrd="1" destOrd="0" presId="urn:microsoft.com/office/officeart/2005/8/layout/hProcess9"/>
    <dgm:cxn modelId="{50F8C2B3-C28A-40B0-A885-C57CA45A69E3}" type="presParOf" srcId="{1DE2B407-EE51-4D22-A8C2-B2EDF80C9FFB}" destId="{519F61C5-DA7D-477D-8182-E72BF198C0DD}" srcOrd="0" destOrd="0" presId="urn:microsoft.com/office/officeart/2005/8/layout/hProcess9"/>
    <dgm:cxn modelId="{AA99941B-5818-4B31-8EDF-F5A424817B17}" type="presParOf" srcId="{1DE2B407-EE51-4D22-A8C2-B2EDF80C9FFB}" destId="{0B5C3BF2-8868-4F0C-BE47-82335C85CA5B}" srcOrd="1" destOrd="0" presId="urn:microsoft.com/office/officeart/2005/8/layout/hProcess9"/>
    <dgm:cxn modelId="{5678C7A5-7677-4328-89C4-431108C44080}" type="presParOf" srcId="{1DE2B407-EE51-4D22-A8C2-B2EDF80C9FFB}" destId="{30E6B5F7-2342-4FDB-8575-22795D9C9451}" srcOrd="2" destOrd="0" presId="urn:microsoft.com/office/officeart/2005/8/layout/hProcess9"/>
    <dgm:cxn modelId="{FE46345B-F413-416A-A35B-13D48D4BD235}" type="presParOf" srcId="{1DE2B407-EE51-4D22-A8C2-B2EDF80C9FFB}" destId="{1A5175A9-B34D-4289-8AB0-B1C6A80F6B03}" srcOrd="3" destOrd="0" presId="urn:microsoft.com/office/officeart/2005/8/layout/hProcess9"/>
    <dgm:cxn modelId="{51E015EE-90F4-409F-89D9-A5BF142EC778}" type="presParOf" srcId="{1DE2B407-EE51-4D22-A8C2-B2EDF80C9FFB}" destId="{5117B3E5-E6F8-4228-B1E5-CCE161557722}" srcOrd="4" destOrd="0" presId="urn:microsoft.com/office/officeart/2005/8/layout/hProcess9"/>
    <dgm:cxn modelId="{D2320152-29BC-41A1-9273-40C913E11D5E}" type="presParOf" srcId="{1DE2B407-EE51-4D22-A8C2-B2EDF80C9FFB}" destId="{5E0161C5-9F00-4E14-96E2-9C05F418B689}" srcOrd="5" destOrd="0" presId="urn:microsoft.com/office/officeart/2005/8/layout/hProcess9"/>
    <dgm:cxn modelId="{24880432-4C31-40D3-906E-919761D99AD7}" type="presParOf" srcId="{1DE2B407-EE51-4D22-A8C2-B2EDF80C9FFB}" destId="{41477696-B8D4-4D62-84C4-6D5E67247768}" srcOrd="6" destOrd="0" presId="urn:microsoft.com/office/officeart/2005/8/layout/hProcess9"/>
    <dgm:cxn modelId="{078AEEC7-9E29-491E-8E90-BF9E831CCD81}" type="presParOf" srcId="{1DE2B407-EE51-4D22-A8C2-B2EDF80C9FFB}" destId="{23BBC945-FDC2-4DD4-A2C3-D3DA5016E754}" srcOrd="7" destOrd="0" presId="urn:microsoft.com/office/officeart/2005/8/layout/hProcess9"/>
    <dgm:cxn modelId="{5FAA93B1-330A-4187-9908-650EED93D5BC}" type="presParOf" srcId="{1DE2B407-EE51-4D22-A8C2-B2EDF80C9FFB}" destId="{9D495D34-7DF7-4FF1-A3DB-04A6034FB3EA}" srcOrd="8" destOrd="0" presId="urn:microsoft.com/office/officeart/2005/8/layout/hProcess9"/>
    <dgm:cxn modelId="{A9E4F248-EDA5-4D99-BFE9-C23966638F3E}" type="presParOf" srcId="{1DE2B407-EE51-4D22-A8C2-B2EDF80C9FFB}" destId="{A2524341-D5B0-4F6F-9AEC-006FA44AC19B}" srcOrd="9" destOrd="0" presId="urn:microsoft.com/office/officeart/2005/8/layout/hProcess9"/>
    <dgm:cxn modelId="{A6937803-A0EE-45C6-B976-2A1F7CF7B2AE}" type="presParOf" srcId="{1DE2B407-EE51-4D22-A8C2-B2EDF80C9FFB}" destId="{3E8D0236-F037-4431-8847-F35508443628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340997-66CE-43A2-8DB0-AEC5140A8DD3}">
      <dsp:nvSpPr>
        <dsp:cNvPr id="0" name=""/>
        <dsp:cNvSpPr/>
      </dsp:nvSpPr>
      <dsp:spPr>
        <a:xfrm>
          <a:off x="1" y="0"/>
          <a:ext cx="7168665" cy="2559661"/>
        </a:xfrm>
        <a:prstGeom prst="rightArrow">
          <a:avLst/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9F61C5-DA7D-477D-8182-E72BF198C0DD}">
      <dsp:nvSpPr>
        <dsp:cNvPr id="0" name=""/>
        <dsp:cNvSpPr/>
      </dsp:nvSpPr>
      <dsp:spPr>
        <a:xfrm>
          <a:off x="1522" y="684463"/>
          <a:ext cx="1064466" cy="1190733"/>
        </a:xfrm>
        <a:prstGeom prst="roundRect">
          <a:avLst/>
        </a:prstGeom>
        <a:solidFill>
          <a:srgbClr val="E1858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800" u="sng" kern="1200" dirty="0"/>
            <a:t>FORMALIZADOR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800" kern="1200" dirty="0"/>
            <a:t>Realiza asistencia técnica al productor acuícola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800" u="sng" kern="1200" dirty="0"/>
            <a:t>PRODUCTO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800" u="none" kern="1200" dirty="0"/>
            <a:t>1. Expediente ANA para ADH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800" u="none" kern="1200" dirty="0"/>
            <a:t>2. Expediente VUA para formalización</a:t>
          </a:r>
        </a:p>
      </dsp:txBody>
      <dsp:txXfrm>
        <a:off x="53485" y="736426"/>
        <a:ext cx="960540" cy="1086807"/>
      </dsp:txXfrm>
    </dsp:sp>
    <dsp:sp modelId="{30E6B5F7-2342-4FDB-8575-22795D9C9451}">
      <dsp:nvSpPr>
        <dsp:cNvPr id="0" name=""/>
        <dsp:cNvSpPr/>
      </dsp:nvSpPr>
      <dsp:spPr>
        <a:xfrm>
          <a:off x="1221754" y="684463"/>
          <a:ext cx="1064466" cy="1190733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900" u="sng" kern="1200" dirty="0"/>
            <a:t>ANA/ALA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900" kern="1200" dirty="0"/>
            <a:t>Recibe expediente ANA para -ADH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900" u="sng" kern="1200" dirty="0"/>
            <a:t>PRODUCTO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900" kern="1200" dirty="0"/>
            <a:t>Resolución de ADH</a:t>
          </a:r>
        </a:p>
      </dsp:txBody>
      <dsp:txXfrm>
        <a:off x="1273717" y="736426"/>
        <a:ext cx="960540" cy="1086807"/>
      </dsp:txXfrm>
    </dsp:sp>
    <dsp:sp modelId="{5117B3E5-E6F8-4228-B1E5-CCE161557722}">
      <dsp:nvSpPr>
        <dsp:cNvPr id="0" name=""/>
        <dsp:cNvSpPr/>
      </dsp:nvSpPr>
      <dsp:spPr>
        <a:xfrm>
          <a:off x="2441424" y="681862"/>
          <a:ext cx="1064466" cy="1190733"/>
        </a:xfrm>
        <a:prstGeom prst="roundRect">
          <a:avLst/>
        </a:prstGeom>
        <a:solidFill>
          <a:srgbClr val="E1858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900" u="sng" kern="1200" dirty="0"/>
            <a:t>DIREPRO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900" kern="1200" dirty="0"/>
            <a:t>Recibe Expediente VUA para formalización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900" u="sng" kern="1200" dirty="0"/>
            <a:t>PRODUCTO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900" kern="1200" dirty="0"/>
            <a:t>Revisa y traslada a la ANA/ALA</a:t>
          </a:r>
        </a:p>
      </dsp:txBody>
      <dsp:txXfrm>
        <a:off x="2493387" y="733825"/>
        <a:ext cx="960540" cy="1086807"/>
      </dsp:txXfrm>
    </dsp:sp>
    <dsp:sp modelId="{41477696-B8D4-4D62-84C4-6D5E67247768}">
      <dsp:nvSpPr>
        <dsp:cNvPr id="0" name=""/>
        <dsp:cNvSpPr/>
      </dsp:nvSpPr>
      <dsp:spPr>
        <a:xfrm>
          <a:off x="3662216" y="684463"/>
          <a:ext cx="1064466" cy="1190733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900" u="sng" kern="1200" dirty="0"/>
            <a:t>ANA/ALA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900" kern="1200" dirty="0"/>
            <a:t>Recibe expediente de formalización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900" u="sng" kern="1200" dirty="0"/>
            <a:t>PRODUCTO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900" kern="1200" dirty="0"/>
            <a:t>Emite Resolución de Licencia de Uso de agua-LUA</a:t>
          </a:r>
        </a:p>
      </dsp:txBody>
      <dsp:txXfrm>
        <a:off x="3714179" y="736426"/>
        <a:ext cx="960540" cy="1086807"/>
      </dsp:txXfrm>
    </dsp:sp>
    <dsp:sp modelId="{9D495D34-7DF7-4FF1-A3DB-04A6034FB3EA}">
      <dsp:nvSpPr>
        <dsp:cNvPr id="0" name=""/>
        <dsp:cNvSpPr/>
      </dsp:nvSpPr>
      <dsp:spPr>
        <a:xfrm>
          <a:off x="4882448" y="684463"/>
          <a:ext cx="1064466" cy="1190733"/>
        </a:xfrm>
        <a:prstGeom prst="roundRect">
          <a:avLst/>
        </a:prstGeom>
        <a:solidFill>
          <a:srgbClr val="E1858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900" u="sng" kern="1200" dirty="0"/>
            <a:t>DIREPRO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900" kern="1200" dirty="0"/>
            <a:t>Recibe LUA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900" u="sng" kern="1200" dirty="0"/>
            <a:t>PRODUCTO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900" kern="1200" dirty="0"/>
            <a:t>Emite Resolución de Derecho Acuícola</a:t>
          </a:r>
        </a:p>
      </dsp:txBody>
      <dsp:txXfrm>
        <a:off x="4934411" y="736426"/>
        <a:ext cx="960540" cy="1086807"/>
      </dsp:txXfrm>
    </dsp:sp>
    <dsp:sp modelId="{3E8D0236-F037-4431-8847-F35508443628}">
      <dsp:nvSpPr>
        <dsp:cNvPr id="0" name=""/>
        <dsp:cNvSpPr/>
      </dsp:nvSpPr>
      <dsp:spPr>
        <a:xfrm>
          <a:off x="6102679" y="684463"/>
          <a:ext cx="1064466" cy="1190733"/>
        </a:xfrm>
        <a:prstGeom prst="roundRect">
          <a:avLst/>
        </a:prstGeom>
        <a:solidFill>
          <a:schemeClr val="accent2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900" u="sng" kern="1200" dirty="0" smtClean="0"/>
            <a:t>DGA</a:t>
          </a:r>
          <a:endParaRPr lang="es-PE" sz="900" u="sng" kern="1200" dirty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900" kern="1200" dirty="0"/>
            <a:t>Recibe de SIRINGO las resoluciones de D.A.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900" u="sng" kern="1200" dirty="0"/>
            <a:t>PRODUCTO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900" kern="1200" dirty="0"/>
            <a:t>Carga a CAN</a:t>
          </a:r>
        </a:p>
      </dsp:txBody>
      <dsp:txXfrm>
        <a:off x="6154642" y="736426"/>
        <a:ext cx="960540" cy="10868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340997-66CE-43A2-8DB0-AEC5140A8DD3}">
      <dsp:nvSpPr>
        <dsp:cNvPr id="0" name=""/>
        <dsp:cNvSpPr/>
      </dsp:nvSpPr>
      <dsp:spPr>
        <a:xfrm>
          <a:off x="1" y="0"/>
          <a:ext cx="7528401" cy="2559661"/>
        </a:xfrm>
        <a:prstGeom prst="rightArrow">
          <a:avLst/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9F61C5-DA7D-477D-8182-E72BF198C0DD}">
      <dsp:nvSpPr>
        <dsp:cNvPr id="0" name=""/>
        <dsp:cNvSpPr/>
      </dsp:nvSpPr>
      <dsp:spPr>
        <a:xfrm>
          <a:off x="1599" y="684463"/>
          <a:ext cx="1117883" cy="1190733"/>
        </a:xfrm>
        <a:prstGeom prst="roundRect">
          <a:avLst/>
        </a:prstGeom>
        <a:solidFill>
          <a:srgbClr val="E1858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800" u="sng" kern="1200" dirty="0"/>
            <a:t>FORMALIZADOR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800" kern="1200" dirty="0"/>
            <a:t>Realiza asistencia técnica al productor acuícola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800" u="sng" kern="1200" dirty="0"/>
            <a:t>PRODUCTO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800" u="none" kern="1200" dirty="0"/>
            <a:t>1. Expediente ANA para ADH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800" u="none" kern="1200" dirty="0"/>
            <a:t>2. Expediente VUA para formalización</a:t>
          </a:r>
        </a:p>
      </dsp:txBody>
      <dsp:txXfrm>
        <a:off x="56170" y="739034"/>
        <a:ext cx="1008741" cy="1081591"/>
      </dsp:txXfrm>
    </dsp:sp>
    <dsp:sp modelId="{30E6B5F7-2342-4FDB-8575-22795D9C9451}">
      <dsp:nvSpPr>
        <dsp:cNvPr id="0" name=""/>
        <dsp:cNvSpPr/>
      </dsp:nvSpPr>
      <dsp:spPr>
        <a:xfrm>
          <a:off x="1283063" y="684463"/>
          <a:ext cx="1117883" cy="1190733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900" u="sng" kern="1200" dirty="0"/>
            <a:t>ANA/ALA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900" kern="1200" dirty="0"/>
            <a:t>Recibe expediente ANA para -ADH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900" u="sng" kern="1200" dirty="0"/>
            <a:t>PRODUCTO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900" kern="1200" dirty="0"/>
            <a:t>Resolución de ADH</a:t>
          </a:r>
        </a:p>
      </dsp:txBody>
      <dsp:txXfrm>
        <a:off x="1337634" y="739034"/>
        <a:ext cx="1008741" cy="1081591"/>
      </dsp:txXfrm>
    </dsp:sp>
    <dsp:sp modelId="{5117B3E5-E6F8-4228-B1E5-CCE161557722}">
      <dsp:nvSpPr>
        <dsp:cNvPr id="0" name=""/>
        <dsp:cNvSpPr/>
      </dsp:nvSpPr>
      <dsp:spPr>
        <a:xfrm>
          <a:off x="2563939" y="681862"/>
          <a:ext cx="1117883" cy="1190733"/>
        </a:xfrm>
        <a:prstGeom prst="roundRect">
          <a:avLst/>
        </a:prstGeom>
        <a:solidFill>
          <a:srgbClr val="E1858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900" u="sng" kern="1200" dirty="0"/>
            <a:t>DIREPRO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900" kern="1200" dirty="0"/>
            <a:t>Recibe Expediente VUA para formalización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900" u="sng" kern="1200" dirty="0"/>
            <a:t>PRODUCTO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900" kern="1200" dirty="0"/>
            <a:t>Revisa y traslada a la ANA/ALA</a:t>
          </a:r>
        </a:p>
      </dsp:txBody>
      <dsp:txXfrm>
        <a:off x="2618510" y="736433"/>
        <a:ext cx="1008741" cy="1081591"/>
      </dsp:txXfrm>
    </dsp:sp>
    <dsp:sp modelId="{41477696-B8D4-4D62-84C4-6D5E67247768}">
      <dsp:nvSpPr>
        <dsp:cNvPr id="0" name=""/>
        <dsp:cNvSpPr/>
      </dsp:nvSpPr>
      <dsp:spPr>
        <a:xfrm>
          <a:off x="3845993" y="684463"/>
          <a:ext cx="1117883" cy="1190733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900" u="sng" kern="1200" dirty="0"/>
            <a:t>ANA/ALA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900" kern="1200" dirty="0"/>
            <a:t>Recibe expediente de formalización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900" u="sng" kern="1200" dirty="0"/>
            <a:t>PRODUCTO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900" kern="1200" dirty="0"/>
            <a:t>Emite Resolución de Licencia de Uso de agua-LUA</a:t>
          </a:r>
        </a:p>
      </dsp:txBody>
      <dsp:txXfrm>
        <a:off x="3900564" y="739034"/>
        <a:ext cx="1008741" cy="1081591"/>
      </dsp:txXfrm>
    </dsp:sp>
    <dsp:sp modelId="{9D495D34-7DF7-4FF1-A3DB-04A6034FB3EA}">
      <dsp:nvSpPr>
        <dsp:cNvPr id="0" name=""/>
        <dsp:cNvSpPr/>
      </dsp:nvSpPr>
      <dsp:spPr>
        <a:xfrm>
          <a:off x="5127457" y="684463"/>
          <a:ext cx="1117883" cy="1190733"/>
        </a:xfrm>
        <a:prstGeom prst="roundRect">
          <a:avLst/>
        </a:prstGeom>
        <a:solidFill>
          <a:srgbClr val="E1858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900" u="sng" kern="1200" dirty="0"/>
            <a:t>DIREPRO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900" kern="1200" dirty="0"/>
            <a:t>Recibe LUA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900" u="sng" kern="1200" dirty="0"/>
            <a:t>PRODUCTO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900" kern="1200" dirty="0"/>
            <a:t>Emite Resolución de Derecho Acuícola</a:t>
          </a:r>
        </a:p>
      </dsp:txBody>
      <dsp:txXfrm>
        <a:off x="5182028" y="739034"/>
        <a:ext cx="1008741" cy="1081591"/>
      </dsp:txXfrm>
    </dsp:sp>
    <dsp:sp modelId="{3E8D0236-F037-4431-8847-F35508443628}">
      <dsp:nvSpPr>
        <dsp:cNvPr id="0" name=""/>
        <dsp:cNvSpPr/>
      </dsp:nvSpPr>
      <dsp:spPr>
        <a:xfrm>
          <a:off x="6408922" y="684463"/>
          <a:ext cx="1117883" cy="1190733"/>
        </a:xfrm>
        <a:prstGeom prst="roundRect">
          <a:avLst/>
        </a:prstGeom>
        <a:solidFill>
          <a:schemeClr val="accent2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900" u="sng" kern="1200" dirty="0" smtClean="0"/>
            <a:t>DGA</a:t>
          </a:r>
          <a:endParaRPr lang="es-PE" sz="900" u="sng" kern="1200" dirty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900" kern="1200" dirty="0"/>
            <a:t>Recibe de SIRINGO las resoluciones de D.A.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900" u="sng" kern="1200" dirty="0"/>
            <a:t>PRODUCTO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900" kern="1200" dirty="0"/>
            <a:t>Carga a CAN</a:t>
          </a:r>
        </a:p>
      </dsp:txBody>
      <dsp:txXfrm>
        <a:off x="6463493" y="739034"/>
        <a:ext cx="1008741" cy="10815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9EB3C31F-80C8-4A61-9E6C-E374CD3D11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B0B1916-6B17-4A74-8887-DE6273E3C1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D5A09-516D-4F11-8C56-370A4F004BE0}" type="datetimeFigureOut">
              <a:rPr lang="es-PE" smtClean="0"/>
              <a:t>14/04/2026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88220A8-5641-42BA-9575-D1FFFB3149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21B03EF-B8EA-4040-9730-766CBB5B7D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25A3B-B08E-4ED5-9D82-7B44142AEA6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24003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PE"/>
          </a:p>
        </p:txBody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PE"/>
          </a:p>
        </p:txBody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-PE" sz="11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s-PE"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4438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-PE" sz="11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s-PE"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1300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a7727b50f4_3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PE"/>
          </a:p>
        </p:txBody>
      </p:sp>
      <p:sp>
        <p:nvSpPr>
          <p:cNvPr id="76" name="Google Shape;76;g3a7727b50f4_3_1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780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a7727b50f4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PE"/>
          </a:p>
        </p:txBody>
      </p:sp>
      <p:sp>
        <p:nvSpPr>
          <p:cNvPr id="150" name="Google Shape;150;g3a7727b50f4_0_11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37C2C9-3D27-471C-9379-B8A8F38DF770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280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a7727b50f4_3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PE"/>
          </a:p>
        </p:txBody>
      </p:sp>
      <p:sp>
        <p:nvSpPr>
          <p:cNvPr id="76" name="Google Shape;76;g3a7727b50f4_3_1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8578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37C2C9-3D27-471C-9379-B8A8F38DF770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7482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37C2C9-3D27-471C-9379-B8A8F38DF770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457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a7727b50f4_3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PE"/>
          </a:p>
        </p:txBody>
      </p:sp>
      <p:sp>
        <p:nvSpPr>
          <p:cNvPr id="76" name="Google Shape;76;g3a7727b50f4_3_1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2185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-PE" sz="11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s-PE"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4485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-PE" sz="11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s-PE"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5292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-PE" sz="11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s-PE"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0587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6BDEAF-98C6-3563-054A-E97D87FA0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126583-2238-CEB4-214B-4FF20F847F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/>
              <a:t>Haz clic para editar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1A81A7-AB93-630D-E41C-A63E12024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14/04/2026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30D14D-CA16-D736-C788-B5A964094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0A50F5-73E2-49B2-07D3-6974CAD5F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46562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76241B-D595-3AE2-06A1-523079920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F3B2A9-A1B8-D360-919B-F858C620C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7BB429-F48F-88CE-CD87-D9F74A1C4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14/04/2026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6048A7-3CA6-CE3C-90F0-DD95427B6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679C7F-7BE6-D4A4-3EDC-F99AF33EC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03285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214AA3-6C0E-CE7C-9DB1-EE812AE21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1DF029-9225-2EE1-2634-1A2C0E6E4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47B9C4-8A48-BF3E-E290-4E415825E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14/04/2026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566E16-DCDF-02B8-77F3-A039F47E4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71CD94-C277-B38B-14CD-358F0AD03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73972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312CFA-AA82-7CAF-0779-67498C28F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DF725D-ABB1-91A2-4C46-3C893C97AB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18AAAD-01AF-0E6C-974E-5898903187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C84959-15F0-C01D-00B1-B808BB732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14/04/2026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36D6F13-8B4B-2C9A-E2DE-9A994DE49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0B2572-925E-0339-9947-140F0B608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0453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038711-A2F0-3BFD-2837-279ACB5A6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504580-EE28-80C7-6D36-A99948D52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F30A84F-59B6-DCAD-CA04-356E2FE10D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7FE44E1-9EF2-6A59-9B4E-632A1BC8EB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8146037-F8AE-0DFD-DC63-3686A67E82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6DF8BCD-256E-8F25-643B-CBDCB404D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14/04/2026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2E94F84-A3FB-C8EF-9F23-F05B1BAF2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7E5871E-08D1-338D-5929-9CFC0FB44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46316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6D37A-2D94-9038-CF79-B7770837C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ED17ABE-61A3-28CF-CA20-2F2EB1102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14/04/2026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B7E5E48-CA19-3599-3851-4964EA5DA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0D45A88-BE31-C428-8CA2-65803D28B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1034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577E49D-929A-662A-8BC6-5668E7E4E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14/04/2026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8308DBF-5715-F5EC-28D7-F5C82B398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63E50EF-1468-3BCC-1AED-09B42C7C4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32533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12061F-C33C-B8A2-CB3A-EE69CDCE5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519F2F-7826-B98E-8E49-2568CC08B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698682-9356-7305-28A0-605BB5FA61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794B566-DB99-CD85-7823-91A4914D5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14/04/2026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1CA054-53D3-787A-502E-2B133A47D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7AEEEC-D0D1-0A4E-6AF4-031C94A05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89418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C9F527-0268-E551-8301-947F49363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3D639AB-6A7B-90D4-76D2-42FD2FAD23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53FEA3E-EFAB-0646-23CD-AD570E1CCB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F4B432-D4EC-1643-8A53-75F198BC8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14/04/2026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A35488-CEF4-2726-1EC6-9B1692C3F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228F58-EF68-BB38-0C95-68DA6CD2D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17659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AC127A-2DD3-A5E8-EE71-2BC058A8E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F9EF0F-5A58-5492-2C92-166BE2EF2A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D3249E-766E-C2A1-F1A5-C3648F12A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14/04/2026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676241-4CEC-04F7-F4D8-61B6D7922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6D86B7-0BD2-9DB3-0E26-AC1DB7AA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62982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972EB24-D2BB-2CB2-4673-12FD5AFEB4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767D324-042B-3338-B338-2A2ECCB064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383086-3E40-A324-F743-93398C7E7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14/04/2026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021378-6CE3-D5E8-7E34-77C8DD865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4B9A96-6F06-84FC-1965-735FDA6A9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5058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B98E7F1-AF40-7376-1CEB-895917B4D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1732EC-50A5-4400-8677-01F06C97F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91D64B-2489-2EB0-17B6-2CF188CB20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EC475-99D2-6040-86F3-FB2411DAF9A8}" type="datetimeFigureOut">
              <a:rPr lang="es-PE" smtClean="0"/>
              <a:t>14/04/2026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10561B-C60F-84D4-D2AF-DC91B7AE6B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A685BB-E379-7802-8F09-0B95F45B37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7513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4.svg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4.svg"/><Relationship Id="rId4" Type="http://schemas.openxmlformats.org/officeDocument/2006/relationships/diagramData" Target="../diagrams/data2.xml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10" Type="http://schemas.openxmlformats.org/officeDocument/2006/relationships/image" Target="../media/image4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2E45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Fondo-0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 rot="10800000">
            <a:off x="0" y="-26"/>
            <a:ext cx="9144000" cy="6225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5A9C41C-9171-28E4-A260-AAC2C2C43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19" y="120474"/>
            <a:ext cx="2218632" cy="47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64745DCD-EE0C-462B-9A23-EF026445DCB3}"/>
              </a:ext>
            </a:extLst>
          </p:cNvPr>
          <p:cNvSpPr txBox="1">
            <a:spLocks/>
          </p:cNvSpPr>
          <p:nvPr/>
        </p:nvSpPr>
        <p:spPr>
          <a:xfrm>
            <a:off x="3617843" y="3686947"/>
            <a:ext cx="5074216" cy="112628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PE" sz="1200" b="1" dirty="0">
                <a:solidFill>
                  <a:schemeClr val="bg1"/>
                </a:solidFill>
              </a:rPr>
              <a:t>DIRECCIÓN DE GESTIÓN ACUÍCOLA</a:t>
            </a:r>
          </a:p>
          <a:p>
            <a:pPr algn="r"/>
            <a:r>
              <a:rPr lang="es-PE" sz="1200" b="1" dirty="0">
                <a:solidFill>
                  <a:schemeClr val="bg1"/>
                </a:solidFill>
              </a:rPr>
              <a:t>DIRECCION GENERAL DE ACUICULTURA</a:t>
            </a:r>
          </a:p>
          <a:p>
            <a:pPr algn="r"/>
            <a:r>
              <a:rPr lang="es-PE" sz="1200" b="1" dirty="0">
                <a:solidFill>
                  <a:schemeClr val="bg1"/>
                </a:solidFill>
              </a:rPr>
              <a:t>MINISTERIO DE LA PRODUCCIÓN</a:t>
            </a:r>
          </a:p>
          <a:p>
            <a:pPr algn="r"/>
            <a:r>
              <a:rPr lang="es-PE" sz="1200" b="1" dirty="0" smtClean="0">
                <a:solidFill>
                  <a:schemeClr val="bg1"/>
                </a:solidFill>
              </a:rPr>
              <a:t>ABRIL </a:t>
            </a:r>
            <a:r>
              <a:rPr lang="es-PE" sz="1200" b="1" dirty="0">
                <a:solidFill>
                  <a:schemeClr val="bg1"/>
                </a:solidFill>
              </a:rPr>
              <a:t>- </a:t>
            </a:r>
            <a:r>
              <a:rPr lang="es-PE" sz="1200" b="1" dirty="0" smtClean="0">
                <a:solidFill>
                  <a:schemeClr val="bg1"/>
                </a:solidFill>
              </a:rPr>
              <a:t>2026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948A801-2B5B-E543-AF83-274E11498CBE}"/>
              </a:ext>
            </a:extLst>
          </p:cNvPr>
          <p:cNvSpPr txBox="1"/>
          <p:nvPr/>
        </p:nvSpPr>
        <p:spPr>
          <a:xfrm>
            <a:off x="987581" y="1586970"/>
            <a:ext cx="7354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200">
                <a:solidFill>
                  <a:srgbClr val="05223C"/>
                </a:solidFill>
                <a:latin typeface="Franklin Gothic Medium Cond" panose="020B0606030402020204" pitchFamily="34" charset="0"/>
              </a:defRPr>
            </a:lvl1pPr>
          </a:lstStyle>
          <a:p>
            <a:pPr algn="ctr"/>
            <a:r>
              <a:rPr lang="es-PE" sz="24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SERVICIO </a:t>
            </a:r>
            <a:r>
              <a:rPr lang="es-PE" sz="24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DE FORMALIZACIÓN </a:t>
            </a:r>
          </a:p>
          <a:p>
            <a:pPr algn="ctr"/>
            <a:r>
              <a:rPr lang="es-PE" sz="24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DE PRODUCTORES ACUÍCOLAS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764502" y="2575210"/>
            <a:ext cx="18004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dirty="0">
                <a:solidFill>
                  <a:schemeClr val="bg1"/>
                </a:solidFill>
                <a:cs typeface="Arial" panose="020B0604020202020204" pitchFamily="34" charset="0"/>
              </a:rPr>
              <a:t>CATEGORIA AREL</a:t>
            </a:r>
            <a:endParaRPr lang="es-MX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978F9DE7-5BD4-48F9-BADE-72A8F6B06B73}"/>
              </a:ext>
            </a:extLst>
          </p:cNvPr>
          <p:cNvSpPr/>
          <p:nvPr/>
        </p:nvSpPr>
        <p:spPr>
          <a:xfrm>
            <a:off x="7405181" y="4497663"/>
            <a:ext cx="1583177" cy="6080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D49E2B5-A988-4B6A-8F81-45622C0B8403}"/>
              </a:ext>
            </a:extLst>
          </p:cNvPr>
          <p:cNvSpPr/>
          <p:nvPr/>
        </p:nvSpPr>
        <p:spPr>
          <a:xfrm>
            <a:off x="4127186" y="4473155"/>
            <a:ext cx="1118937" cy="608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5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CE21FC73-D637-4644-802F-28409A8423AC}"/>
              </a:ext>
            </a:extLst>
          </p:cNvPr>
          <p:cNvSpPr txBox="1"/>
          <p:nvPr/>
        </p:nvSpPr>
        <p:spPr>
          <a:xfrm>
            <a:off x="323957" y="106549"/>
            <a:ext cx="377550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b="1" dirty="0">
                <a:solidFill>
                  <a:schemeClr val="bg1"/>
                </a:solidFill>
              </a:rPr>
              <a:t>SERVICIO DE FORMALIZACIÓN 2025</a:t>
            </a:r>
            <a:endParaRPr lang="es-PE" sz="1500" b="1" dirty="0">
              <a:solidFill>
                <a:schemeClr val="bg1"/>
              </a:solidFill>
            </a:endParaRPr>
          </a:p>
        </p:txBody>
      </p:sp>
      <p:sp>
        <p:nvSpPr>
          <p:cNvPr id="32" name="Google Shape;78;p15"/>
          <p:cNvSpPr/>
          <p:nvPr/>
        </p:nvSpPr>
        <p:spPr>
          <a:xfrm>
            <a:off x="0" y="4663475"/>
            <a:ext cx="9144000" cy="479700"/>
          </a:xfrm>
          <a:prstGeom prst="rect">
            <a:avLst/>
          </a:prstGeom>
          <a:solidFill>
            <a:srgbClr val="ED2E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CC9FC7C7-B46A-3EC3-C57A-304BD9D21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840" y="144282"/>
            <a:ext cx="1528718" cy="309228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674123" y="1130675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3" name="Rectángulo 2"/>
          <p:cNvSpPr/>
          <p:nvPr/>
        </p:nvSpPr>
        <p:spPr>
          <a:xfrm>
            <a:off x="674123" y="955875"/>
            <a:ext cx="8003152" cy="3550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buSzPts val="1000"/>
            </a:pPr>
            <a:r>
              <a:rPr lang="es-MX" sz="1000" b="1" dirty="0" smtClean="0"/>
              <a:t>5. LIMITADA INCORPORACIÓN DE CRITERIOS DIFERENCIADOS SEGÚN EL TIPO DE USO DEL RECURSO</a:t>
            </a:r>
          </a:p>
          <a:p>
            <a:pPr lvl="0" algn="just">
              <a:lnSpc>
                <a:spcPct val="107000"/>
              </a:lnSpc>
              <a:buSzPts val="1000"/>
            </a:pPr>
            <a:endParaRPr lang="es-MX" sz="1000" b="1" dirty="0" smtClean="0"/>
          </a:p>
          <a:p>
            <a:pPr lvl="0" algn="just">
              <a:lnSpc>
                <a:spcPct val="107000"/>
              </a:lnSpc>
              <a:buSzPts val="1000"/>
            </a:pPr>
            <a:r>
              <a:rPr lang="es-MX" sz="1000" b="1" dirty="0" smtClean="0">
                <a:solidFill>
                  <a:srgbClr val="C00000"/>
                </a:solidFill>
              </a:rPr>
              <a:t>Evaluar la pertinencia de EXIGIR LA EMISIÓN DE DERECHOS DE USO DE AGUA, cuando se hace acuicultura con AGUA DE LLUVIAS Y FILTRACIONES </a:t>
            </a:r>
            <a:endParaRPr lang="es-MX" sz="1000" b="1" dirty="0" smtClean="0">
              <a:solidFill>
                <a:srgbClr val="C00000"/>
              </a:solidFill>
            </a:endParaRPr>
          </a:p>
          <a:p>
            <a:pPr lvl="0" algn="just">
              <a:lnSpc>
                <a:spcPct val="107000"/>
              </a:lnSpc>
              <a:buSzPts val="1000"/>
            </a:pPr>
            <a:endParaRPr lang="es-MX" sz="1000" b="1" dirty="0">
              <a:solidFill>
                <a:srgbClr val="C00000"/>
              </a:solidFill>
            </a:endParaRPr>
          </a:p>
          <a:p>
            <a:pPr lvl="0" algn="just">
              <a:lnSpc>
                <a:spcPct val="107000"/>
              </a:lnSpc>
              <a:buSzPts val="1000"/>
            </a:pPr>
            <a:r>
              <a:rPr lang="es-MX" sz="1000" b="1" dirty="0" smtClean="0">
                <a:solidFill>
                  <a:srgbClr val="C00000"/>
                </a:solidFill>
              </a:rPr>
              <a:t>CONSIDERANDO</a:t>
            </a:r>
            <a:r>
              <a:rPr lang="es-MX" sz="1000" b="1" dirty="0" smtClean="0">
                <a:solidFill>
                  <a:srgbClr val="C00000"/>
                </a:solidFill>
              </a:rPr>
              <a:t>:</a:t>
            </a:r>
          </a:p>
          <a:p>
            <a:pPr lvl="0" algn="just">
              <a:lnSpc>
                <a:spcPct val="107000"/>
              </a:lnSpc>
              <a:buSzPts val="1000"/>
            </a:pPr>
            <a:endParaRPr lang="es-MX" sz="1000" b="1" dirty="0" smtClean="0">
              <a:solidFill>
                <a:schemeClr val="tx2">
                  <a:lumMod val="25000"/>
                </a:schemeClr>
              </a:solidFill>
            </a:endParaRPr>
          </a:p>
          <a:p>
            <a:pPr marL="171450" lvl="2" indent="-171450" algn="just">
              <a:lnSpc>
                <a:spcPct val="107000"/>
              </a:lnSpc>
              <a:buSzPts val="1000"/>
              <a:buFont typeface="Wingdings" panose="05000000000000000000" pitchFamily="2" charset="2"/>
              <a:buChar char="ü"/>
            </a:pPr>
            <a:r>
              <a:rPr lang="es-MX" sz="1000" b="1" dirty="0" smtClean="0">
                <a:solidFill>
                  <a:schemeClr val="tx2">
                    <a:lumMod val="25000"/>
                  </a:schemeClr>
                </a:solidFill>
              </a:rPr>
              <a:t> Su naturaleza temporal y aleatoria del recurso hídrico </a:t>
            </a:r>
            <a:r>
              <a:rPr lang="es-MX" sz="1000" b="1" dirty="0" smtClean="0">
                <a:solidFill>
                  <a:schemeClr val="tx2">
                    <a:lumMod val="25000"/>
                  </a:schemeClr>
                </a:solidFill>
              </a:rPr>
              <a:t>por </a:t>
            </a:r>
            <a:r>
              <a:rPr lang="es-MX" sz="1000" b="1" dirty="0" smtClean="0">
                <a:solidFill>
                  <a:schemeClr val="tx2">
                    <a:lumMod val="25000"/>
                  </a:schemeClr>
                </a:solidFill>
              </a:rPr>
              <a:t>estar condicionada a factores climáticos y no constituye un caudal continuo, medible ni predecible en términos de oferta hídrica</a:t>
            </a:r>
          </a:p>
          <a:p>
            <a:pPr marL="171450" lvl="2" indent="-171450" algn="just">
              <a:lnSpc>
                <a:spcPct val="107000"/>
              </a:lnSpc>
              <a:buSzPts val="1000"/>
              <a:buFont typeface="Wingdings" panose="05000000000000000000" pitchFamily="2" charset="2"/>
              <a:buChar char="ü"/>
            </a:pPr>
            <a:r>
              <a:rPr lang="es-MX" sz="1000" b="1" dirty="0" smtClean="0">
                <a:solidFill>
                  <a:schemeClr val="tx2">
                    <a:lumMod val="25000"/>
                  </a:schemeClr>
                </a:solidFill>
              </a:rPr>
              <a:t>Ausencia de captación directa de fuentes hídricas administradas, </a:t>
            </a:r>
            <a:r>
              <a:rPr lang="es-MX" sz="1000" b="1" dirty="0" smtClean="0">
                <a:solidFill>
                  <a:schemeClr val="tx2">
                    <a:lumMod val="25000"/>
                  </a:schemeClr>
                </a:solidFill>
              </a:rPr>
              <a:t>no justifica su </a:t>
            </a:r>
            <a:r>
              <a:rPr lang="es-MX" sz="1000" b="1" dirty="0" smtClean="0">
                <a:solidFill>
                  <a:schemeClr val="tx2">
                    <a:lumMod val="25000"/>
                  </a:schemeClr>
                </a:solidFill>
              </a:rPr>
              <a:t>control.</a:t>
            </a:r>
          </a:p>
          <a:p>
            <a:pPr marL="171450" lvl="2" indent="-171450" algn="just">
              <a:lnSpc>
                <a:spcPct val="107000"/>
              </a:lnSpc>
              <a:buSzPts val="1000"/>
              <a:buFont typeface="Wingdings" panose="05000000000000000000" pitchFamily="2" charset="2"/>
              <a:buChar char="ü"/>
            </a:pPr>
            <a:r>
              <a:rPr lang="es-MX" sz="1000" b="1" dirty="0" smtClean="0">
                <a:solidFill>
                  <a:schemeClr val="tx2">
                    <a:lumMod val="25000"/>
                  </a:schemeClr>
                </a:solidFill>
              </a:rPr>
              <a:t>Dependencia de infraestructura interna del productor, </a:t>
            </a:r>
          </a:p>
          <a:p>
            <a:pPr marL="171450" lvl="2" indent="-171450" algn="just">
              <a:lnSpc>
                <a:spcPct val="107000"/>
              </a:lnSpc>
              <a:buSzPts val="1000"/>
              <a:buFont typeface="Wingdings" panose="05000000000000000000" pitchFamily="2" charset="2"/>
              <a:buChar char="ü"/>
            </a:pPr>
            <a:r>
              <a:rPr lang="es-MX" sz="1000" b="1" dirty="0" smtClean="0">
                <a:solidFill>
                  <a:schemeClr val="tx2">
                    <a:lumMod val="25000"/>
                  </a:schemeClr>
                </a:solidFill>
              </a:rPr>
              <a:t>Bajo impacto en la gestión integrada del recurso hídrico, </a:t>
            </a:r>
          </a:p>
          <a:p>
            <a:pPr marL="171450" lvl="2" indent="-171450" algn="just">
              <a:lnSpc>
                <a:spcPct val="107000"/>
              </a:lnSpc>
              <a:buSzPts val="1000"/>
              <a:buFont typeface="Wingdings" panose="05000000000000000000" pitchFamily="2" charset="2"/>
              <a:buChar char="ü"/>
            </a:pPr>
            <a:r>
              <a:rPr lang="es-MX" sz="1000" b="1" dirty="0" smtClean="0">
                <a:solidFill>
                  <a:schemeClr val="tx2">
                    <a:lumMod val="25000"/>
                  </a:schemeClr>
                </a:solidFill>
              </a:rPr>
              <a:t>Criterio de razonabilidad administrativa: técnicamente innecesario y</a:t>
            </a:r>
          </a:p>
          <a:p>
            <a:pPr marL="171450" lvl="2" indent="-171450" algn="just">
              <a:lnSpc>
                <a:spcPct val="107000"/>
              </a:lnSpc>
              <a:buSzPts val="1000"/>
              <a:buFont typeface="Wingdings" panose="05000000000000000000" pitchFamily="2" charset="2"/>
              <a:buChar char="ü"/>
            </a:pPr>
            <a:r>
              <a:rPr lang="es-MX" sz="1000" b="1" dirty="0" smtClean="0">
                <a:solidFill>
                  <a:schemeClr val="tx2">
                    <a:lumMod val="25000"/>
                  </a:schemeClr>
                </a:solidFill>
              </a:rPr>
              <a:t>Constituye una barrera para la formalización de pequeños productores. </a:t>
            </a:r>
          </a:p>
          <a:p>
            <a:pPr marL="171450" lvl="2" indent="-171450" algn="just">
              <a:lnSpc>
                <a:spcPct val="107000"/>
              </a:lnSpc>
              <a:buSzPts val="1000"/>
              <a:buFont typeface="Wingdings" panose="05000000000000000000" pitchFamily="2" charset="2"/>
              <a:buChar char="ü"/>
            </a:pPr>
            <a:endParaRPr lang="es-MX" sz="1000" b="1" dirty="0">
              <a:solidFill>
                <a:srgbClr val="C00000"/>
              </a:solidFill>
            </a:endParaRPr>
          </a:p>
          <a:p>
            <a:pPr lvl="2" algn="just">
              <a:lnSpc>
                <a:spcPct val="107000"/>
              </a:lnSpc>
              <a:buSzPts val="1000"/>
            </a:pPr>
            <a:r>
              <a:rPr lang="es-MX" sz="1000" b="1" dirty="0">
                <a:solidFill>
                  <a:srgbClr val="C00000"/>
                </a:solidFill>
              </a:rPr>
              <a:t>Se plantea la necesidad de </a:t>
            </a:r>
            <a:r>
              <a:rPr lang="es-MX" sz="1000" b="1" dirty="0" smtClean="0">
                <a:solidFill>
                  <a:srgbClr val="C00000"/>
                </a:solidFill>
              </a:rPr>
              <a:t>PROMOVER EL RECONOCIMIENTO DEL USO NO CONSUNTIVO del </a:t>
            </a:r>
            <a:r>
              <a:rPr lang="es-MX" sz="1000" b="1" dirty="0">
                <a:solidFill>
                  <a:srgbClr val="C00000"/>
                </a:solidFill>
              </a:rPr>
              <a:t>agua en la actividad acuícola </a:t>
            </a:r>
            <a:r>
              <a:rPr lang="es-MX" sz="1000" b="1" dirty="0" smtClean="0">
                <a:solidFill>
                  <a:schemeClr val="tx2">
                    <a:lumMod val="25000"/>
                  </a:schemeClr>
                </a:solidFill>
              </a:rPr>
              <a:t>para buscar alternativas técnicas </a:t>
            </a:r>
            <a:r>
              <a:rPr lang="es-MX" sz="1000" b="1" dirty="0">
                <a:solidFill>
                  <a:schemeClr val="tx2">
                    <a:lumMod val="25000"/>
                  </a:schemeClr>
                </a:solidFill>
              </a:rPr>
              <a:t>y </a:t>
            </a:r>
            <a:r>
              <a:rPr lang="es-MX" sz="1000" b="1" dirty="0" smtClean="0">
                <a:solidFill>
                  <a:schemeClr val="tx2">
                    <a:lumMod val="25000"/>
                  </a:schemeClr>
                </a:solidFill>
              </a:rPr>
              <a:t>normativas </a:t>
            </a:r>
            <a:r>
              <a:rPr lang="es-MX" sz="1000" b="1" dirty="0">
                <a:solidFill>
                  <a:schemeClr val="tx2">
                    <a:lumMod val="25000"/>
                  </a:schemeClr>
                </a:solidFill>
              </a:rPr>
              <a:t>que contribuya a optimizar la gestión del recurso </a:t>
            </a:r>
            <a:r>
              <a:rPr lang="es-MX" sz="1000" b="1" dirty="0" smtClean="0">
                <a:solidFill>
                  <a:schemeClr val="tx2">
                    <a:lumMod val="25000"/>
                  </a:schemeClr>
                </a:solidFill>
              </a:rPr>
              <a:t>hídrico, para </a:t>
            </a:r>
            <a:r>
              <a:rPr lang="es-MX" sz="1000" b="1" dirty="0">
                <a:solidFill>
                  <a:schemeClr val="tx2">
                    <a:lumMod val="25000"/>
                  </a:schemeClr>
                </a:solidFill>
              </a:rPr>
              <a:t>simplificar ciertos procedimientos de evaluación asociados a la disponibilidad y retorno del recurso..</a:t>
            </a:r>
          </a:p>
          <a:p>
            <a:pPr lvl="2" algn="just">
              <a:lnSpc>
                <a:spcPct val="107000"/>
              </a:lnSpc>
              <a:buSzPts val="1000"/>
            </a:pPr>
            <a:endParaRPr lang="es-MX" sz="1000" b="1" dirty="0" smtClean="0">
              <a:solidFill>
                <a:srgbClr val="C00000"/>
              </a:solidFill>
            </a:endParaRPr>
          </a:p>
          <a:p>
            <a:pPr lvl="0" algn="just">
              <a:lnSpc>
                <a:spcPct val="107000"/>
              </a:lnSpc>
              <a:buSzPts val="1000"/>
            </a:pPr>
            <a:endParaRPr lang="es-MX" sz="1000" b="1" dirty="0" smtClean="0"/>
          </a:p>
          <a:p>
            <a:pPr lvl="0" algn="just">
              <a:lnSpc>
                <a:spcPct val="107000"/>
              </a:lnSpc>
              <a:buSzPts val="1000"/>
            </a:pPr>
            <a:endParaRPr lang="es-PE" sz="1000" b="1" dirty="0"/>
          </a:p>
        </p:txBody>
      </p:sp>
      <p:sp>
        <p:nvSpPr>
          <p:cNvPr id="12" name="Google Shape;67;p14">
            <a:extLst>
              <a:ext uri="{FF2B5EF4-FFF2-40B4-BE49-F238E27FC236}">
                <a16:creationId xmlns:a16="http://schemas.microsoft.com/office/drawing/2014/main" id="{C88533C8-34B1-ECBB-35FE-94CD69E81731}"/>
              </a:ext>
            </a:extLst>
          </p:cNvPr>
          <p:cNvSpPr/>
          <p:nvPr/>
        </p:nvSpPr>
        <p:spPr>
          <a:xfrm>
            <a:off x="3114675" y="642245"/>
            <a:ext cx="5265628" cy="257061"/>
          </a:xfrm>
          <a:prstGeom prst="rect">
            <a:avLst/>
          </a:prstGeom>
          <a:solidFill>
            <a:srgbClr val="ED2E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  <p:sp>
        <p:nvSpPr>
          <p:cNvPr id="14" name="CuadroTexto 13"/>
          <p:cNvSpPr txBox="1"/>
          <p:nvPr/>
        </p:nvSpPr>
        <p:spPr>
          <a:xfrm>
            <a:off x="5286374" y="656156"/>
            <a:ext cx="23999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 smtClean="0">
                <a:solidFill>
                  <a:schemeClr val="bg1"/>
                </a:solidFill>
              </a:rPr>
              <a:t>PROBLEMAS Y ALTERNATIVAS</a:t>
            </a:r>
            <a:endParaRPr lang="es-P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88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978F9DE7-5BD4-48F9-BADE-72A8F6B06B73}"/>
              </a:ext>
            </a:extLst>
          </p:cNvPr>
          <p:cNvSpPr/>
          <p:nvPr/>
        </p:nvSpPr>
        <p:spPr>
          <a:xfrm>
            <a:off x="7405181" y="4497663"/>
            <a:ext cx="1583177" cy="6080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D49E2B5-A988-4B6A-8F81-45622C0B8403}"/>
              </a:ext>
            </a:extLst>
          </p:cNvPr>
          <p:cNvSpPr/>
          <p:nvPr/>
        </p:nvSpPr>
        <p:spPr>
          <a:xfrm>
            <a:off x="4127186" y="4473155"/>
            <a:ext cx="1118937" cy="608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5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CE21FC73-D637-4644-802F-28409A8423AC}"/>
              </a:ext>
            </a:extLst>
          </p:cNvPr>
          <p:cNvSpPr txBox="1"/>
          <p:nvPr/>
        </p:nvSpPr>
        <p:spPr>
          <a:xfrm>
            <a:off x="323957" y="106549"/>
            <a:ext cx="377550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b="1" dirty="0">
                <a:solidFill>
                  <a:schemeClr val="bg1"/>
                </a:solidFill>
              </a:rPr>
              <a:t>SERVICIO DE FORMALIZACIÓN 2025</a:t>
            </a:r>
            <a:endParaRPr lang="es-PE" sz="1500" b="1" dirty="0">
              <a:solidFill>
                <a:schemeClr val="bg1"/>
              </a:solidFill>
            </a:endParaRPr>
          </a:p>
        </p:txBody>
      </p:sp>
      <p:sp>
        <p:nvSpPr>
          <p:cNvPr id="32" name="Google Shape;78;p15"/>
          <p:cNvSpPr/>
          <p:nvPr/>
        </p:nvSpPr>
        <p:spPr>
          <a:xfrm>
            <a:off x="0" y="4663475"/>
            <a:ext cx="9144000" cy="479700"/>
          </a:xfrm>
          <a:prstGeom prst="rect">
            <a:avLst/>
          </a:prstGeom>
          <a:solidFill>
            <a:srgbClr val="ED2E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CC9FC7C7-B46A-3EC3-C57A-304BD9D21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840" y="144282"/>
            <a:ext cx="1528718" cy="309228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674123" y="1130675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3" name="Rectángulo 2"/>
          <p:cNvSpPr/>
          <p:nvPr/>
        </p:nvSpPr>
        <p:spPr>
          <a:xfrm>
            <a:off x="674123" y="955875"/>
            <a:ext cx="788715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buSzPts val="1000"/>
            </a:pPr>
            <a:endParaRPr lang="es-MX" sz="1000" b="1" dirty="0" smtClean="0"/>
          </a:p>
          <a:p>
            <a:pPr lvl="0" algn="just">
              <a:lnSpc>
                <a:spcPct val="107000"/>
              </a:lnSpc>
              <a:buSzPts val="1000"/>
            </a:pPr>
            <a:r>
              <a:rPr lang="es-MX" sz="1000" b="1" dirty="0" smtClean="0"/>
              <a:t>6. APLICACIÓN DE SANCIONES ADMINISTRATIVAS Y ECONÓMICAS A PRODUCTORES EN PROCESO DE FORMALIZACIÓN POR EL USO PREVIO DEL RECURSO HÍDRICO</a:t>
            </a:r>
          </a:p>
          <a:p>
            <a:pPr lvl="0" algn="just">
              <a:lnSpc>
                <a:spcPct val="107000"/>
              </a:lnSpc>
              <a:buSzPts val="1000"/>
            </a:pPr>
            <a:r>
              <a:rPr lang="es-MX" sz="1000" b="1" dirty="0" smtClean="0">
                <a:solidFill>
                  <a:schemeClr val="bg1">
                    <a:lumMod val="50000"/>
                  </a:schemeClr>
                </a:solidFill>
              </a:rPr>
              <a:t>Tiene </a:t>
            </a:r>
            <a:r>
              <a:rPr lang="es-MX" sz="1000" b="1" dirty="0">
                <a:solidFill>
                  <a:schemeClr val="bg1">
                    <a:lumMod val="50000"/>
                  </a:schemeClr>
                </a:solidFill>
              </a:rPr>
              <a:t>un efecto </a:t>
            </a:r>
            <a:r>
              <a:rPr lang="es-MX" sz="1000" b="1" dirty="0" err="1" smtClean="0">
                <a:solidFill>
                  <a:schemeClr val="bg1">
                    <a:lumMod val="50000"/>
                  </a:schemeClr>
                </a:solidFill>
              </a:rPr>
              <a:t>desincentivador</a:t>
            </a:r>
            <a:r>
              <a:rPr lang="es-MX" sz="1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MX" sz="1000" b="1" dirty="0">
                <a:solidFill>
                  <a:schemeClr val="bg1">
                    <a:lumMod val="50000"/>
                  </a:schemeClr>
                </a:solidFill>
              </a:rPr>
              <a:t>para la regularización,  ya que los administrados perciben que, aun mostrando intención de adecuarse a la normativa, enfrentan cargas adicionales que dificultan su incorporación al marco formal. </a:t>
            </a:r>
          </a:p>
          <a:p>
            <a:pPr lvl="0" algn="just">
              <a:lnSpc>
                <a:spcPct val="107000"/>
              </a:lnSpc>
              <a:buSzPts val="1000"/>
            </a:pPr>
            <a:endParaRPr lang="es-MX" sz="1000" b="1" dirty="0"/>
          </a:p>
          <a:p>
            <a:pPr lvl="0" algn="just">
              <a:lnSpc>
                <a:spcPct val="107000"/>
              </a:lnSpc>
              <a:buSzPts val="1000"/>
            </a:pPr>
            <a:r>
              <a:rPr lang="es-MX" sz="1000" b="1" dirty="0">
                <a:solidFill>
                  <a:srgbClr val="C00000"/>
                </a:solidFill>
              </a:rPr>
              <a:t>En ese sentido, se evidencia la necesidad de evaluar mecanismos que permitan equilibrar el cumplimiento normativo con incentivos que faciliten la formalización progresiva.</a:t>
            </a:r>
          </a:p>
          <a:p>
            <a:pPr lvl="0" algn="just">
              <a:lnSpc>
                <a:spcPct val="107000"/>
              </a:lnSpc>
              <a:buSzPts val="1000"/>
            </a:pPr>
            <a:endParaRPr lang="es-MX" sz="1000" b="1" dirty="0" smtClean="0"/>
          </a:p>
          <a:p>
            <a:pPr lvl="0" algn="just">
              <a:lnSpc>
                <a:spcPct val="107000"/>
              </a:lnSpc>
              <a:buSzPts val="1000"/>
            </a:pPr>
            <a:r>
              <a:rPr lang="es-MX" sz="1000" b="1" dirty="0" smtClean="0"/>
              <a:t>7. DIFICULTADES DE SEGUIMIENTO A LOS TRÁMITES A TRAVÉS DE FUENTES ABIERTAS DE LA ANA (TICKET – CUT IMPIDE LA TRAZABILIDAD)</a:t>
            </a:r>
          </a:p>
          <a:p>
            <a:pPr lvl="0" algn="just">
              <a:lnSpc>
                <a:spcPct val="107000"/>
              </a:lnSpc>
              <a:buSzPts val="1000"/>
            </a:pPr>
            <a:endParaRPr lang="es-MX" sz="1000" b="1" dirty="0"/>
          </a:p>
          <a:p>
            <a:pPr lvl="0" algn="just">
              <a:lnSpc>
                <a:spcPct val="107000"/>
              </a:lnSpc>
              <a:buSzPts val="1000"/>
            </a:pPr>
            <a:r>
              <a:rPr lang="es-MX" sz="1000" b="1" dirty="0">
                <a:solidFill>
                  <a:schemeClr val="bg1">
                    <a:lumMod val="50000"/>
                  </a:schemeClr>
                </a:solidFill>
              </a:rPr>
              <a:t>Al existir más de un identificador durante el proceso, se incrementa el riesgo de pérdida de información, duplicidad de registros o confusión en el estado real del trámite.</a:t>
            </a:r>
            <a:endParaRPr lang="es-MX" sz="1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0" algn="just">
              <a:lnSpc>
                <a:spcPct val="107000"/>
              </a:lnSpc>
              <a:buSzPts val="1000"/>
            </a:pPr>
            <a:endParaRPr lang="es-MX" sz="1000" b="1" dirty="0" smtClean="0"/>
          </a:p>
          <a:p>
            <a:pPr lvl="0" algn="just">
              <a:lnSpc>
                <a:spcPct val="107000"/>
              </a:lnSpc>
              <a:buSzPts val="1000"/>
            </a:pPr>
            <a:r>
              <a:rPr lang="es-MX" sz="1000" b="1" dirty="0">
                <a:solidFill>
                  <a:srgbClr val="C00000"/>
                </a:solidFill>
              </a:rPr>
              <a:t>En ese sentido, se evidencia la necesidad de contar con un sistema unificado de identificación desde el primer ingreso del trámite, que garantice la trazabilidad integral y evite interrupciones en el </a:t>
            </a:r>
            <a:r>
              <a:rPr lang="es-MX" sz="1000" b="1" dirty="0" smtClean="0">
                <a:solidFill>
                  <a:srgbClr val="C00000"/>
                </a:solidFill>
              </a:rPr>
              <a:t>seguimiento en la VUA.</a:t>
            </a:r>
          </a:p>
          <a:p>
            <a:pPr lvl="0" algn="just">
              <a:lnSpc>
                <a:spcPct val="107000"/>
              </a:lnSpc>
              <a:buSzPts val="1000"/>
            </a:pPr>
            <a:endParaRPr lang="es-MX" sz="1000" b="1" dirty="0" smtClean="0"/>
          </a:p>
          <a:p>
            <a:pPr lvl="0" algn="just">
              <a:lnSpc>
                <a:spcPct val="107000"/>
              </a:lnSpc>
              <a:buSzPts val="1000"/>
            </a:pPr>
            <a:r>
              <a:rPr lang="es-MX" sz="1000" b="1" dirty="0" smtClean="0"/>
              <a:t> </a:t>
            </a:r>
          </a:p>
          <a:p>
            <a:pPr lvl="0" algn="just">
              <a:lnSpc>
                <a:spcPct val="107000"/>
              </a:lnSpc>
              <a:buSzPts val="1000"/>
            </a:pPr>
            <a:endParaRPr lang="es-PE" sz="1000" b="1" dirty="0"/>
          </a:p>
        </p:txBody>
      </p:sp>
      <p:sp>
        <p:nvSpPr>
          <p:cNvPr id="11" name="Google Shape;67;p14">
            <a:extLst>
              <a:ext uri="{FF2B5EF4-FFF2-40B4-BE49-F238E27FC236}">
                <a16:creationId xmlns:a16="http://schemas.microsoft.com/office/drawing/2014/main" id="{C88533C8-34B1-ECBB-35FE-94CD69E81731}"/>
              </a:ext>
            </a:extLst>
          </p:cNvPr>
          <p:cNvSpPr/>
          <p:nvPr/>
        </p:nvSpPr>
        <p:spPr>
          <a:xfrm>
            <a:off x="3295650" y="451745"/>
            <a:ext cx="5265628" cy="257061"/>
          </a:xfrm>
          <a:prstGeom prst="rect">
            <a:avLst/>
          </a:prstGeom>
          <a:solidFill>
            <a:srgbClr val="ED2E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  <p:sp>
        <p:nvSpPr>
          <p:cNvPr id="12" name="CuadroTexto 11"/>
          <p:cNvSpPr txBox="1"/>
          <p:nvPr/>
        </p:nvSpPr>
        <p:spPr>
          <a:xfrm>
            <a:off x="5467349" y="465656"/>
            <a:ext cx="23999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 smtClean="0">
                <a:solidFill>
                  <a:schemeClr val="bg1"/>
                </a:solidFill>
              </a:rPr>
              <a:t>PROBLEMAS Y ALTERNATIVAS</a:t>
            </a:r>
            <a:endParaRPr lang="es-P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2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/>
          <p:nvPr/>
        </p:nvSpPr>
        <p:spPr>
          <a:xfrm>
            <a:off x="0" y="4663475"/>
            <a:ext cx="9144000" cy="479700"/>
          </a:xfrm>
          <a:prstGeom prst="rect">
            <a:avLst/>
          </a:prstGeom>
          <a:solidFill>
            <a:srgbClr val="ED2E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5"/>
          <p:cNvSpPr/>
          <p:nvPr/>
        </p:nvSpPr>
        <p:spPr>
          <a:xfrm rot="10800000">
            <a:off x="0" y="-150"/>
            <a:ext cx="9144000" cy="51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C9FC7C7-B46A-3EC3-C57A-304BD9D21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840" y="144282"/>
            <a:ext cx="1528718" cy="309228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347633" y="1339904"/>
            <a:ext cx="3862917" cy="2549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101568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PE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Recomendaciones</a:t>
            </a:r>
            <a:endParaRPr kumimoji="0" lang="es-PE" altLang="es-PE" sz="1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altLang="es-P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Evaluar la </a:t>
            </a:r>
            <a:r>
              <a:rPr kumimoji="0" lang="es-ES" altLang="es-P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modificaci</a:t>
            </a:r>
            <a:r>
              <a:rPr kumimoji="0" lang="es-ES" altLang="es-P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ó</a:t>
            </a:r>
            <a:r>
              <a:rPr kumimoji="0" lang="es-ES" altLang="es-P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 normativa o directiva interna</a:t>
            </a:r>
            <a:r>
              <a:rPr kumimoji="0" lang="es-ES" altLang="es-P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que habilite el uso de </a:t>
            </a:r>
            <a:r>
              <a:rPr kumimoji="0" lang="es-ES" altLang="es-P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Declaraciones Juradas</a:t>
            </a:r>
            <a:r>
              <a:rPr kumimoji="0" lang="es-ES" altLang="es-P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como sustento para suplir la visita de campo, lo cual implica la modificaci</a:t>
            </a:r>
            <a:r>
              <a:rPr kumimoji="0" lang="es-ES" altLang="es-P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ó</a:t>
            </a:r>
            <a:r>
              <a:rPr kumimoji="0" lang="es-ES" altLang="es-P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 del </a:t>
            </a:r>
            <a:r>
              <a:rPr kumimoji="0" lang="es-ES" altLang="es-P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Decreto Supremo N°006-2021-MIDAGRI.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PE" altLang="es-P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altLang="es-P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Implementar un </a:t>
            </a:r>
            <a:r>
              <a:rPr kumimoji="0" lang="es-ES" altLang="es-P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protocolo de control posterior</a:t>
            </a:r>
            <a:r>
              <a:rPr kumimoji="0" lang="es-ES" altLang="es-P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ES" altLang="es-P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kumimoji="0" lang="es-ES" altLang="es-P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fiscalizaci</a:t>
            </a:r>
            <a:r>
              <a:rPr kumimoji="0" lang="es-ES" altLang="es-P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ó</a:t>
            </a:r>
            <a:r>
              <a:rPr kumimoji="0" lang="es-ES" altLang="es-P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 posterior- basado en muestreo aleatorio y gesti</a:t>
            </a:r>
            <a:r>
              <a:rPr kumimoji="0" lang="es-ES" altLang="es-P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ó</a:t>
            </a:r>
            <a:r>
              <a:rPr kumimoji="0" lang="es-ES" altLang="es-P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 de riesgos.</a:t>
            </a:r>
            <a:endParaRPr kumimoji="0" lang="es-PE" altLang="es-P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P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Promover la </a:t>
            </a:r>
            <a:r>
              <a:rPr kumimoji="0" lang="es-ES" altLang="es-P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coordinaci</a:t>
            </a:r>
            <a:r>
              <a:rPr kumimoji="0" lang="es-ES" altLang="es-P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ó</a:t>
            </a:r>
            <a:r>
              <a:rPr kumimoji="0" lang="es-ES" altLang="es-P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 interinstitucional</a:t>
            </a:r>
            <a:r>
              <a:rPr kumimoji="0" lang="es-ES" altLang="es-P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para compartir informaci</a:t>
            </a:r>
            <a:r>
              <a:rPr kumimoji="0" lang="es-ES" altLang="es-P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ó</a:t>
            </a:r>
            <a:r>
              <a:rPr kumimoji="0" lang="es-ES" altLang="es-P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 t</a:t>
            </a:r>
            <a:r>
              <a:rPr kumimoji="0" lang="es-ES" altLang="es-P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</a:t>
            </a:r>
            <a:r>
              <a:rPr kumimoji="0" lang="es-ES" altLang="es-P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cnica y optimizar recursos.</a:t>
            </a:r>
            <a:endParaRPr kumimoji="0" lang="es-PE" altLang="es-P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altLang="es-P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842370"/>
            <a:ext cx="9144000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sp>
        <p:nvSpPr>
          <p:cNvPr id="5" name="Rectángulo 4"/>
          <p:cNvSpPr/>
          <p:nvPr/>
        </p:nvSpPr>
        <p:spPr>
          <a:xfrm>
            <a:off x="567266" y="1160702"/>
            <a:ext cx="3256492" cy="3254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s-ES" sz="1200" b="1" u="sng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Conclusión</a:t>
            </a:r>
            <a:endParaRPr lang="es-PE" sz="12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s-E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implementación de un esquema basado en </a:t>
            </a:r>
            <a:r>
              <a:rPr lang="es-ES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Declaraciones Juradas y validación documental en gabinete </a:t>
            </a:r>
            <a:r>
              <a:rPr lang="es-E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constituye una medida viable y eficiente para </a:t>
            </a:r>
            <a:r>
              <a:rPr lang="es-ES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agilizar la evaluación de </a:t>
            </a:r>
            <a:r>
              <a:rPr lang="es-ES" sz="1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tramites de formalización en la ANA/ALA.</a:t>
            </a:r>
          </a:p>
          <a:p>
            <a:pPr algn="just">
              <a:lnSpc>
                <a:spcPct val="107000"/>
              </a:lnSpc>
            </a:pPr>
            <a:endParaRPr lang="es-ES" sz="12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s-MX" sz="1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urgente y necesario PROMOVER </a:t>
            </a:r>
            <a:r>
              <a:rPr lang="es-MX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RECONOCIMIENTO DEL USO NO CONSUNTIVO </a:t>
            </a:r>
            <a:r>
              <a:rPr lang="es-MX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 agua en la actividad acuícola para buscar alternativas técnicas y normativas que contribuya a optimizar la gestión del recurso </a:t>
            </a:r>
            <a:r>
              <a:rPr lang="es-MX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hídrico y simplificar </a:t>
            </a:r>
            <a:r>
              <a:rPr lang="es-MX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ciertos procedimientos de </a:t>
            </a:r>
            <a:r>
              <a:rPr lang="es-MX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evaluación en la ANA/ALA</a:t>
            </a:r>
            <a:endParaRPr lang="es-P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Google Shape;67;p14">
            <a:extLst>
              <a:ext uri="{FF2B5EF4-FFF2-40B4-BE49-F238E27FC236}">
                <a16:creationId xmlns:a16="http://schemas.microsoft.com/office/drawing/2014/main" id="{C88533C8-34B1-ECBB-35FE-94CD69E81731}"/>
              </a:ext>
            </a:extLst>
          </p:cNvPr>
          <p:cNvSpPr/>
          <p:nvPr/>
        </p:nvSpPr>
        <p:spPr>
          <a:xfrm>
            <a:off x="3295650" y="451745"/>
            <a:ext cx="5265628" cy="257061"/>
          </a:xfrm>
          <a:prstGeom prst="rect">
            <a:avLst/>
          </a:prstGeom>
          <a:solidFill>
            <a:srgbClr val="ED2E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  <p:sp>
        <p:nvSpPr>
          <p:cNvPr id="10" name="CuadroTexto 9"/>
          <p:cNvSpPr txBox="1"/>
          <p:nvPr/>
        </p:nvSpPr>
        <p:spPr>
          <a:xfrm>
            <a:off x="5467349" y="465656"/>
            <a:ext cx="23999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 smtClean="0">
                <a:solidFill>
                  <a:schemeClr val="bg1"/>
                </a:solidFill>
              </a:rPr>
              <a:t>PROBLEMAS Y ALTERNATIVAS</a:t>
            </a:r>
            <a:endParaRPr lang="es-P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5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2E45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19" title="Fondo-0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9"/>
          <p:cNvSpPr/>
          <p:nvPr/>
        </p:nvSpPr>
        <p:spPr>
          <a:xfrm rot="10800000">
            <a:off x="0" y="-26"/>
            <a:ext cx="9144000" cy="6225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9"/>
          <p:cNvSpPr txBox="1"/>
          <p:nvPr/>
        </p:nvSpPr>
        <p:spPr>
          <a:xfrm>
            <a:off x="688200" y="2171775"/>
            <a:ext cx="6570000" cy="9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62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GRACIAS</a:t>
            </a:r>
            <a:endParaRPr sz="6200" b="1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59" name="Google Shape;159;p19"/>
          <p:cNvCxnSpPr/>
          <p:nvPr/>
        </p:nvCxnSpPr>
        <p:spPr>
          <a:xfrm>
            <a:off x="2262341" y="3284896"/>
            <a:ext cx="35052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Picture 2">
            <a:extLst>
              <a:ext uri="{FF2B5EF4-FFF2-40B4-BE49-F238E27FC236}">
                <a16:creationId xmlns:a16="http://schemas.microsoft.com/office/drawing/2014/main" id="{E3354B44-3CF5-7D78-D2F6-EB609A77A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19" y="120474"/>
            <a:ext cx="2207202" cy="47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E35040-3ACF-ED2D-1579-A7E41597D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132" y="837842"/>
            <a:ext cx="6103957" cy="435474"/>
          </a:xfrm>
          <a:solidFill>
            <a:srgbClr val="ED2E45"/>
          </a:solidFill>
        </p:spPr>
        <p:txBody>
          <a:bodyPr>
            <a:noAutofit/>
          </a:bodyPr>
          <a:lstStyle/>
          <a:p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SERVICIO DE FORMALIZACIÓN DE DGA</a:t>
            </a:r>
            <a:endParaRPr lang="es-PE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9144000" cy="622496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s-PE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CF4BF3B-2177-6A69-24C6-429784E4526C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784012" y="83081"/>
            <a:ext cx="1463552" cy="515171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702E50A4-C4C4-E53B-14C7-D28190CB643A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74763" y="140952"/>
            <a:ext cx="1795838" cy="382447"/>
          </a:xfrm>
          <a:prstGeom prst="rect">
            <a:avLst/>
          </a:prstGeom>
        </p:spPr>
      </p:pic>
      <p:sp>
        <p:nvSpPr>
          <p:cNvPr id="80" name="Rectángulo 79"/>
          <p:cNvSpPr/>
          <p:nvPr/>
        </p:nvSpPr>
        <p:spPr>
          <a:xfrm>
            <a:off x="1031775" y="1559518"/>
            <a:ext cx="6788670" cy="2782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lnSpc>
                <a:spcPct val="107000"/>
              </a:lnSpc>
              <a:spcAft>
                <a:spcPts val="600"/>
              </a:spcAft>
              <a:buClrTx/>
            </a:pPr>
            <a:r>
              <a:rPr lang="es-MX" kern="1200" dirty="0" smtClean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 servicio de formalización de la DGA, brinda asistencia técnica especializada a los productores acuícolas informales de la categoría productiva AREL, acompañándolos en </a:t>
            </a:r>
            <a:r>
              <a:rPr lang="es-MX" kern="12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 proceso integral de formalización. </a:t>
            </a:r>
            <a:endParaRPr lang="es-MX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algn="just" defTabSz="685800">
              <a:lnSpc>
                <a:spcPct val="107000"/>
              </a:lnSpc>
              <a:spcAft>
                <a:spcPts val="600"/>
              </a:spcAft>
              <a:buClrTx/>
            </a:pPr>
            <a:r>
              <a:rPr lang="es-MX" b="1" kern="1200" dirty="0" smtClean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Actores principales en el proceso:</a:t>
            </a:r>
          </a:p>
          <a:p>
            <a:pPr marL="257175" indent="-257175" algn="just" defTabSz="685800">
              <a:lnSpc>
                <a:spcPct val="107000"/>
              </a:lnSpc>
              <a:spcAft>
                <a:spcPts val="600"/>
              </a:spcAft>
              <a:buClrTx/>
              <a:buFont typeface="+mj-lt"/>
              <a:buAutoNum type="arabicPeriod"/>
              <a:tabLst>
                <a:tab pos="342900" algn="l"/>
              </a:tabLst>
            </a:pPr>
            <a:r>
              <a:rPr lang="es-MX" b="1" kern="1200" dirty="0" smtClean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 PRODUCTOR ACUÍCOLA INFORMAL</a:t>
            </a:r>
            <a:endParaRPr lang="es-MX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57175" indent="-257175" algn="just" defTabSz="685800">
              <a:lnSpc>
                <a:spcPct val="107000"/>
              </a:lnSpc>
              <a:spcAft>
                <a:spcPts val="600"/>
              </a:spcAft>
              <a:buClrTx/>
              <a:buFont typeface="+mj-lt"/>
              <a:buAutoNum type="arabicPeriod"/>
              <a:tabLst>
                <a:tab pos="342900" algn="l"/>
              </a:tabLst>
            </a:pPr>
            <a:r>
              <a:rPr lang="es-MX" b="1" kern="1200" dirty="0" smtClean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DGA </a:t>
            </a:r>
            <a:r>
              <a:rPr lang="es-MX" b="1" kern="12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– DGAC</a:t>
            </a:r>
            <a:r>
              <a:rPr lang="es-MX" kern="12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a través del formalizador acuícola </a:t>
            </a:r>
            <a:endParaRPr lang="es-PE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57175" indent="-257175" algn="just" defTabSz="685800">
              <a:lnSpc>
                <a:spcPct val="107000"/>
              </a:lnSpc>
              <a:spcAft>
                <a:spcPts val="600"/>
              </a:spcAft>
              <a:buClrTx/>
              <a:buFont typeface="+mj-lt"/>
              <a:buAutoNum type="arabicPeriod"/>
              <a:tabLst>
                <a:tab pos="342900" algn="l"/>
              </a:tabLst>
            </a:pPr>
            <a:r>
              <a:rPr lang="es-MX" b="1" kern="1200" dirty="0" smtClean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 </a:t>
            </a:r>
            <a:r>
              <a:rPr lang="es-MX" b="1" kern="12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 ANA</a:t>
            </a:r>
            <a:r>
              <a:rPr lang="es-MX" kern="12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Obtención de la Acreditación de Disponibilidad Hídrica (ADH) y del Derecho de Uso de Agua </a:t>
            </a:r>
            <a:r>
              <a:rPr lang="es-PE" kern="12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</a:t>
            </a:r>
            <a:r>
              <a:rPr lang="es-PE" kern="1200" dirty="0" smtClean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DUA)</a:t>
            </a:r>
            <a:endParaRPr lang="es-PE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57175" indent="-257175" algn="just" defTabSz="685800">
              <a:lnSpc>
                <a:spcPct val="107000"/>
              </a:lnSpc>
              <a:spcAft>
                <a:spcPts val="600"/>
              </a:spcAft>
              <a:buClrTx/>
              <a:buFont typeface="+mj-lt"/>
              <a:buAutoNum type="arabicPeriod"/>
              <a:tabLst>
                <a:tab pos="342900" algn="l"/>
              </a:tabLst>
            </a:pPr>
            <a:r>
              <a:rPr lang="es-PE" b="1" kern="1200" dirty="0" smtClean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DIREPRO</a:t>
            </a:r>
            <a:r>
              <a:rPr lang="es-PE" kern="1200" dirty="0" smtClean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</a:t>
            </a:r>
            <a:r>
              <a:rPr lang="es-MX" kern="12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 obtención del Derecho para el ejercicio de la actividad acuícola, emitido por </a:t>
            </a:r>
            <a:r>
              <a:rPr lang="es-MX" kern="1200" dirty="0" smtClean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DIREPRO</a:t>
            </a:r>
          </a:p>
        </p:txBody>
      </p:sp>
      <p:sp>
        <p:nvSpPr>
          <p:cNvPr id="18" name="Google Shape;78;p15"/>
          <p:cNvSpPr/>
          <p:nvPr/>
        </p:nvSpPr>
        <p:spPr>
          <a:xfrm>
            <a:off x="0" y="4663800"/>
            <a:ext cx="9144000" cy="479700"/>
          </a:xfrm>
          <a:prstGeom prst="rect">
            <a:avLst/>
          </a:prstGeom>
          <a:solidFill>
            <a:srgbClr val="ED2E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5027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/>
          <p:nvPr/>
        </p:nvSpPr>
        <p:spPr>
          <a:xfrm>
            <a:off x="0" y="4663475"/>
            <a:ext cx="9144000" cy="479700"/>
          </a:xfrm>
          <a:prstGeom prst="rect">
            <a:avLst/>
          </a:prstGeom>
          <a:solidFill>
            <a:srgbClr val="ED2E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9144000" cy="466347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redondeado 4"/>
          <p:cNvSpPr/>
          <p:nvPr/>
        </p:nvSpPr>
        <p:spPr>
          <a:xfrm>
            <a:off x="0" y="0"/>
            <a:ext cx="9144000" cy="6201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echa abajo 13"/>
          <p:cNvSpPr/>
          <p:nvPr/>
        </p:nvSpPr>
        <p:spPr>
          <a:xfrm>
            <a:off x="4709579" y="3385475"/>
            <a:ext cx="688272" cy="172816"/>
          </a:xfrm>
          <a:prstGeom prst="downArrow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C9FC7C7-B46A-3EC3-C57A-304BD9D21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840" y="144282"/>
            <a:ext cx="1528718" cy="309228"/>
          </a:xfrm>
          <a:prstGeom prst="rect">
            <a:avLst/>
          </a:prstGeom>
        </p:spPr>
      </p:pic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CBCC1625-C75E-4A85-AF8C-19C8D747A7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8302064"/>
              </p:ext>
            </p:extLst>
          </p:nvPr>
        </p:nvGraphicFramePr>
        <p:xfrm>
          <a:off x="1438960" y="1639188"/>
          <a:ext cx="7168669" cy="2559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" name="Rectángulo 18">
            <a:extLst>
              <a:ext uri="{FF2B5EF4-FFF2-40B4-BE49-F238E27FC236}">
                <a16:creationId xmlns:a16="http://schemas.microsoft.com/office/drawing/2014/main" id="{9F085FB8-53A4-426A-B332-FE1EF8E16401}"/>
              </a:ext>
            </a:extLst>
          </p:cNvPr>
          <p:cNvSpPr/>
          <p:nvPr/>
        </p:nvSpPr>
        <p:spPr>
          <a:xfrm>
            <a:off x="4904481" y="3866462"/>
            <a:ext cx="18600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Ventanilla Única de Acuicultura</a:t>
            </a:r>
            <a:endParaRPr lang="es-PE" sz="1000" dirty="0">
              <a:solidFill>
                <a:schemeClr val="tx1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3803648" y="1924476"/>
            <a:ext cx="3568224" cy="2172571"/>
          </a:xfrm>
          <a:prstGeom prst="rect">
            <a:avLst/>
          </a:prstGeom>
          <a:noFill/>
          <a:ln>
            <a:solidFill>
              <a:srgbClr val="ED2E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3BE35040-3ACF-ED2D-1579-A7E41597D7A8}"/>
              </a:ext>
            </a:extLst>
          </p:cNvPr>
          <p:cNvSpPr txBox="1">
            <a:spLocks/>
          </p:cNvSpPr>
          <p:nvPr/>
        </p:nvSpPr>
        <p:spPr>
          <a:xfrm>
            <a:off x="1030357" y="823544"/>
            <a:ext cx="7669997" cy="246955"/>
          </a:xfrm>
          <a:prstGeom prst="rect">
            <a:avLst/>
          </a:prstGeom>
          <a:solidFill>
            <a:srgbClr val="ED2E45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s-MX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PRINCIPALES ACTORES DEL PROCESO DE FORMALIZACIÓN Y EL PRODUCTO DE CADA UNO DE ELLOS</a:t>
            </a:r>
            <a:endParaRPr lang="es-PE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20148" y="2668418"/>
            <a:ext cx="10204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50" b="1" dirty="0" smtClean="0"/>
              <a:t>Productor Acuícola </a:t>
            </a:r>
          </a:p>
          <a:p>
            <a:endParaRPr lang="es-PE" sz="900" dirty="0"/>
          </a:p>
        </p:txBody>
      </p:sp>
      <p:sp>
        <p:nvSpPr>
          <p:cNvPr id="24" name="Rectángulo 23"/>
          <p:cNvSpPr/>
          <p:nvPr/>
        </p:nvSpPr>
        <p:spPr>
          <a:xfrm>
            <a:off x="1307814" y="1528218"/>
            <a:ext cx="7376833" cy="283439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pic>
        <p:nvPicPr>
          <p:cNvPr id="26" name="Gráfico 8">
            <a:extLst>
              <a:ext uri="{FF2B5EF4-FFF2-40B4-BE49-F238E27FC236}">
                <a16:creationId xmlns:a16="http://schemas.microsoft.com/office/drawing/2014/main" id="{702E50A4-C4C4-E53B-14C7-D28190CB643A}"/>
              </a:ext>
            </a:extLst>
          </p:cNvPr>
          <p:cNvPicPr>
            <a:picLocks noChangeAspect="1"/>
          </p:cNvPicPr>
          <p:nvPr/>
        </p:nvPicPr>
        <p:blipFill>
          <a:blip r:embed="rId9">
            <a:grayscl/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74763" y="140952"/>
            <a:ext cx="1795838" cy="38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10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9144000" cy="622496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s-PE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CF4BF3B-2177-6A69-24C6-429784E4526C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784012" y="83081"/>
            <a:ext cx="1463552" cy="515171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702E50A4-C4C4-E53B-14C7-D28190CB643A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74763" y="140952"/>
            <a:ext cx="1795838" cy="382447"/>
          </a:xfrm>
          <a:prstGeom prst="rect">
            <a:avLst/>
          </a:prstGeom>
        </p:spPr>
      </p:pic>
      <p:sp>
        <p:nvSpPr>
          <p:cNvPr id="18" name="Google Shape;78;p15"/>
          <p:cNvSpPr/>
          <p:nvPr/>
        </p:nvSpPr>
        <p:spPr>
          <a:xfrm>
            <a:off x="0" y="4664094"/>
            <a:ext cx="9144000" cy="479700"/>
          </a:xfrm>
          <a:prstGeom prst="rect">
            <a:avLst/>
          </a:prstGeom>
          <a:solidFill>
            <a:srgbClr val="ED2E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45790" y="1502739"/>
            <a:ext cx="3300176" cy="421654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buSzPts val="1000"/>
            </a:pPr>
            <a:r>
              <a:rPr lang="es-ES" sz="1000" b="1" dirty="0" smtClean="0">
                <a:solidFill>
                  <a:schemeClr val="tx2">
                    <a:lumMod val="75000"/>
                  </a:schemeClr>
                </a:solidFill>
              </a:rPr>
              <a:t>Escasez </a:t>
            </a:r>
            <a:r>
              <a:rPr lang="es-ES" sz="1000" b="1" dirty="0">
                <a:solidFill>
                  <a:schemeClr val="tx2">
                    <a:lumMod val="75000"/>
                  </a:schemeClr>
                </a:solidFill>
              </a:rPr>
              <a:t>de recursos humanos y logísticos en las </a:t>
            </a:r>
            <a:r>
              <a:rPr lang="es-ES" sz="1000" b="1" dirty="0" err="1">
                <a:solidFill>
                  <a:schemeClr val="tx2">
                    <a:lumMod val="75000"/>
                  </a:schemeClr>
                </a:solidFill>
              </a:rPr>
              <a:t>ALAs</a:t>
            </a:r>
            <a:r>
              <a:rPr lang="es-ES" sz="10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s-PE" sz="1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939200" y="1858992"/>
            <a:ext cx="3312337" cy="421654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buSzPts val="1000"/>
            </a:pPr>
            <a:r>
              <a:rPr lang="es-ES" sz="1000" b="1" dirty="0" smtClean="0">
                <a:solidFill>
                  <a:schemeClr val="tx2">
                    <a:lumMod val="75000"/>
                  </a:schemeClr>
                </a:solidFill>
              </a:rPr>
              <a:t>Falta </a:t>
            </a:r>
            <a:r>
              <a:rPr lang="es-ES" sz="1000" b="1" dirty="0">
                <a:solidFill>
                  <a:schemeClr val="tx2">
                    <a:lumMod val="75000"/>
                  </a:schemeClr>
                </a:solidFill>
              </a:rPr>
              <a:t>de </a:t>
            </a:r>
            <a:r>
              <a:rPr lang="es-ES" sz="1000" b="1" dirty="0" smtClean="0">
                <a:solidFill>
                  <a:schemeClr val="tx2">
                    <a:lumMod val="75000"/>
                  </a:schemeClr>
                </a:solidFill>
              </a:rPr>
              <a:t>capacitación a funcionarios de las </a:t>
            </a:r>
            <a:r>
              <a:rPr lang="es-ES" sz="1000" b="1" dirty="0" err="1" smtClean="0">
                <a:solidFill>
                  <a:schemeClr val="tx2">
                    <a:lumMod val="75000"/>
                  </a:schemeClr>
                </a:solidFill>
              </a:rPr>
              <a:t>ALAs</a:t>
            </a:r>
            <a:r>
              <a:rPr lang="es-ES" sz="1000" b="1" dirty="0" smtClean="0">
                <a:solidFill>
                  <a:schemeClr val="tx2">
                    <a:lumMod val="75000"/>
                  </a:schemeClr>
                </a:solidFill>
              </a:rPr>
              <a:t> para solicitar requisitos según la normativa.</a:t>
            </a:r>
            <a:endParaRPr lang="es-PE" sz="1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933229" y="1029558"/>
            <a:ext cx="3305396" cy="40011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PE" sz="1000" b="1" dirty="0" smtClean="0">
                <a:solidFill>
                  <a:schemeClr val="tx2">
                    <a:lumMod val="75000"/>
                  </a:schemeClr>
                </a:solidFill>
              </a:rPr>
              <a:t>Alta dependencia </a:t>
            </a:r>
            <a:r>
              <a:rPr lang="es-PE" sz="1000" b="1" dirty="0">
                <a:solidFill>
                  <a:schemeClr val="tx2">
                    <a:lumMod val="75000"/>
                  </a:schemeClr>
                </a:solidFill>
              </a:rPr>
              <a:t>de las inspecciones presenciales de </a:t>
            </a:r>
            <a:r>
              <a:rPr lang="es-PE" sz="1000" b="1" dirty="0" smtClean="0">
                <a:solidFill>
                  <a:schemeClr val="tx2">
                    <a:lumMod val="75000"/>
                  </a:schemeClr>
                </a:solidFill>
              </a:rPr>
              <a:t>verificación técnica de Campo</a:t>
            </a:r>
            <a:endParaRPr lang="es-PE" sz="1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3BE35040-3ACF-ED2D-1579-A7E41597D7A8}"/>
              </a:ext>
            </a:extLst>
          </p:cNvPr>
          <p:cNvSpPr txBox="1">
            <a:spLocks/>
          </p:cNvSpPr>
          <p:nvPr/>
        </p:nvSpPr>
        <p:spPr>
          <a:xfrm>
            <a:off x="696675" y="626261"/>
            <a:ext cx="7624010" cy="218381"/>
          </a:xfrm>
          <a:prstGeom prst="rect">
            <a:avLst/>
          </a:prstGeom>
          <a:solidFill>
            <a:srgbClr val="ED2E45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buClrTx/>
              <a:buFontTx/>
            </a:pPr>
            <a:r>
              <a:rPr lang="es-MX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PRINCIPALES DIFICULTADES QUE AFECTAN LA FORMALIZACIÓN DE PRODUCTORES ACUÍCOLAS</a:t>
            </a:r>
            <a:endParaRPr lang="es-PE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oogle Shape;395;p20"/>
          <p:cNvGrpSpPr/>
          <p:nvPr/>
        </p:nvGrpSpPr>
        <p:grpSpPr>
          <a:xfrm>
            <a:off x="604885" y="1062780"/>
            <a:ext cx="265237" cy="288598"/>
            <a:chOff x="7429366" y="3223183"/>
            <a:chExt cx="334634" cy="333904"/>
          </a:xfrm>
          <a:solidFill>
            <a:schemeClr val="bg1">
              <a:lumMod val="75000"/>
            </a:schemeClr>
          </a:solidFill>
        </p:grpSpPr>
        <p:sp>
          <p:nvSpPr>
            <p:cNvPr id="31" name="Google Shape;396;p20"/>
            <p:cNvSpPr/>
            <p:nvPr/>
          </p:nvSpPr>
          <p:spPr>
            <a:xfrm>
              <a:off x="7429366" y="3223183"/>
              <a:ext cx="334634" cy="333904"/>
            </a:xfrm>
            <a:custGeom>
              <a:avLst/>
              <a:gdLst/>
              <a:ahLst/>
              <a:cxnLst/>
              <a:rect l="l" t="t" r="r" b="b"/>
              <a:pathLst>
                <a:path w="10538" h="10515" extrusionOk="0">
                  <a:moveTo>
                    <a:pt x="6978" y="322"/>
                  </a:moveTo>
                  <a:cubicBezTo>
                    <a:pt x="7930" y="322"/>
                    <a:pt x="8716" y="1096"/>
                    <a:pt x="8716" y="2061"/>
                  </a:cubicBezTo>
                  <a:cubicBezTo>
                    <a:pt x="8716" y="2334"/>
                    <a:pt x="8633" y="2644"/>
                    <a:pt x="8478" y="2942"/>
                  </a:cubicBezTo>
                  <a:cubicBezTo>
                    <a:pt x="8478" y="2954"/>
                    <a:pt x="8466" y="2977"/>
                    <a:pt x="8466" y="2977"/>
                  </a:cubicBezTo>
                  <a:cubicBezTo>
                    <a:pt x="8061" y="3823"/>
                    <a:pt x="7276" y="4704"/>
                    <a:pt x="6978" y="5025"/>
                  </a:cubicBezTo>
                  <a:cubicBezTo>
                    <a:pt x="6680" y="4716"/>
                    <a:pt x="5894" y="3835"/>
                    <a:pt x="5490" y="2989"/>
                  </a:cubicBezTo>
                  <a:cubicBezTo>
                    <a:pt x="5490" y="2977"/>
                    <a:pt x="5478" y="2954"/>
                    <a:pt x="5478" y="2942"/>
                  </a:cubicBezTo>
                  <a:cubicBezTo>
                    <a:pt x="5323" y="2632"/>
                    <a:pt x="5240" y="2334"/>
                    <a:pt x="5240" y="2061"/>
                  </a:cubicBezTo>
                  <a:cubicBezTo>
                    <a:pt x="5240" y="1096"/>
                    <a:pt x="6025" y="322"/>
                    <a:pt x="6978" y="322"/>
                  </a:cubicBezTo>
                  <a:close/>
                  <a:moveTo>
                    <a:pt x="5252" y="3227"/>
                  </a:moveTo>
                  <a:cubicBezTo>
                    <a:pt x="5728" y="4192"/>
                    <a:pt x="6597" y="5121"/>
                    <a:pt x="6811" y="5335"/>
                  </a:cubicBezTo>
                  <a:lnTo>
                    <a:pt x="6811" y="5811"/>
                  </a:lnTo>
                  <a:lnTo>
                    <a:pt x="3751" y="6728"/>
                  </a:lnTo>
                  <a:lnTo>
                    <a:pt x="3751" y="3668"/>
                  </a:lnTo>
                  <a:lnTo>
                    <a:pt x="5252" y="3227"/>
                  </a:lnTo>
                  <a:close/>
                  <a:moveTo>
                    <a:pt x="8704" y="3239"/>
                  </a:moveTo>
                  <a:lnTo>
                    <a:pt x="10205" y="3668"/>
                  </a:lnTo>
                  <a:lnTo>
                    <a:pt x="10205" y="6728"/>
                  </a:lnTo>
                  <a:lnTo>
                    <a:pt x="7145" y="5811"/>
                  </a:lnTo>
                  <a:lnTo>
                    <a:pt x="7145" y="5335"/>
                  </a:lnTo>
                  <a:cubicBezTo>
                    <a:pt x="7371" y="5121"/>
                    <a:pt x="8228" y="4192"/>
                    <a:pt x="8704" y="3239"/>
                  </a:cubicBezTo>
                  <a:close/>
                  <a:moveTo>
                    <a:pt x="358" y="2763"/>
                  </a:moveTo>
                  <a:lnTo>
                    <a:pt x="3418" y="3668"/>
                  </a:lnTo>
                  <a:lnTo>
                    <a:pt x="3418" y="6728"/>
                  </a:lnTo>
                  <a:lnTo>
                    <a:pt x="2263" y="6383"/>
                  </a:lnTo>
                  <a:cubicBezTo>
                    <a:pt x="2244" y="6375"/>
                    <a:pt x="2225" y="6372"/>
                    <a:pt x="2208" y="6372"/>
                  </a:cubicBezTo>
                  <a:cubicBezTo>
                    <a:pt x="2136" y="6372"/>
                    <a:pt x="2077" y="6425"/>
                    <a:pt x="2049" y="6502"/>
                  </a:cubicBezTo>
                  <a:cubicBezTo>
                    <a:pt x="2025" y="6585"/>
                    <a:pt x="2084" y="6680"/>
                    <a:pt x="2168" y="6704"/>
                  </a:cubicBezTo>
                  <a:lnTo>
                    <a:pt x="3418" y="7085"/>
                  </a:lnTo>
                  <a:lnTo>
                    <a:pt x="3418" y="10121"/>
                  </a:lnTo>
                  <a:lnTo>
                    <a:pt x="358" y="9204"/>
                  </a:lnTo>
                  <a:lnTo>
                    <a:pt x="358" y="6168"/>
                  </a:lnTo>
                  <a:lnTo>
                    <a:pt x="1513" y="6514"/>
                  </a:lnTo>
                  <a:lnTo>
                    <a:pt x="1561" y="6514"/>
                  </a:lnTo>
                  <a:cubicBezTo>
                    <a:pt x="1632" y="6514"/>
                    <a:pt x="1692" y="6466"/>
                    <a:pt x="1727" y="6394"/>
                  </a:cubicBezTo>
                  <a:cubicBezTo>
                    <a:pt x="1751" y="6311"/>
                    <a:pt x="1692" y="6216"/>
                    <a:pt x="1608" y="6192"/>
                  </a:cubicBezTo>
                  <a:lnTo>
                    <a:pt x="358" y="5811"/>
                  </a:lnTo>
                  <a:lnTo>
                    <a:pt x="358" y="2763"/>
                  </a:lnTo>
                  <a:close/>
                  <a:moveTo>
                    <a:pt x="7145" y="6156"/>
                  </a:moveTo>
                  <a:lnTo>
                    <a:pt x="10205" y="7061"/>
                  </a:lnTo>
                  <a:lnTo>
                    <a:pt x="10205" y="10121"/>
                  </a:lnTo>
                  <a:lnTo>
                    <a:pt x="7145" y="9204"/>
                  </a:lnTo>
                  <a:lnTo>
                    <a:pt x="7145" y="7990"/>
                  </a:lnTo>
                  <a:cubicBezTo>
                    <a:pt x="7145" y="7895"/>
                    <a:pt x="7073" y="7823"/>
                    <a:pt x="6978" y="7823"/>
                  </a:cubicBezTo>
                  <a:cubicBezTo>
                    <a:pt x="6895" y="7823"/>
                    <a:pt x="6811" y="7895"/>
                    <a:pt x="6811" y="7990"/>
                  </a:cubicBezTo>
                  <a:lnTo>
                    <a:pt x="6811" y="9204"/>
                  </a:lnTo>
                  <a:lnTo>
                    <a:pt x="3751" y="10121"/>
                  </a:lnTo>
                  <a:lnTo>
                    <a:pt x="3751" y="7061"/>
                  </a:lnTo>
                  <a:lnTo>
                    <a:pt x="6811" y="6156"/>
                  </a:lnTo>
                  <a:lnTo>
                    <a:pt x="6811" y="7311"/>
                  </a:lnTo>
                  <a:cubicBezTo>
                    <a:pt x="6811" y="7407"/>
                    <a:pt x="6895" y="7478"/>
                    <a:pt x="6978" y="7478"/>
                  </a:cubicBezTo>
                  <a:cubicBezTo>
                    <a:pt x="7073" y="7478"/>
                    <a:pt x="7145" y="7407"/>
                    <a:pt x="7145" y="7311"/>
                  </a:cubicBezTo>
                  <a:lnTo>
                    <a:pt x="7145" y="6156"/>
                  </a:lnTo>
                  <a:close/>
                  <a:moveTo>
                    <a:pt x="6966" y="1"/>
                  </a:moveTo>
                  <a:cubicBezTo>
                    <a:pt x="5823" y="1"/>
                    <a:pt x="4894" y="918"/>
                    <a:pt x="4894" y="2061"/>
                  </a:cubicBezTo>
                  <a:cubicBezTo>
                    <a:pt x="4894" y="2334"/>
                    <a:pt x="4966" y="2632"/>
                    <a:pt x="5085" y="2930"/>
                  </a:cubicBezTo>
                  <a:lnTo>
                    <a:pt x="3573" y="3370"/>
                  </a:lnTo>
                  <a:lnTo>
                    <a:pt x="215" y="2382"/>
                  </a:lnTo>
                  <a:cubicBezTo>
                    <a:pt x="205" y="2375"/>
                    <a:pt x="192" y="2372"/>
                    <a:pt x="179" y="2372"/>
                  </a:cubicBezTo>
                  <a:cubicBezTo>
                    <a:pt x="146" y="2372"/>
                    <a:pt x="106" y="2389"/>
                    <a:pt x="72" y="2406"/>
                  </a:cubicBezTo>
                  <a:cubicBezTo>
                    <a:pt x="25" y="2442"/>
                    <a:pt x="1" y="2477"/>
                    <a:pt x="1" y="2537"/>
                  </a:cubicBezTo>
                  <a:lnTo>
                    <a:pt x="1" y="5954"/>
                  </a:lnTo>
                  <a:lnTo>
                    <a:pt x="1" y="9335"/>
                  </a:lnTo>
                  <a:cubicBezTo>
                    <a:pt x="1" y="9419"/>
                    <a:pt x="37" y="9478"/>
                    <a:pt x="120" y="9502"/>
                  </a:cubicBezTo>
                  <a:lnTo>
                    <a:pt x="3513" y="10514"/>
                  </a:lnTo>
                  <a:lnTo>
                    <a:pt x="3573" y="10514"/>
                  </a:lnTo>
                  <a:lnTo>
                    <a:pt x="6847" y="9550"/>
                  </a:lnTo>
                  <a:cubicBezTo>
                    <a:pt x="6859" y="9562"/>
                    <a:pt x="6883" y="9562"/>
                    <a:pt x="6918" y="9562"/>
                  </a:cubicBezTo>
                  <a:cubicBezTo>
                    <a:pt x="6942" y="9562"/>
                    <a:pt x="6966" y="9562"/>
                    <a:pt x="6990" y="9550"/>
                  </a:cubicBezTo>
                  <a:lnTo>
                    <a:pt x="10264" y="10514"/>
                  </a:lnTo>
                  <a:lnTo>
                    <a:pt x="10312" y="10514"/>
                  </a:lnTo>
                  <a:cubicBezTo>
                    <a:pt x="10335" y="10514"/>
                    <a:pt x="10383" y="10502"/>
                    <a:pt x="10419" y="10490"/>
                  </a:cubicBezTo>
                  <a:cubicBezTo>
                    <a:pt x="10455" y="10454"/>
                    <a:pt x="10490" y="10407"/>
                    <a:pt x="10490" y="10347"/>
                  </a:cubicBezTo>
                  <a:lnTo>
                    <a:pt x="10538" y="6942"/>
                  </a:lnTo>
                  <a:lnTo>
                    <a:pt x="10538" y="3549"/>
                  </a:lnTo>
                  <a:cubicBezTo>
                    <a:pt x="10538" y="3477"/>
                    <a:pt x="10490" y="3418"/>
                    <a:pt x="10419" y="3394"/>
                  </a:cubicBezTo>
                  <a:lnTo>
                    <a:pt x="8835" y="2930"/>
                  </a:lnTo>
                  <a:cubicBezTo>
                    <a:pt x="8954" y="2632"/>
                    <a:pt x="9038" y="2334"/>
                    <a:pt x="9038" y="2061"/>
                  </a:cubicBezTo>
                  <a:cubicBezTo>
                    <a:pt x="9038" y="918"/>
                    <a:pt x="8109" y="1"/>
                    <a:pt x="6966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97;p20"/>
            <p:cNvSpPr/>
            <p:nvPr/>
          </p:nvSpPr>
          <p:spPr>
            <a:xfrm>
              <a:off x="7613514" y="3251541"/>
              <a:ext cx="74878" cy="74529"/>
            </a:xfrm>
            <a:custGeom>
              <a:avLst/>
              <a:gdLst/>
              <a:ahLst/>
              <a:cxnLst/>
              <a:rect l="l" t="t" r="r" b="b"/>
              <a:pathLst>
                <a:path w="2358" h="2347" extrusionOk="0">
                  <a:moveTo>
                    <a:pt x="1179" y="322"/>
                  </a:moveTo>
                  <a:cubicBezTo>
                    <a:pt x="1643" y="322"/>
                    <a:pt x="2012" y="691"/>
                    <a:pt x="2012" y="1156"/>
                  </a:cubicBezTo>
                  <a:cubicBezTo>
                    <a:pt x="2012" y="1620"/>
                    <a:pt x="1643" y="1989"/>
                    <a:pt x="1179" y="1989"/>
                  </a:cubicBezTo>
                  <a:cubicBezTo>
                    <a:pt x="715" y="1989"/>
                    <a:pt x="345" y="1620"/>
                    <a:pt x="345" y="1156"/>
                  </a:cubicBezTo>
                  <a:cubicBezTo>
                    <a:pt x="334" y="703"/>
                    <a:pt x="715" y="322"/>
                    <a:pt x="1179" y="322"/>
                  </a:cubicBezTo>
                  <a:close/>
                  <a:moveTo>
                    <a:pt x="1179" y="1"/>
                  </a:moveTo>
                  <a:cubicBezTo>
                    <a:pt x="524" y="1"/>
                    <a:pt x="0" y="513"/>
                    <a:pt x="0" y="1168"/>
                  </a:cubicBezTo>
                  <a:cubicBezTo>
                    <a:pt x="0" y="1811"/>
                    <a:pt x="524" y="2346"/>
                    <a:pt x="1179" y="2346"/>
                  </a:cubicBezTo>
                  <a:cubicBezTo>
                    <a:pt x="1834" y="2346"/>
                    <a:pt x="2358" y="1822"/>
                    <a:pt x="2358" y="1168"/>
                  </a:cubicBezTo>
                  <a:cubicBezTo>
                    <a:pt x="2358" y="513"/>
                    <a:pt x="1834" y="1"/>
                    <a:pt x="1179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783;p21"/>
          <p:cNvGrpSpPr/>
          <p:nvPr/>
        </p:nvGrpSpPr>
        <p:grpSpPr>
          <a:xfrm>
            <a:off x="8116922" y="3436817"/>
            <a:ext cx="386927" cy="363438"/>
            <a:chOff x="1749728" y="2894777"/>
            <a:chExt cx="386927" cy="363438"/>
          </a:xfrm>
          <a:solidFill>
            <a:schemeClr val="bg1">
              <a:lumMod val="75000"/>
            </a:schemeClr>
          </a:solidFill>
        </p:grpSpPr>
        <p:sp>
          <p:nvSpPr>
            <p:cNvPr id="34" name="Google Shape;784;p21"/>
            <p:cNvSpPr/>
            <p:nvPr/>
          </p:nvSpPr>
          <p:spPr>
            <a:xfrm>
              <a:off x="1809595" y="3025333"/>
              <a:ext cx="97424" cy="32432"/>
            </a:xfrm>
            <a:custGeom>
              <a:avLst/>
              <a:gdLst/>
              <a:ahLst/>
              <a:cxnLst/>
              <a:rect l="l" t="t" r="r" b="b"/>
              <a:pathLst>
                <a:path w="3061" h="1019" extrusionOk="0">
                  <a:moveTo>
                    <a:pt x="1208" y="0"/>
                  </a:moveTo>
                  <a:cubicBezTo>
                    <a:pt x="852" y="0"/>
                    <a:pt x="531" y="35"/>
                    <a:pt x="322" y="66"/>
                  </a:cubicBezTo>
                  <a:cubicBezTo>
                    <a:pt x="143" y="101"/>
                    <a:pt x="1" y="244"/>
                    <a:pt x="1" y="423"/>
                  </a:cubicBezTo>
                  <a:lnTo>
                    <a:pt x="1" y="840"/>
                  </a:lnTo>
                  <a:cubicBezTo>
                    <a:pt x="1" y="947"/>
                    <a:pt x="84" y="1018"/>
                    <a:pt x="179" y="1018"/>
                  </a:cubicBezTo>
                  <a:cubicBezTo>
                    <a:pt x="286" y="1018"/>
                    <a:pt x="358" y="947"/>
                    <a:pt x="358" y="840"/>
                  </a:cubicBezTo>
                  <a:lnTo>
                    <a:pt x="358" y="423"/>
                  </a:lnTo>
                  <a:cubicBezTo>
                    <a:pt x="358" y="423"/>
                    <a:pt x="358" y="411"/>
                    <a:pt x="382" y="411"/>
                  </a:cubicBezTo>
                  <a:cubicBezTo>
                    <a:pt x="549" y="383"/>
                    <a:pt x="870" y="340"/>
                    <a:pt x="1231" y="340"/>
                  </a:cubicBezTo>
                  <a:cubicBezTo>
                    <a:pt x="1330" y="340"/>
                    <a:pt x="1433" y="344"/>
                    <a:pt x="1536" y="351"/>
                  </a:cubicBezTo>
                  <a:cubicBezTo>
                    <a:pt x="2084" y="387"/>
                    <a:pt x="2489" y="530"/>
                    <a:pt x="2727" y="768"/>
                  </a:cubicBezTo>
                  <a:cubicBezTo>
                    <a:pt x="2763" y="804"/>
                    <a:pt x="2807" y="822"/>
                    <a:pt x="2852" y="822"/>
                  </a:cubicBezTo>
                  <a:cubicBezTo>
                    <a:pt x="2897" y="822"/>
                    <a:pt x="2941" y="804"/>
                    <a:pt x="2977" y="768"/>
                  </a:cubicBezTo>
                  <a:cubicBezTo>
                    <a:pt x="3060" y="709"/>
                    <a:pt x="3060" y="590"/>
                    <a:pt x="2977" y="530"/>
                  </a:cubicBezTo>
                  <a:cubicBezTo>
                    <a:pt x="2554" y="107"/>
                    <a:pt x="1828" y="0"/>
                    <a:pt x="1208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785;p21"/>
            <p:cNvSpPr/>
            <p:nvPr/>
          </p:nvSpPr>
          <p:spPr>
            <a:xfrm>
              <a:off x="1749728" y="2974346"/>
              <a:ext cx="216777" cy="283869"/>
            </a:xfrm>
            <a:custGeom>
              <a:avLst/>
              <a:gdLst/>
              <a:ahLst/>
              <a:cxnLst/>
              <a:rect l="l" t="t" r="r" b="b"/>
              <a:pathLst>
                <a:path w="6811" h="8919" extrusionOk="0">
                  <a:moveTo>
                    <a:pt x="5311" y="334"/>
                  </a:moveTo>
                  <a:lnTo>
                    <a:pt x="5311" y="2061"/>
                  </a:lnTo>
                  <a:cubicBezTo>
                    <a:pt x="5311" y="2311"/>
                    <a:pt x="5251" y="2561"/>
                    <a:pt x="5132" y="2799"/>
                  </a:cubicBezTo>
                  <a:cubicBezTo>
                    <a:pt x="5120" y="2835"/>
                    <a:pt x="5120" y="2846"/>
                    <a:pt x="5120" y="2882"/>
                  </a:cubicBezTo>
                  <a:lnTo>
                    <a:pt x="5120" y="3382"/>
                  </a:lnTo>
                  <a:cubicBezTo>
                    <a:pt x="5120" y="3858"/>
                    <a:pt x="4918" y="4311"/>
                    <a:pt x="4560" y="4644"/>
                  </a:cubicBezTo>
                  <a:cubicBezTo>
                    <a:pt x="4227" y="4955"/>
                    <a:pt x="3811" y="5111"/>
                    <a:pt x="3369" y="5111"/>
                  </a:cubicBezTo>
                  <a:cubicBezTo>
                    <a:pt x="3338" y="5111"/>
                    <a:pt x="3306" y="5110"/>
                    <a:pt x="3275" y="5109"/>
                  </a:cubicBezTo>
                  <a:cubicBezTo>
                    <a:pt x="2382" y="5061"/>
                    <a:pt x="1679" y="4275"/>
                    <a:pt x="1679" y="3323"/>
                  </a:cubicBezTo>
                  <a:lnTo>
                    <a:pt x="1679" y="2882"/>
                  </a:lnTo>
                  <a:cubicBezTo>
                    <a:pt x="1679" y="2846"/>
                    <a:pt x="1679" y="2823"/>
                    <a:pt x="1667" y="2799"/>
                  </a:cubicBezTo>
                  <a:cubicBezTo>
                    <a:pt x="1548" y="2561"/>
                    <a:pt x="1489" y="2311"/>
                    <a:pt x="1489" y="2061"/>
                  </a:cubicBezTo>
                  <a:lnTo>
                    <a:pt x="1489" y="1668"/>
                  </a:lnTo>
                  <a:cubicBezTo>
                    <a:pt x="1489" y="930"/>
                    <a:pt x="2096" y="334"/>
                    <a:pt x="2822" y="334"/>
                  </a:cubicBezTo>
                  <a:close/>
                  <a:moveTo>
                    <a:pt x="4358" y="5240"/>
                  </a:moveTo>
                  <a:lnTo>
                    <a:pt x="4358" y="5573"/>
                  </a:lnTo>
                  <a:lnTo>
                    <a:pt x="3406" y="6228"/>
                  </a:lnTo>
                  <a:lnTo>
                    <a:pt x="2441" y="5573"/>
                  </a:lnTo>
                  <a:lnTo>
                    <a:pt x="2441" y="5240"/>
                  </a:lnTo>
                  <a:cubicBezTo>
                    <a:pt x="2691" y="5371"/>
                    <a:pt x="2977" y="5466"/>
                    <a:pt x="3251" y="5478"/>
                  </a:cubicBezTo>
                  <a:lnTo>
                    <a:pt x="3394" y="5478"/>
                  </a:lnTo>
                  <a:cubicBezTo>
                    <a:pt x="3727" y="5478"/>
                    <a:pt x="4060" y="5406"/>
                    <a:pt x="4358" y="5240"/>
                  </a:cubicBezTo>
                  <a:close/>
                  <a:moveTo>
                    <a:pt x="2286" y="5883"/>
                  </a:moveTo>
                  <a:lnTo>
                    <a:pt x="3120" y="6466"/>
                  </a:lnTo>
                  <a:lnTo>
                    <a:pt x="2679" y="6906"/>
                  </a:lnTo>
                  <a:lnTo>
                    <a:pt x="2655" y="6906"/>
                  </a:lnTo>
                  <a:lnTo>
                    <a:pt x="2108" y="6073"/>
                  </a:lnTo>
                  <a:lnTo>
                    <a:pt x="2286" y="5883"/>
                  </a:lnTo>
                  <a:close/>
                  <a:moveTo>
                    <a:pt x="4525" y="5883"/>
                  </a:moveTo>
                  <a:lnTo>
                    <a:pt x="4703" y="6073"/>
                  </a:lnTo>
                  <a:lnTo>
                    <a:pt x="4144" y="6906"/>
                  </a:lnTo>
                  <a:lnTo>
                    <a:pt x="4132" y="6906"/>
                  </a:lnTo>
                  <a:lnTo>
                    <a:pt x="3691" y="6466"/>
                  </a:lnTo>
                  <a:lnTo>
                    <a:pt x="4525" y="5883"/>
                  </a:lnTo>
                  <a:close/>
                  <a:moveTo>
                    <a:pt x="2834" y="1"/>
                  </a:moveTo>
                  <a:cubicBezTo>
                    <a:pt x="1905" y="1"/>
                    <a:pt x="1143" y="763"/>
                    <a:pt x="1143" y="1703"/>
                  </a:cubicBezTo>
                  <a:lnTo>
                    <a:pt x="1143" y="2084"/>
                  </a:lnTo>
                  <a:cubicBezTo>
                    <a:pt x="1143" y="2382"/>
                    <a:pt x="1203" y="2680"/>
                    <a:pt x="1334" y="2954"/>
                  </a:cubicBezTo>
                  <a:lnTo>
                    <a:pt x="1334" y="3358"/>
                  </a:lnTo>
                  <a:cubicBezTo>
                    <a:pt x="1334" y="4025"/>
                    <a:pt x="1631" y="4620"/>
                    <a:pt x="2096" y="5025"/>
                  </a:cubicBezTo>
                  <a:lnTo>
                    <a:pt x="2096" y="5621"/>
                  </a:lnTo>
                  <a:lnTo>
                    <a:pt x="1762" y="5954"/>
                  </a:lnTo>
                  <a:cubicBezTo>
                    <a:pt x="1739" y="6002"/>
                    <a:pt x="1703" y="6049"/>
                    <a:pt x="1727" y="6097"/>
                  </a:cubicBezTo>
                  <a:lnTo>
                    <a:pt x="619" y="6490"/>
                  </a:lnTo>
                  <a:cubicBezTo>
                    <a:pt x="250" y="6633"/>
                    <a:pt x="0" y="6990"/>
                    <a:pt x="0" y="7371"/>
                  </a:cubicBezTo>
                  <a:lnTo>
                    <a:pt x="0" y="8740"/>
                  </a:lnTo>
                  <a:cubicBezTo>
                    <a:pt x="0" y="8847"/>
                    <a:pt x="72" y="8919"/>
                    <a:pt x="179" y="8919"/>
                  </a:cubicBezTo>
                  <a:cubicBezTo>
                    <a:pt x="274" y="8919"/>
                    <a:pt x="358" y="8847"/>
                    <a:pt x="358" y="8740"/>
                  </a:cubicBezTo>
                  <a:lnTo>
                    <a:pt x="358" y="7371"/>
                  </a:lnTo>
                  <a:cubicBezTo>
                    <a:pt x="358" y="7133"/>
                    <a:pt x="500" y="6906"/>
                    <a:pt x="739" y="6823"/>
                  </a:cubicBezTo>
                  <a:lnTo>
                    <a:pt x="1905" y="6406"/>
                  </a:lnTo>
                  <a:lnTo>
                    <a:pt x="2382" y="7121"/>
                  </a:lnTo>
                  <a:cubicBezTo>
                    <a:pt x="2441" y="7204"/>
                    <a:pt x="2536" y="7264"/>
                    <a:pt x="2644" y="7287"/>
                  </a:cubicBezTo>
                  <a:lnTo>
                    <a:pt x="2679" y="7287"/>
                  </a:lnTo>
                  <a:cubicBezTo>
                    <a:pt x="2774" y="7287"/>
                    <a:pt x="2870" y="7240"/>
                    <a:pt x="2929" y="7180"/>
                  </a:cubicBezTo>
                  <a:lnTo>
                    <a:pt x="3227" y="6883"/>
                  </a:lnTo>
                  <a:lnTo>
                    <a:pt x="3227" y="8740"/>
                  </a:lnTo>
                  <a:cubicBezTo>
                    <a:pt x="3227" y="8847"/>
                    <a:pt x="3298" y="8919"/>
                    <a:pt x="3406" y="8919"/>
                  </a:cubicBezTo>
                  <a:cubicBezTo>
                    <a:pt x="3513" y="8919"/>
                    <a:pt x="3584" y="8847"/>
                    <a:pt x="3584" y="8740"/>
                  </a:cubicBezTo>
                  <a:lnTo>
                    <a:pt x="3584" y="6883"/>
                  </a:lnTo>
                  <a:lnTo>
                    <a:pt x="3882" y="7180"/>
                  </a:lnTo>
                  <a:cubicBezTo>
                    <a:pt x="3953" y="7252"/>
                    <a:pt x="4048" y="7287"/>
                    <a:pt x="4132" y="7287"/>
                  </a:cubicBezTo>
                  <a:lnTo>
                    <a:pt x="4168" y="7287"/>
                  </a:lnTo>
                  <a:cubicBezTo>
                    <a:pt x="4263" y="7264"/>
                    <a:pt x="4370" y="7204"/>
                    <a:pt x="4429" y="7121"/>
                  </a:cubicBezTo>
                  <a:lnTo>
                    <a:pt x="4906" y="6406"/>
                  </a:lnTo>
                  <a:lnTo>
                    <a:pt x="6073" y="6823"/>
                  </a:lnTo>
                  <a:cubicBezTo>
                    <a:pt x="6287" y="6906"/>
                    <a:pt x="6454" y="7121"/>
                    <a:pt x="6454" y="7371"/>
                  </a:cubicBezTo>
                  <a:lnTo>
                    <a:pt x="6454" y="8740"/>
                  </a:lnTo>
                  <a:cubicBezTo>
                    <a:pt x="6454" y="8847"/>
                    <a:pt x="6525" y="8919"/>
                    <a:pt x="6632" y="8919"/>
                  </a:cubicBezTo>
                  <a:cubicBezTo>
                    <a:pt x="6739" y="8919"/>
                    <a:pt x="6811" y="8847"/>
                    <a:pt x="6811" y="8740"/>
                  </a:cubicBezTo>
                  <a:lnTo>
                    <a:pt x="6811" y="7371"/>
                  </a:lnTo>
                  <a:cubicBezTo>
                    <a:pt x="6811" y="6954"/>
                    <a:pt x="6573" y="6609"/>
                    <a:pt x="6203" y="6478"/>
                  </a:cubicBezTo>
                  <a:lnTo>
                    <a:pt x="5096" y="6073"/>
                  </a:lnTo>
                  <a:cubicBezTo>
                    <a:pt x="5096" y="6037"/>
                    <a:pt x="5084" y="5966"/>
                    <a:pt x="5060" y="5942"/>
                  </a:cubicBezTo>
                  <a:lnTo>
                    <a:pt x="4727" y="5597"/>
                  </a:lnTo>
                  <a:lnTo>
                    <a:pt x="4727" y="5025"/>
                  </a:lnTo>
                  <a:cubicBezTo>
                    <a:pt x="4763" y="4990"/>
                    <a:pt x="4799" y="4966"/>
                    <a:pt x="4834" y="4930"/>
                  </a:cubicBezTo>
                  <a:cubicBezTo>
                    <a:pt x="5251" y="4549"/>
                    <a:pt x="5489" y="3978"/>
                    <a:pt x="5489" y="3418"/>
                  </a:cubicBezTo>
                  <a:lnTo>
                    <a:pt x="5489" y="2954"/>
                  </a:lnTo>
                  <a:cubicBezTo>
                    <a:pt x="5608" y="2680"/>
                    <a:pt x="5680" y="2382"/>
                    <a:pt x="5680" y="2084"/>
                  </a:cubicBezTo>
                  <a:lnTo>
                    <a:pt x="5680" y="179"/>
                  </a:lnTo>
                  <a:cubicBezTo>
                    <a:pt x="5680" y="84"/>
                    <a:pt x="5608" y="1"/>
                    <a:pt x="5501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786;p21"/>
            <p:cNvSpPr/>
            <p:nvPr/>
          </p:nvSpPr>
          <p:spPr>
            <a:xfrm>
              <a:off x="1785725" y="3222186"/>
              <a:ext cx="11394" cy="35647"/>
            </a:xfrm>
            <a:custGeom>
              <a:avLst/>
              <a:gdLst/>
              <a:ahLst/>
              <a:cxnLst/>
              <a:rect l="l" t="t" r="r" b="b"/>
              <a:pathLst>
                <a:path w="358" h="1120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941"/>
                  </a:lnTo>
                  <a:cubicBezTo>
                    <a:pt x="0" y="1048"/>
                    <a:pt x="72" y="1120"/>
                    <a:pt x="179" y="1120"/>
                  </a:cubicBezTo>
                  <a:cubicBezTo>
                    <a:pt x="274" y="1120"/>
                    <a:pt x="358" y="1048"/>
                    <a:pt x="358" y="941"/>
                  </a:cubicBezTo>
                  <a:lnTo>
                    <a:pt x="358" y="179"/>
                  </a:lnTo>
                  <a:cubicBezTo>
                    <a:pt x="358" y="72"/>
                    <a:pt x="274" y="0"/>
                    <a:pt x="179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787;p21"/>
            <p:cNvSpPr/>
            <p:nvPr/>
          </p:nvSpPr>
          <p:spPr>
            <a:xfrm>
              <a:off x="1919114" y="3222186"/>
              <a:ext cx="11394" cy="35647"/>
            </a:xfrm>
            <a:custGeom>
              <a:avLst/>
              <a:gdLst/>
              <a:ahLst/>
              <a:cxnLst/>
              <a:rect l="l" t="t" r="r" b="b"/>
              <a:pathLst>
                <a:path w="358" h="1120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941"/>
                  </a:lnTo>
                  <a:cubicBezTo>
                    <a:pt x="0" y="1048"/>
                    <a:pt x="72" y="1120"/>
                    <a:pt x="179" y="1120"/>
                  </a:cubicBezTo>
                  <a:cubicBezTo>
                    <a:pt x="286" y="1120"/>
                    <a:pt x="358" y="1048"/>
                    <a:pt x="358" y="941"/>
                  </a:cubicBezTo>
                  <a:lnTo>
                    <a:pt x="358" y="179"/>
                  </a:lnTo>
                  <a:cubicBezTo>
                    <a:pt x="358" y="72"/>
                    <a:pt x="274" y="0"/>
                    <a:pt x="179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788;p21"/>
            <p:cNvSpPr/>
            <p:nvPr/>
          </p:nvSpPr>
          <p:spPr>
            <a:xfrm>
              <a:off x="1956257" y="2931156"/>
              <a:ext cx="180398" cy="188737"/>
            </a:xfrm>
            <a:custGeom>
              <a:avLst/>
              <a:gdLst/>
              <a:ahLst/>
              <a:cxnLst/>
              <a:rect l="l" t="t" r="r" b="b"/>
              <a:pathLst>
                <a:path w="5668" h="5930" extrusionOk="0">
                  <a:moveTo>
                    <a:pt x="738" y="1"/>
                  </a:moveTo>
                  <a:cubicBezTo>
                    <a:pt x="322" y="1"/>
                    <a:pt x="0" y="346"/>
                    <a:pt x="0" y="751"/>
                  </a:cubicBezTo>
                  <a:lnTo>
                    <a:pt x="0" y="3799"/>
                  </a:lnTo>
                  <a:cubicBezTo>
                    <a:pt x="0" y="4215"/>
                    <a:pt x="334" y="4549"/>
                    <a:pt x="738" y="4549"/>
                  </a:cubicBezTo>
                  <a:lnTo>
                    <a:pt x="1084" y="4549"/>
                  </a:lnTo>
                  <a:lnTo>
                    <a:pt x="810" y="5585"/>
                  </a:lnTo>
                  <a:cubicBezTo>
                    <a:pt x="786" y="5704"/>
                    <a:pt x="834" y="5811"/>
                    <a:pt x="929" y="5882"/>
                  </a:cubicBezTo>
                  <a:cubicBezTo>
                    <a:pt x="977" y="5918"/>
                    <a:pt x="1036" y="5930"/>
                    <a:pt x="1084" y="5930"/>
                  </a:cubicBezTo>
                  <a:cubicBezTo>
                    <a:pt x="1143" y="5930"/>
                    <a:pt x="1203" y="5918"/>
                    <a:pt x="1250" y="5870"/>
                  </a:cubicBezTo>
                  <a:lnTo>
                    <a:pt x="3072" y="4525"/>
                  </a:lnTo>
                  <a:lnTo>
                    <a:pt x="4918" y="4525"/>
                  </a:lnTo>
                  <a:cubicBezTo>
                    <a:pt x="5334" y="4525"/>
                    <a:pt x="5668" y="4192"/>
                    <a:pt x="5668" y="3787"/>
                  </a:cubicBezTo>
                  <a:lnTo>
                    <a:pt x="5668" y="751"/>
                  </a:lnTo>
                  <a:cubicBezTo>
                    <a:pt x="5656" y="334"/>
                    <a:pt x="5322" y="12"/>
                    <a:pt x="4906" y="12"/>
                  </a:cubicBezTo>
                  <a:lnTo>
                    <a:pt x="3953" y="12"/>
                  </a:lnTo>
                  <a:cubicBezTo>
                    <a:pt x="3846" y="12"/>
                    <a:pt x="3775" y="84"/>
                    <a:pt x="3775" y="191"/>
                  </a:cubicBezTo>
                  <a:cubicBezTo>
                    <a:pt x="3775" y="286"/>
                    <a:pt x="3846" y="370"/>
                    <a:pt x="3953" y="370"/>
                  </a:cubicBezTo>
                  <a:lnTo>
                    <a:pt x="4906" y="370"/>
                  </a:lnTo>
                  <a:cubicBezTo>
                    <a:pt x="5132" y="370"/>
                    <a:pt x="5299" y="548"/>
                    <a:pt x="5299" y="751"/>
                  </a:cubicBezTo>
                  <a:lnTo>
                    <a:pt x="5299" y="3799"/>
                  </a:lnTo>
                  <a:cubicBezTo>
                    <a:pt x="5299" y="4025"/>
                    <a:pt x="5120" y="4192"/>
                    <a:pt x="4906" y="4192"/>
                  </a:cubicBezTo>
                  <a:lnTo>
                    <a:pt x="3001" y="4192"/>
                  </a:lnTo>
                  <a:cubicBezTo>
                    <a:pt x="2953" y="4192"/>
                    <a:pt x="2929" y="4203"/>
                    <a:pt x="2893" y="4215"/>
                  </a:cubicBezTo>
                  <a:lnTo>
                    <a:pt x="1203" y="5454"/>
                  </a:lnTo>
                  <a:lnTo>
                    <a:pt x="1203" y="5454"/>
                  </a:lnTo>
                  <a:lnTo>
                    <a:pt x="1465" y="4418"/>
                  </a:lnTo>
                  <a:cubicBezTo>
                    <a:pt x="1489" y="4358"/>
                    <a:pt x="1465" y="4311"/>
                    <a:pt x="1441" y="4263"/>
                  </a:cubicBezTo>
                  <a:cubicBezTo>
                    <a:pt x="1405" y="4215"/>
                    <a:pt x="1346" y="4192"/>
                    <a:pt x="1310" y="4192"/>
                  </a:cubicBezTo>
                  <a:lnTo>
                    <a:pt x="738" y="4192"/>
                  </a:lnTo>
                  <a:cubicBezTo>
                    <a:pt x="512" y="4192"/>
                    <a:pt x="357" y="4013"/>
                    <a:pt x="357" y="3799"/>
                  </a:cubicBezTo>
                  <a:lnTo>
                    <a:pt x="357" y="751"/>
                  </a:lnTo>
                  <a:cubicBezTo>
                    <a:pt x="357" y="524"/>
                    <a:pt x="536" y="370"/>
                    <a:pt x="738" y="370"/>
                  </a:cubicBezTo>
                  <a:lnTo>
                    <a:pt x="1691" y="370"/>
                  </a:lnTo>
                  <a:cubicBezTo>
                    <a:pt x="1798" y="370"/>
                    <a:pt x="1870" y="286"/>
                    <a:pt x="1870" y="179"/>
                  </a:cubicBezTo>
                  <a:cubicBezTo>
                    <a:pt x="1870" y="84"/>
                    <a:pt x="1798" y="1"/>
                    <a:pt x="1691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789;p21"/>
            <p:cNvSpPr/>
            <p:nvPr/>
          </p:nvSpPr>
          <p:spPr>
            <a:xfrm>
              <a:off x="2027487" y="2894777"/>
              <a:ext cx="36029" cy="108786"/>
            </a:xfrm>
            <a:custGeom>
              <a:avLst/>
              <a:gdLst/>
              <a:ahLst/>
              <a:cxnLst/>
              <a:rect l="l" t="t" r="r" b="b"/>
              <a:pathLst>
                <a:path w="1132" h="3418" extrusionOk="0">
                  <a:moveTo>
                    <a:pt x="775" y="358"/>
                  </a:moveTo>
                  <a:lnTo>
                    <a:pt x="596" y="3049"/>
                  </a:lnTo>
                  <a:lnTo>
                    <a:pt x="560" y="3049"/>
                  </a:lnTo>
                  <a:lnTo>
                    <a:pt x="394" y="358"/>
                  </a:lnTo>
                  <a:close/>
                  <a:moveTo>
                    <a:pt x="179" y="1"/>
                  </a:moveTo>
                  <a:cubicBezTo>
                    <a:pt x="143" y="1"/>
                    <a:pt x="96" y="24"/>
                    <a:pt x="48" y="60"/>
                  </a:cubicBezTo>
                  <a:cubicBezTo>
                    <a:pt x="24" y="96"/>
                    <a:pt x="1" y="155"/>
                    <a:pt x="1" y="203"/>
                  </a:cubicBezTo>
                  <a:lnTo>
                    <a:pt x="203" y="3251"/>
                  </a:lnTo>
                  <a:cubicBezTo>
                    <a:pt x="203" y="3334"/>
                    <a:pt x="286" y="3418"/>
                    <a:pt x="382" y="3418"/>
                  </a:cubicBezTo>
                  <a:lnTo>
                    <a:pt x="763" y="3418"/>
                  </a:lnTo>
                  <a:cubicBezTo>
                    <a:pt x="858" y="3418"/>
                    <a:pt x="941" y="3334"/>
                    <a:pt x="941" y="3251"/>
                  </a:cubicBezTo>
                  <a:lnTo>
                    <a:pt x="1132" y="203"/>
                  </a:lnTo>
                  <a:cubicBezTo>
                    <a:pt x="1132" y="155"/>
                    <a:pt x="1120" y="96"/>
                    <a:pt x="1072" y="60"/>
                  </a:cubicBezTo>
                  <a:cubicBezTo>
                    <a:pt x="1048" y="36"/>
                    <a:pt x="1001" y="1"/>
                    <a:pt x="941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790;p21"/>
            <p:cNvSpPr/>
            <p:nvPr/>
          </p:nvSpPr>
          <p:spPr>
            <a:xfrm>
              <a:off x="2027487" y="3009992"/>
              <a:ext cx="36029" cy="36029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345"/>
                  </a:moveTo>
                  <a:cubicBezTo>
                    <a:pt x="691" y="345"/>
                    <a:pt x="775" y="429"/>
                    <a:pt x="775" y="548"/>
                  </a:cubicBezTo>
                  <a:cubicBezTo>
                    <a:pt x="775" y="667"/>
                    <a:pt x="691" y="762"/>
                    <a:pt x="572" y="762"/>
                  </a:cubicBezTo>
                  <a:cubicBezTo>
                    <a:pt x="453" y="762"/>
                    <a:pt x="358" y="667"/>
                    <a:pt x="358" y="548"/>
                  </a:cubicBezTo>
                  <a:cubicBezTo>
                    <a:pt x="358" y="429"/>
                    <a:pt x="453" y="345"/>
                    <a:pt x="572" y="345"/>
                  </a:cubicBezTo>
                  <a:close/>
                  <a:moveTo>
                    <a:pt x="572" y="0"/>
                  </a:moveTo>
                  <a:cubicBezTo>
                    <a:pt x="263" y="0"/>
                    <a:pt x="1" y="250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" name="Google Shape;620;p21"/>
          <p:cNvGrpSpPr/>
          <p:nvPr/>
        </p:nvGrpSpPr>
        <p:grpSpPr>
          <a:xfrm>
            <a:off x="579607" y="1493803"/>
            <a:ext cx="290515" cy="340944"/>
            <a:chOff x="6675256" y="1516169"/>
            <a:chExt cx="327823" cy="357009"/>
          </a:xfrm>
          <a:solidFill>
            <a:schemeClr val="bg1">
              <a:lumMod val="75000"/>
            </a:schemeClr>
          </a:solidFill>
        </p:grpSpPr>
        <p:sp>
          <p:nvSpPr>
            <p:cNvPr id="43" name="Google Shape;621;p21"/>
            <p:cNvSpPr/>
            <p:nvPr/>
          </p:nvSpPr>
          <p:spPr>
            <a:xfrm>
              <a:off x="6675256" y="1516169"/>
              <a:ext cx="111078" cy="188737"/>
            </a:xfrm>
            <a:custGeom>
              <a:avLst/>
              <a:gdLst/>
              <a:ahLst/>
              <a:cxnLst/>
              <a:rect l="l" t="t" r="r" b="b"/>
              <a:pathLst>
                <a:path w="3490" h="5930" extrusionOk="0">
                  <a:moveTo>
                    <a:pt x="1703" y="334"/>
                  </a:moveTo>
                  <a:cubicBezTo>
                    <a:pt x="2001" y="334"/>
                    <a:pt x="2239" y="548"/>
                    <a:pt x="2239" y="786"/>
                  </a:cubicBezTo>
                  <a:lnTo>
                    <a:pt x="2239" y="810"/>
                  </a:lnTo>
                  <a:cubicBezTo>
                    <a:pt x="2072" y="739"/>
                    <a:pt x="1894" y="715"/>
                    <a:pt x="1703" y="715"/>
                  </a:cubicBezTo>
                  <a:cubicBezTo>
                    <a:pt x="1513" y="715"/>
                    <a:pt x="1334" y="751"/>
                    <a:pt x="1168" y="810"/>
                  </a:cubicBezTo>
                  <a:lnTo>
                    <a:pt x="1168" y="786"/>
                  </a:lnTo>
                  <a:cubicBezTo>
                    <a:pt x="1168" y="536"/>
                    <a:pt x="1406" y="334"/>
                    <a:pt x="1703" y="334"/>
                  </a:cubicBezTo>
                  <a:close/>
                  <a:moveTo>
                    <a:pt x="1680" y="1037"/>
                  </a:moveTo>
                  <a:cubicBezTo>
                    <a:pt x="2263" y="1037"/>
                    <a:pt x="2739" y="1513"/>
                    <a:pt x="2739" y="2096"/>
                  </a:cubicBezTo>
                  <a:cubicBezTo>
                    <a:pt x="2739" y="2215"/>
                    <a:pt x="2727" y="2322"/>
                    <a:pt x="2680" y="2418"/>
                  </a:cubicBezTo>
                  <a:cubicBezTo>
                    <a:pt x="2215" y="1941"/>
                    <a:pt x="1406" y="1763"/>
                    <a:pt x="1358" y="1751"/>
                  </a:cubicBezTo>
                  <a:cubicBezTo>
                    <a:pt x="1346" y="1748"/>
                    <a:pt x="1334" y="1746"/>
                    <a:pt x="1321" y="1746"/>
                  </a:cubicBezTo>
                  <a:cubicBezTo>
                    <a:pt x="1283" y="1746"/>
                    <a:pt x="1245" y="1760"/>
                    <a:pt x="1227" y="1787"/>
                  </a:cubicBezTo>
                  <a:cubicBezTo>
                    <a:pt x="1179" y="1810"/>
                    <a:pt x="1168" y="1858"/>
                    <a:pt x="1168" y="1918"/>
                  </a:cubicBezTo>
                  <a:cubicBezTo>
                    <a:pt x="1168" y="1929"/>
                    <a:pt x="1144" y="2037"/>
                    <a:pt x="1025" y="2156"/>
                  </a:cubicBezTo>
                  <a:cubicBezTo>
                    <a:pt x="965" y="2215"/>
                    <a:pt x="965" y="2322"/>
                    <a:pt x="1025" y="2394"/>
                  </a:cubicBezTo>
                  <a:cubicBezTo>
                    <a:pt x="1053" y="2428"/>
                    <a:pt x="1092" y="2443"/>
                    <a:pt x="1133" y="2443"/>
                  </a:cubicBezTo>
                  <a:cubicBezTo>
                    <a:pt x="1178" y="2443"/>
                    <a:pt x="1225" y="2425"/>
                    <a:pt x="1263" y="2394"/>
                  </a:cubicBezTo>
                  <a:cubicBezTo>
                    <a:pt x="1358" y="2299"/>
                    <a:pt x="1418" y="2215"/>
                    <a:pt x="1441" y="2120"/>
                  </a:cubicBezTo>
                  <a:cubicBezTo>
                    <a:pt x="1727" y="2215"/>
                    <a:pt x="2299" y="2406"/>
                    <a:pt x="2549" y="2775"/>
                  </a:cubicBezTo>
                  <a:cubicBezTo>
                    <a:pt x="2501" y="3192"/>
                    <a:pt x="2132" y="3513"/>
                    <a:pt x="1703" y="3513"/>
                  </a:cubicBezTo>
                  <a:cubicBezTo>
                    <a:pt x="1239" y="3513"/>
                    <a:pt x="870" y="3168"/>
                    <a:pt x="822" y="2715"/>
                  </a:cubicBezTo>
                  <a:cubicBezTo>
                    <a:pt x="822" y="2691"/>
                    <a:pt x="810" y="2680"/>
                    <a:pt x="787" y="2644"/>
                  </a:cubicBezTo>
                  <a:cubicBezTo>
                    <a:pt x="691" y="2477"/>
                    <a:pt x="632" y="2287"/>
                    <a:pt x="632" y="2096"/>
                  </a:cubicBezTo>
                  <a:cubicBezTo>
                    <a:pt x="632" y="1513"/>
                    <a:pt x="1108" y="1037"/>
                    <a:pt x="1680" y="1037"/>
                  </a:cubicBezTo>
                  <a:close/>
                  <a:moveTo>
                    <a:pt x="2061" y="3775"/>
                  </a:moveTo>
                  <a:lnTo>
                    <a:pt x="2061" y="3954"/>
                  </a:lnTo>
                  <a:cubicBezTo>
                    <a:pt x="2061" y="4013"/>
                    <a:pt x="2072" y="4073"/>
                    <a:pt x="2108" y="4120"/>
                  </a:cubicBezTo>
                  <a:lnTo>
                    <a:pt x="1703" y="4501"/>
                  </a:lnTo>
                  <a:lnTo>
                    <a:pt x="1299" y="4120"/>
                  </a:lnTo>
                  <a:cubicBezTo>
                    <a:pt x="1334" y="4073"/>
                    <a:pt x="1346" y="4013"/>
                    <a:pt x="1346" y="3954"/>
                  </a:cubicBezTo>
                  <a:lnTo>
                    <a:pt x="1346" y="3775"/>
                  </a:lnTo>
                  <a:cubicBezTo>
                    <a:pt x="1465" y="3799"/>
                    <a:pt x="1584" y="3834"/>
                    <a:pt x="1703" y="3834"/>
                  </a:cubicBezTo>
                  <a:cubicBezTo>
                    <a:pt x="1822" y="3834"/>
                    <a:pt x="1953" y="3823"/>
                    <a:pt x="2061" y="3775"/>
                  </a:cubicBezTo>
                  <a:close/>
                  <a:moveTo>
                    <a:pt x="1727" y="1"/>
                  </a:moveTo>
                  <a:cubicBezTo>
                    <a:pt x="1251" y="1"/>
                    <a:pt x="870" y="334"/>
                    <a:pt x="870" y="775"/>
                  </a:cubicBezTo>
                  <a:cubicBezTo>
                    <a:pt x="870" y="846"/>
                    <a:pt x="882" y="906"/>
                    <a:pt x="894" y="977"/>
                  </a:cubicBezTo>
                  <a:cubicBezTo>
                    <a:pt x="560" y="1227"/>
                    <a:pt x="346" y="1632"/>
                    <a:pt x="346" y="2096"/>
                  </a:cubicBezTo>
                  <a:cubicBezTo>
                    <a:pt x="346" y="2334"/>
                    <a:pt x="406" y="2572"/>
                    <a:pt x="537" y="2799"/>
                  </a:cubicBezTo>
                  <a:cubicBezTo>
                    <a:pt x="584" y="3132"/>
                    <a:pt x="775" y="3430"/>
                    <a:pt x="1060" y="3632"/>
                  </a:cubicBezTo>
                  <a:lnTo>
                    <a:pt x="1060" y="3954"/>
                  </a:lnTo>
                  <a:lnTo>
                    <a:pt x="1060" y="3965"/>
                  </a:lnTo>
                  <a:lnTo>
                    <a:pt x="394" y="4299"/>
                  </a:lnTo>
                  <a:cubicBezTo>
                    <a:pt x="156" y="4418"/>
                    <a:pt x="1" y="4656"/>
                    <a:pt x="1" y="4906"/>
                  </a:cubicBezTo>
                  <a:lnTo>
                    <a:pt x="1" y="5775"/>
                  </a:lnTo>
                  <a:cubicBezTo>
                    <a:pt x="1" y="5859"/>
                    <a:pt x="84" y="5930"/>
                    <a:pt x="167" y="5930"/>
                  </a:cubicBezTo>
                  <a:cubicBezTo>
                    <a:pt x="263" y="5930"/>
                    <a:pt x="334" y="5859"/>
                    <a:pt x="334" y="5775"/>
                  </a:cubicBezTo>
                  <a:lnTo>
                    <a:pt x="334" y="4906"/>
                  </a:lnTo>
                  <a:cubicBezTo>
                    <a:pt x="334" y="4775"/>
                    <a:pt x="406" y="4644"/>
                    <a:pt x="525" y="4585"/>
                  </a:cubicBezTo>
                  <a:lnTo>
                    <a:pt x="1072" y="4311"/>
                  </a:lnTo>
                  <a:lnTo>
                    <a:pt x="1584" y="4787"/>
                  </a:lnTo>
                  <a:lnTo>
                    <a:pt x="1584" y="5775"/>
                  </a:lnTo>
                  <a:cubicBezTo>
                    <a:pt x="1584" y="5859"/>
                    <a:pt x="1656" y="5930"/>
                    <a:pt x="1751" y="5930"/>
                  </a:cubicBezTo>
                  <a:cubicBezTo>
                    <a:pt x="1834" y="5930"/>
                    <a:pt x="1906" y="5859"/>
                    <a:pt x="1906" y="5775"/>
                  </a:cubicBezTo>
                  <a:lnTo>
                    <a:pt x="1906" y="4787"/>
                  </a:lnTo>
                  <a:lnTo>
                    <a:pt x="2418" y="4311"/>
                  </a:lnTo>
                  <a:lnTo>
                    <a:pt x="2965" y="4585"/>
                  </a:lnTo>
                  <a:cubicBezTo>
                    <a:pt x="3084" y="4644"/>
                    <a:pt x="3156" y="4763"/>
                    <a:pt x="3156" y="4906"/>
                  </a:cubicBezTo>
                  <a:lnTo>
                    <a:pt x="3156" y="5775"/>
                  </a:lnTo>
                  <a:cubicBezTo>
                    <a:pt x="3156" y="5859"/>
                    <a:pt x="3239" y="5930"/>
                    <a:pt x="3323" y="5930"/>
                  </a:cubicBezTo>
                  <a:cubicBezTo>
                    <a:pt x="3406" y="5930"/>
                    <a:pt x="3489" y="5859"/>
                    <a:pt x="3489" y="5775"/>
                  </a:cubicBezTo>
                  <a:lnTo>
                    <a:pt x="3489" y="4906"/>
                  </a:lnTo>
                  <a:cubicBezTo>
                    <a:pt x="3442" y="4656"/>
                    <a:pt x="3299" y="4418"/>
                    <a:pt x="3073" y="4299"/>
                  </a:cubicBezTo>
                  <a:lnTo>
                    <a:pt x="2406" y="3965"/>
                  </a:lnTo>
                  <a:lnTo>
                    <a:pt x="2406" y="3954"/>
                  </a:lnTo>
                  <a:lnTo>
                    <a:pt x="2406" y="3632"/>
                  </a:lnTo>
                  <a:cubicBezTo>
                    <a:pt x="2668" y="3430"/>
                    <a:pt x="2858" y="3132"/>
                    <a:pt x="2918" y="2799"/>
                  </a:cubicBezTo>
                  <a:cubicBezTo>
                    <a:pt x="3037" y="2584"/>
                    <a:pt x="3120" y="2346"/>
                    <a:pt x="3120" y="2096"/>
                  </a:cubicBezTo>
                  <a:cubicBezTo>
                    <a:pt x="3120" y="1632"/>
                    <a:pt x="2894" y="1227"/>
                    <a:pt x="2561" y="977"/>
                  </a:cubicBezTo>
                  <a:cubicBezTo>
                    <a:pt x="2573" y="917"/>
                    <a:pt x="2596" y="846"/>
                    <a:pt x="2596" y="775"/>
                  </a:cubicBezTo>
                  <a:cubicBezTo>
                    <a:pt x="2596" y="334"/>
                    <a:pt x="2203" y="1"/>
                    <a:pt x="1727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622;p21"/>
            <p:cNvSpPr/>
            <p:nvPr/>
          </p:nvSpPr>
          <p:spPr>
            <a:xfrm>
              <a:off x="6696103" y="1679507"/>
              <a:ext cx="10630" cy="26162"/>
            </a:xfrm>
            <a:custGeom>
              <a:avLst/>
              <a:gdLst/>
              <a:ahLst/>
              <a:cxnLst/>
              <a:rect l="l" t="t" r="r" b="b"/>
              <a:pathLst>
                <a:path w="334" h="822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655"/>
                  </a:lnTo>
                  <a:cubicBezTo>
                    <a:pt x="1" y="738"/>
                    <a:pt x="84" y="822"/>
                    <a:pt x="167" y="822"/>
                  </a:cubicBezTo>
                  <a:cubicBezTo>
                    <a:pt x="263" y="822"/>
                    <a:pt x="334" y="738"/>
                    <a:pt x="334" y="655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623;p21"/>
            <p:cNvSpPr/>
            <p:nvPr/>
          </p:nvSpPr>
          <p:spPr>
            <a:xfrm>
              <a:off x="6752183" y="1679507"/>
              <a:ext cx="10280" cy="26162"/>
            </a:xfrm>
            <a:custGeom>
              <a:avLst/>
              <a:gdLst/>
              <a:ahLst/>
              <a:cxnLst/>
              <a:rect l="l" t="t" r="r" b="b"/>
              <a:pathLst>
                <a:path w="323" h="8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655"/>
                  </a:lnTo>
                  <a:cubicBezTo>
                    <a:pt x="1" y="738"/>
                    <a:pt x="72" y="822"/>
                    <a:pt x="167" y="822"/>
                  </a:cubicBezTo>
                  <a:cubicBezTo>
                    <a:pt x="251" y="822"/>
                    <a:pt x="322" y="738"/>
                    <a:pt x="322" y="655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624;p21"/>
            <p:cNvSpPr/>
            <p:nvPr/>
          </p:nvSpPr>
          <p:spPr>
            <a:xfrm>
              <a:off x="6919310" y="1734060"/>
              <a:ext cx="45131" cy="15946"/>
            </a:xfrm>
            <a:custGeom>
              <a:avLst/>
              <a:gdLst/>
              <a:ahLst/>
              <a:cxnLst/>
              <a:rect l="l" t="t" r="r" b="b"/>
              <a:pathLst>
                <a:path w="1418" h="501" extrusionOk="0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51"/>
                    <a:pt x="72" y="322"/>
                    <a:pt x="167" y="322"/>
                  </a:cubicBezTo>
                  <a:cubicBezTo>
                    <a:pt x="346" y="322"/>
                    <a:pt x="881" y="358"/>
                    <a:pt x="1143" y="489"/>
                  </a:cubicBezTo>
                  <a:cubicBezTo>
                    <a:pt x="1179" y="501"/>
                    <a:pt x="1191" y="501"/>
                    <a:pt x="1227" y="501"/>
                  </a:cubicBezTo>
                  <a:cubicBezTo>
                    <a:pt x="1286" y="501"/>
                    <a:pt x="1346" y="477"/>
                    <a:pt x="1370" y="417"/>
                  </a:cubicBezTo>
                  <a:cubicBezTo>
                    <a:pt x="1417" y="334"/>
                    <a:pt x="1382" y="239"/>
                    <a:pt x="1298" y="191"/>
                  </a:cubicBezTo>
                  <a:cubicBezTo>
                    <a:pt x="905" y="1"/>
                    <a:pt x="191" y="1"/>
                    <a:pt x="167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625;p21"/>
            <p:cNvSpPr/>
            <p:nvPr/>
          </p:nvSpPr>
          <p:spPr>
            <a:xfrm>
              <a:off x="6879907" y="1706020"/>
              <a:ext cx="123172" cy="167158"/>
            </a:xfrm>
            <a:custGeom>
              <a:avLst/>
              <a:gdLst/>
              <a:ahLst/>
              <a:cxnLst/>
              <a:rect l="l" t="t" r="r" b="b"/>
              <a:pathLst>
                <a:path w="3870" h="5252" extrusionOk="0">
                  <a:moveTo>
                    <a:pt x="3001" y="310"/>
                  </a:moveTo>
                  <a:lnTo>
                    <a:pt x="3001" y="989"/>
                  </a:lnTo>
                  <a:cubicBezTo>
                    <a:pt x="3001" y="1096"/>
                    <a:pt x="2965" y="1215"/>
                    <a:pt x="2917" y="1310"/>
                  </a:cubicBezTo>
                  <a:lnTo>
                    <a:pt x="2834" y="1477"/>
                  </a:lnTo>
                  <a:cubicBezTo>
                    <a:pt x="2822" y="1501"/>
                    <a:pt x="2822" y="1513"/>
                    <a:pt x="2822" y="1549"/>
                  </a:cubicBezTo>
                  <a:lnTo>
                    <a:pt x="2822" y="1906"/>
                  </a:lnTo>
                  <a:cubicBezTo>
                    <a:pt x="2822" y="2144"/>
                    <a:pt x="2727" y="2370"/>
                    <a:pt x="2548" y="2537"/>
                  </a:cubicBezTo>
                  <a:cubicBezTo>
                    <a:pt x="2381" y="2727"/>
                    <a:pt x="2167" y="2811"/>
                    <a:pt x="1905" y="2811"/>
                  </a:cubicBezTo>
                  <a:cubicBezTo>
                    <a:pt x="1429" y="2799"/>
                    <a:pt x="1048" y="2382"/>
                    <a:pt x="1048" y="1870"/>
                  </a:cubicBezTo>
                  <a:lnTo>
                    <a:pt x="1048" y="1560"/>
                  </a:lnTo>
                  <a:cubicBezTo>
                    <a:pt x="1048" y="1525"/>
                    <a:pt x="1048" y="1513"/>
                    <a:pt x="1036" y="1489"/>
                  </a:cubicBezTo>
                  <a:lnTo>
                    <a:pt x="929" y="1275"/>
                  </a:lnTo>
                  <a:cubicBezTo>
                    <a:pt x="893" y="1203"/>
                    <a:pt x="869" y="1108"/>
                    <a:pt x="869" y="1037"/>
                  </a:cubicBezTo>
                  <a:lnTo>
                    <a:pt x="869" y="1025"/>
                  </a:lnTo>
                  <a:cubicBezTo>
                    <a:pt x="869" y="632"/>
                    <a:pt x="1179" y="310"/>
                    <a:pt x="1584" y="310"/>
                  </a:cubicBezTo>
                  <a:close/>
                  <a:moveTo>
                    <a:pt x="2310" y="3084"/>
                  </a:moveTo>
                  <a:cubicBezTo>
                    <a:pt x="2310" y="3120"/>
                    <a:pt x="2322" y="3180"/>
                    <a:pt x="2346" y="3227"/>
                  </a:cubicBezTo>
                  <a:lnTo>
                    <a:pt x="2191" y="3358"/>
                  </a:lnTo>
                  <a:cubicBezTo>
                    <a:pt x="2119" y="3430"/>
                    <a:pt x="2024" y="3465"/>
                    <a:pt x="1941" y="3465"/>
                  </a:cubicBezTo>
                  <a:cubicBezTo>
                    <a:pt x="1846" y="3465"/>
                    <a:pt x="1750" y="3418"/>
                    <a:pt x="1679" y="3358"/>
                  </a:cubicBezTo>
                  <a:lnTo>
                    <a:pt x="1548" y="3227"/>
                  </a:lnTo>
                  <a:cubicBezTo>
                    <a:pt x="1560" y="3180"/>
                    <a:pt x="1584" y="3120"/>
                    <a:pt x="1584" y="3084"/>
                  </a:cubicBezTo>
                  <a:cubicBezTo>
                    <a:pt x="1679" y="3108"/>
                    <a:pt x="1786" y="3132"/>
                    <a:pt x="1905" y="3132"/>
                  </a:cubicBezTo>
                  <a:lnTo>
                    <a:pt x="1953" y="3132"/>
                  </a:lnTo>
                  <a:cubicBezTo>
                    <a:pt x="2072" y="3132"/>
                    <a:pt x="2203" y="3120"/>
                    <a:pt x="2310" y="3084"/>
                  </a:cubicBezTo>
                  <a:close/>
                  <a:moveTo>
                    <a:pt x="1584" y="1"/>
                  </a:moveTo>
                  <a:cubicBezTo>
                    <a:pt x="1000" y="1"/>
                    <a:pt x="536" y="465"/>
                    <a:pt x="536" y="1037"/>
                  </a:cubicBezTo>
                  <a:lnTo>
                    <a:pt x="536" y="1060"/>
                  </a:lnTo>
                  <a:cubicBezTo>
                    <a:pt x="536" y="1191"/>
                    <a:pt x="572" y="1322"/>
                    <a:pt x="631" y="1441"/>
                  </a:cubicBezTo>
                  <a:lnTo>
                    <a:pt x="715" y="1608"/>
                  </a:lnTo>
                  <a:lnTo>
                    <a:pt x="715" y="1870"/>
                  </a:lnTo>
                  <a:cubicBezTo>
                    <a:pt x="715" y="2311"/>
                    <a:pt x="929" y="2680"/>
                    <a:pt x="1238" y="2918"/>
                  </a:cubicBezTo>
                  <a:lnTo>
                    <a:pt x="1238" y="3061"/>
                  </a:lnTo>
                  <a:cubicBezTo>
                    <a:pt x="1238" y="3156"/>
                    <a:pt x="1179" y="3227"/>
                    <a:pt x="1107" y="3239"/>
                  </a:cubicBezTo>
                  <a:lnTo>
                    <a:pt x="512" y="3406"/>
                  </a:lnTo>
                  <a:cubicBezTo>
                    <a:pt x="214" y="3501"/>
                    <a:pt x="0" y="3763"/>
                    <a:pt x="0" y="4073"/>
                  </a:cubicBezTo>
                  <a:lnTo>
                    <a:pt x="0" y="5085"/>
                  </a:lnTo>
                  <a:cubicBezTo>
                    <a:pt x="0" y="5180"/>
                    <a:pt x="83" y="5251"/>
                    <a:pt x="167" y="5251"/>
                  </a:cubicBezTo>
                  <a:cubicBezTo>
                    <a:pt x="250" y="5251"/>
                    <a:pt x="334" y="5180"/>
                    <a:pt x="334" y="5085"/>
                  </a:cubicBezTo>
                  <a:lnTo>
                    <a:pt x="334" y="4073"/>
                  </a:lnTo>
                  <a:cubicBezTo>
                    <a:pt x="334" y="3918"/>
                    <a:pt x="429" y="3775"/>
                    <a:pt x="595" y="3739"/>
                  </a:cubicBezTo>
                  <a:lnTo>
                    <a:pt x="1191" y="3573"/>
                  </a:lnTo>
                  <a:cubicBezTo>
                    <a:pt x="1238" y="3561"/>
                    <a:pt x="1298" y="3525"/>
                    <a:pt x="1346" y="3513"/>
                  </a:cubicBezTo>
                  <a:lnTo>
                    <a:pt x="1441" y="3620"/>
                  </a:lnTo>
                  <a:cubicBezTo>
                    <a:pt x="1584" y="3751"/>
                    <a:pt x="1738" y="3823"/>
                    <a:pt x="1941" y="3823"/>
                  </a:cubicBezTo>
                  <a:cubicBezTo>
                    <a:pt x="2131" y="3823"/>
                    <a:pt x="2298" y="3751"/>
                    <a:pt x="2429" y="3620"/>
                  </a:cubicBezTo>
                  <a:lnTo>
                    <a:pt x="2536" y="3513"/>
                  </a:lnTo>
                  <a:cubicBezTo>
                    <a:pt x="2572" y="3537"/>
                    <a:pt x="2620" y="3561"/>
                    <a:pt x="2679" y="3573"/>
                  </a:cubicBezTo>
                  <a:lnTo>
                    <a:pt x="3274" y="3739"/>
                  </a:lnTo>
                  <a:cubicBezTo>
                    <a:pt x="3429" y="3775"/>
                    <a:pt x="3548" y="3930"/>
                    <a:pt x="3548" y="4073"/>
                  </a:cubicBezTo>
                  <a:lnTo>
                    <a:pt x="3548" y="5085"/>
                  </a:lnTo>
                  <a:cubicBezTo>
                    <a:pt x="3548" y="5180"/>
                    <a:pt x="3620" y="5251"/>
                    <a:pt x="3703" y="5251"/>
                  </a:cubicBezTo>
                  <a:cubicBezTo>
                    <a:pt x="3798" y="5251"/>
                    <a:pt x="3870" y="5180"/>
                    <a:pt x="3870" y="5085"/>
                  </a:cubicBezTo>
                  <a:lnTo>
                    <a:pt x="3870" y="4073"/>
                  </a:lnTo>
                  <a:cubicBezTo>
                    <a:pt x="3858" y="3763"/>
                    <a:pt x="3655" y="3501"/>
                    <a:pt x="3358" y="3406"/>
                  </a:cubicBezTo>
                  <a:lnTo>
                    <a:pt x="2762" y="3239"/>
                  </a:lnTo>
                  <a:cubicBezTo>
                    <a:pt x="2679" y="3215"/>
                    <a:pt x="2620" y="3156"/>
                    <a:pt x="2620" y="3061"/>
                  </a:cubicBezTo>
                  <a:lnTo>
                    <a:pt x="2620" y="2930"/>
                  </a:lnTo>
                  <a:cubicBezTo>
                    <a:pt x="2679" y="2882"/>
                    <a:pt x="2727" y="2858"/>
                    <a:pt x="2786" y="2799"/>
                  </a:cubicBezTo>
                  <a:cubicBezTo>
                    <a:pt x="3024" y="2561"/>
                    <a:pt x="3155" y="2263"/>
                    <a:pt x="3155" y="1918"/>
                  </a:cubicBezTo>
                  <a:lnTo>
                    <a:pt x="3155" y="1608"/>
                  </a:lnTo>
                  <a:lnTo>
                    <a:pt x="3215" y="1477"/>
                  </a:lnTo>
                  <a:cubicBezTo>
                    <a:pt x="3298" y="1322"/>
                    <a:pt x="3322" y="1179"/>
                    <a:pt x="3322" y="1013"/>
                  </a:cubicBezTo>
                  <a:lnTo>
                    <a:pt x="3322" y="167"/>
                  </a:lnTo>
                  <a:cubicBezTo>
                    <a:pt x="3322" y="72"/>
                    <a:pt x="3251" y="1"/>
                    <a:pt x="3155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626;p21"/>
            <p:cNvSpPr/>
            <p:nvPr/>
          </p:nvSpPr>
          <p:spPr>
            <a:xfrm>
              <a:off x="6902632" y="1840173"/>
              <a:ext cx="10630" cy="32623"/>
            </a:xfrm>
            <a:custGeom>
              <a:avLst/>
              <a:gdLst/>
              <a:ahLst/>
              <a:cxnLst/>
              <a:rect l="l" t="t" r="r" b="b"/>
              <a:pathLst>
                <a:path w="334" h="1025" extrusionOk="0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858"/>
                  </a:lnTo>
                  <a:cubicBezTo>
                    <a:pt x="1" y="953"/>
                    <a:pt x="84" y="1024"/>
                    <a:pt x="167" y="1024"/>
                  </a:cubicBezTo>
                  <a:cubicBezTo>
                    <a:pt x="262" y="1024"/>
                    <a:pt x="334" y="953"/>
                    <a:pt x="334" y="858"/>
                  </a:cubicBezTo>
                  <a:lnTo>
                    <a:pt x="334" y="155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627;p21"/>
            <p:cNvSpPr/>
            <p:nvPr/>
          </p:nvSpPr>
          <p:spPr>
            <a:xfrm>
              <a:off x="6970075" y="1840173"/>
              <a:ext cx="10280" cy="32623"/>
            </a:xfrm>
            <a:custGeom>
              <a:avLst/>
              <a:gdLst/>
              <a:ahLst/>
              <a:cxnLst/>
              <a:rect l="l" t="t" r="r" b="b"/>
              <a:pathLst>
                <a:path w="323" h="1025" extrusionOk="0">
                  <a:moveTo>
                    <a:pt x="168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858"/>
                  </a:lnTo>
                  <a:cubicBezTo>
                    <a:pt x="1" y="953"/>
                    <a:pt x="72" y="1024"/>
                    <a:pt x="168" y="1024"/>
                  </a:cubicBezTo>
                  <a:cubicBezTo>
                    <a:pt x="251" y="1024"/>
                    <a:pt x="322" y="953"/>
                    <a:pt x="322" y="858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628;p21"/>
            <p:cNvSpPr/>
            <p:nvPr/>
          </p:nvSpPr>
          <p:spPr>
            <a:xfrm>
              <a:off x="6772267" y="1594241"/>
              <a:ext cx="182690" cy="100830"/>
            </a:xfrm>
            <a:custGeom>
              <a:avLst/>
              <a:gdLst/>
              <a:ahLst/>
              <a:cxnLst/>
              <a:rect l="l" t="t" r="r" b="b"/>
              <a:pathLst>
                <a:path w="5740" h="3168" extrusionOk="0">
                  <a:moveTo>
                    <a:pt x="2001" y="0"/>
                  </a:moveTo>
                  <a:cubicBezTo>
                    <a:pt x="1334" y="0"/>
                    <a:pt x="679" y="191"/>
                    <a:pt x="108" y="548"/>
                  </a:cubicBezTo>
                  <a:cubicBezTo>
                    <a:pt x="36" y="596"/>
                    <a:pt x="1" y="691"/>
                    <a:pt x="72" y="774"/>
                  </a:cubicBezTo>
                  <a:cubicBezTo>
                    <a:pt x="95" y="820"/>
                    <a:pt x="148" y="847"/>
                    <a:pt x="202" y="847"/>
                  </a:cubicBezTo>
                  <a:cubicBezTo>
                    <a:pt x="231" y="847"/>
                    <a:pt x="261" y="839"/>
                    <a:pt x="287" y="822"/>
                  </a:cubicBezTo>
                  <a:cubicBezTo>
                    <a:pt x="798" y="489"/>
                    <a:pt x="1394" y="310"/>
                    <a:pt x="2001" y="310"/>
                  </a:cubicBezTo>
                  <a:cubicBezTo>
                    <a:pt x="2763" y="310"/>
                    <a:pt x="3489" y="584"/>
                    <a:pt x="4073" y="1084"/>
                  </a:cubicBezTo>
                  <a:cubicBezTo>
                    <a:pt x="4501" y="1453"/>
                    <a:pt x="4835" y="1953"/>
                    <a:pt x="5013" y="2477"/>
                  </a:cubicBezTo>
                  <a:lnTo>
                    <a:pt x="4739" y="2203"/>
                  </a:lnTo>
                  <a:cubicBezTo>
                    <a:pt x="4710" y="2173"/>
                    <a:pt x="4668" y="2158"/>
                    <a:pt x="4625" y="2158"/>
                  </a:cubicBezTo>
                  <a:cubicBezTo>
                    <a:pt x="4582" y="2158"/>
                    <a:pt x="4537" y="2173"/>
                    <a:pt x="4501" y="2203"/>
                  </a:cubicBezTo>
                  <a:cubicBezTo>
                    <a:pt x="4442" y="2263"/>
                    <a:pt x="4442" y="2370"/>
                    <a:pt x="4501" y="2441"/>
                  </a:cubicBezTo>
                  <a:lnTo>
                    <a:pt x="5168" y="3120"/>
                  </a:lnTo>
                  <a:cubicBezTo>
                    <a:pt x="5204" y="3156"/>
                    <a:pt x="5251" y="3167"/>
                    <a:pt x="5287" y="3167"/>
                  </a:cubicBezTo>
                  <a:lnTo>
                    <a:pt x="5335" y="3167"/>
                  </a:lnTo>
                  <a:cubicBezTo>
                    <a:pt x="5394" y="3156"/>
                    <a:pt x="5442" y="3108"/>
                    <a:pt x="5454" y="3048"/>
                  </a:cubicBezTo>
                  <a:lnTo>
                    <a:pt x="5740" y="2132"/>
                  </a:lnTo>
                  <a:cubicBezTo>
                    <a:pt x="5740" y="2072"/>
                    <a:pt x="5692" y="1977"/>
                    <a:pt x="5609" y="1953"/>
                  </a:cubicBezTo>
                  <a:cubicBezTo>
                    <a:pt x="5589" y="1946"/>
                    <a:pt x="5570" y="1942"/>
                    <a:pt x="5552" y="1942"/>
                  </a:cubicBezTo>
                  <a:cubicBezTo>
                    <a:pt x="5481" y="1942"/>
                    <a:pt x="5423" y="1992"/>
                    <a:pt x="5394" y="2048"/>
                  </a:cubicBezTo>
                  <a:lnTo>
                    <a:pt x="5311" y="2382"/>
                  </a:lnTo>
                  <a:cubicBezTo>
                    <a:pt x="5109" y="1798"/>
                    <a:pt x="4751" y="1262"/>
                    <a:pt x="4275" y="846"/>
                  </a:cubicBezTo>
                  <a:cubicBezTo>
                    <a:pt x="3644" y="298"/>
                    <a:pt x="2834" y="0"/>
                    <a:pt x="2001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629;p21"/>
            <p:cNvSpPr/>
            <p:nvPr/>
          </p:nvSpPr>
          <p:spPr>
            <a:xfrm>
              <a:off x="6716950" y="1716268"/>
              <a:ext cx="181926" cy="100448"/>
            </a:xfrm>
            <a:custGeom>
              <a:avLst/>
              <a:gdLst/>
              <a:ahLst/>
              <a:cxnLst/>
              <a:rect l="l" t="t" r="r" b="b"/>
              <a:pathLst>
                <a:path w="5716" h="3156" extrusionOk="0">
                  <a:moveTo>
                    <a:pt x="440" y="0"/>
                  </a:moveTo>
                  <a:cubicBezTo>
                    <a:pt x="421" y="0"/>
                    <a:pt x="401" y="4"/>
                    <a:pt x="381" y="12"/>
                  </a:cubicBezTo>
                  <a:cubicBezTo>
                    <a:pt x="322" y="36"/>
                    <a:pt x="274" y="72"/>
                    <a:pt x="262" y="131"/>
                  </a:cubicBezTo>
                  <a:lnTo>
                    <a:pt x="24" y="1060"/>
                  </a:lnTo>
                  <a:cubicBezTo>
                    <a:pt x="0" y="1155"/>
                    <a:pt x="48" y="1238"/>
                    <a:pt x="143" y="1250"/>
                  </a:cubicBezTo>
                  <a:lnTo>
                    <a:pt x="179" y="1250"/>
                  </a:lnTo>
                  <a:cubicBezTo>
                    <a:pt x="262" y="1250"/>
                    <a:pt x="322" y="1203"/>
                    <a:pt x="346" y="1131"/>
                  </a:cubicBezTo>
                  <a:lnTo>
                    <a:pt x="417" y="834"/>
                  </a:lnTo>
                  <a:cubicBezTo>
                    <a:pt x="631" y="1405"/>
                    <a:pt x="977" y="1905"/>
                    <a:pt x="1429" y="2310"/>
                  </a:cubicBezTo>
                  <a:cubicBezTo>
                    <a:pt x="2072" y="2858"/>
                    <a:pt x="2882" y="3155"/>
                    <a:pt x="3715" y="3155"/>
                  </a:cubicBezTo>
                  <a:cubicBezTo>
                    <a:pt x="4382" y="3155"/>
                    <a:pt x="5037" y="2965"/>
                    <a:pt x="5596" y="2608"/>
                  </a:cubicBezTo>
                  <a:cubicBezTo>
                    <a:pt x="5692" y="2560"/>
                    <a:pt x="5715" y="2465"/>
                    <a:pt x="5656" y="2381"/>
                  </a:cubicBezTo>
                  <a:cubicBezTo>
                    <a:pt x="5634" y="2338"/>
                    <a:pt x="5586" y="2312"/>
                    <a:pt x="5535" y="2312"/>
                  </a:cubicBezTo>
                  <a:cubicBezTo>
                    <a:pt x="5503" y="2312"/>
                    <a:pt x="5469" y="2322"/>
                    <a:pt x="5442" y="2346"/>
                  </a:cubicBezTo>
                  <a:cubicBezTo>
                    <a:pt x="4930" y="2667"/>
                    <a:pt x="4334" y="2846"/>
                    <a:pt x="3727" y="2846"/>
                  </a:cubicBezTo>
                  <a:cubicBezTo>
                    <a:pt x="2965" y="2846"/>
                    <a:pt x="2239" y="2572"/>
                    <a:pt x="1655" y="2072"/>
                  </a:cubicBezTo>
                  <a:cubicBezTo>
                    <a:pt x="1227" y="1703"/>
                    <a:pt x="893" y="1203"/>
                    <a:pt x="715" y="679"/>
                  </a:cubicBezTo>
                  <a:lnTo>
                    <a:pt x="715" y="679"/>
                  </a:lnTo>
                  <a:lnTo>
                    <a:pt x="1012" y="953"/>
                  </a:lnTo>
                  <a:cubicBezTo>
                    <a:pt x="1041" y="981"/>
                    <a:pt x="1080" y="996"/>
                    <a:pt x="1121" y="996"/>
                  </a:cubicBezTo>
                  <a:cubicBezTo>
                    <a:pt x="1166" y="996"/>
                    <a:pt x="1213" y="978"/>
                    <a:pt x="1251" y="941"/>
                  </a:cubicBezTo>
                  <a:cubicBezTo>
                    <a:pt x="1310" y="881"/>
                    <a:pt x="1310" y="774"/>
                    <a:pt x="1239" y="703"/>
                  </a:cubicBezTo>
                  <a:lnTo>
                    <a:pt x="536" y="48"/>
                  </a:lnTo>
                  <a:cubicBezTo>
                    <a:pt x="512" y="16"/>
                    <a:pt x="478" y="0"/>
                    <a:pt x="440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" name="Google Shape;716;p21"/>
          <p:cNvSpPr/>
          <p:nvPr/>
        </p:nvSpPr>
        <p:spPr>
          <a:xfrm>
            <a:off x="540373" y="3590797"/>
            <a:ext cx="343977" cy="358101"/>
          </a:xfrm>
          <a:custGeom>
            <a:avLst/>
            <a:gdLst/>
            <a:ahLst/>
            <a:cxnLst/>
            <a:rect l="l" t="t" r="r" b="b"/>
            <a:pathLst>
              <a:path w="13038" h="11907" extrusionOk="0">
                <a:moveTo>
                  <a:pt x="6632" y="369"/>
                </a:moveTo>
                <a:cubicBezTo>
                  <a:pt x="6680" y="369"/>
                  <a:pt x="6704" y="405"/>
                  <a:pt x="6704" y="441"/>
                </a:cubicBezTo>
                <a:lnTo>
                  <a:pt x="6704" y="881"/>
                </a:lnTo>
                <a:cubicBezTo>
                  <a:pt x="6644" y="864"/>
                  <a:pt x="6582" y="855"/>
                  <a:pt x="6519" y="855"/>
                </a:cubicBezTo>
                <a:cubicBezTo>
                  <a:pt x="6457" y="855"/>
                  <a:pt x="6394" y="864"/>
                  <a:pt x="6335" y="881"/>
                </a:cubicBezTo>
                <a:lnTo>
                  <a:pt x="6335" y="441"/>
                </a:lnTo>
                <a:lnTo>
                  <a:pt x="6323" y="441"/>
                </a:lnTo>
                <a:cubicBezTo>
                  <a:pt x="6323" y="405"/>
                  <a:pt x="6347" y="369"/>
                  <a:pt x="6394" y="369"/>
                </a:cubicBezTo>
                <a:close/>
                <a:moveTo>
                  <a:pt x="6501" y="1251"/>
                </a:moveTo>
                <a:cubicBezTo>
                  <a:pt x="7061" y="1251"/>
                  <a:pt x="7275" y="2013"/>
                  <a:pt x="6763" y="2286"/>
                </a:cubicBezTo>
                <a:cubicBezTo>
                  <a:pt x="6692" y="2322"/>
                  <a:pt x="6585" y="2346"/>
                  <a:pt x="6501" y="2346"/>
                </a:cubicBezTo>
                <a:cubicBezTo>
                  <a:pt x="6204" y="2346"/>
                  <a:pt x="5954" y="2096"/>
                  <a:pt x="5954" y="1798"/>
                </a:cubicBezTo>
                <a:cubicBezTo>
                  <a:pt x="5954" y="1489"/>
                  <a:pt x="6204" y="1251"/>
                  <a:pt x="6501" y="1251"/>
                </a:cubicBezTo>
                <a:close/>
                <a:moveTo>
                  <a:pt x="2382" y="2429"/>
                </a:moveTo>
                <a:cubicBezTo>
                  <a:pt x="2560" y="2429"/>
                  <a:pt x="2703" y="2572"/>
                  <a:pt x="2703" y="2751"/>
                </a:cubicBezTo>
                <a:cubicBezTo>
                  <a:pt x="2703" y="2929"/>
                  <a:pt x="2560" y="3084"/>
                  <a:pt x="2382" y="3084"/>
                </a:cubicBezTo>
                <a:cubicBezTo>
                  <a:pt x="2215" y="3084"/>
                  <a:pt x="2048" y="2941"/>
                  <a:pt x="2048" y="2751"/>
                </a:cubicBezTo>
                <a:cubicBezTo>
                  <a:pt x="2048" y="2560"/>
                  <a:pt x="2203" y="2429"/>
                  <a:pt x="2382" y="2429"/>
                </a:cubicBezTo>
                <a:close/>
                <a:moveTo>
                  <a:pt x="10657" y="2429"/>
                </a:moveTo>
                <a:cubicBezTo>
                  <a:pt x="10835" y="2429"/>
                  <a:pt x="10978" y="2572"/>
                  <a:pt x="10978" y="2751"/>
                </a:cubicBezTo>
                <a:cubicBezTo>
                  <a:pt x="10978" y="2929"/>
                  <a:pt x="10835" y="3084"/>
                  <a:pt x="10657" y="3084"/>
                </a:cubicBezTo>
                <a:cubicBezTo>
                  <a:pt x="10478" y="3084"/>
                  <a:pt x="10323" y="2941"/>
                  <a:pt x="10323" y="2751"/>
                </a:cubicBezTo>
                <a:cubicBezTo>
                  <a:pt x="10323" y="2560"/>
                  <a:pt x="10478" y="2429"/>
                  <a:pt x="10657" y="2429"/>
                </a:cubicBezTo>
                <a:close/>
                <a:moveTo>
                  <a:pt x="2477" y="3441"/>
                </a:moveTo>
                <a:lnTo>
                  <a:pt x="3715" y="6025"/>
                </a:lnTo>
                <a:lnTo>
                  <a:pt x="1024" y="6025"/>
                </a:lnTo>
                <a:lnTo>
                  <a:pt x="2239" y="3441"/>
                </a:lnTo>
                <a:cubicBezTo>
                  <a:pt x="2275" y="3447"/>
                  <a:pt x="2316" y="3450"/>
                  <a:pt x="2358" y="3450"/>
                </a:cubicBezTo>
                <a:cubicBezTo>
                  <a:pt x="2400" y="3450"/>
                  <a:pt x="2441" y="3447"/>
                  <a:pt x="2477" y="3441"/>
                </a:cubicBezTo>
                <a:close/>
                <a:moveTo>
                  <a:pt x="10776" y="3441"/>
                </a:moveTo>
                <a:lnTo>
                  <a:pt x="11990" y="6025"/>
                </a:lnTo>
                <a:lnTo>
                  <a:pt x="9299" y="6025"/>
                </a:lnTo>
                <a:lnTo>
                  <a:pt x="10538" y="3441"/>
                </a:lnTo>
                <a:cubicBezTo>
                  <a:pt x="10573" y="3447"/>
                  <a:pt x="10612" y="3450"/>
                  <a:pt x="10652" y="3450"/>
                </a:cubicBezTo>
                <a:cubicBezTo>
                  <a:pt x="10692" y="3450"/>
                  <a:pt x="10734" y="3447"/>
                  <a:pt x="10776" y="3441"/>
                </a:cubicBezTo>
                <a:close/>
                <a:moveTo>
                  <a:pt x="4251" y="6418"/>
                </a:moveTo>
                <a:cubicBezTo>
                  <a:pt x="4322" y="6418"/>
                  <a:pt x="4382" y="6477"/>
                  <a:pt x="4382" y="6549"/>
                </a:cubicBezTo>
                <a:lnTo>
                  <a:pt x="4382" y="6668"/>
                </a:lnTo>
                <a:cubicBezTo>
                  <a:pt x="4382" y="6739"/>
                  <a:pt x="4322" y="6799"/>
                  <a:pt x="4251" y="6799"/>
                </a:cubicBezTo>
                <a:lnTo>
                  <a:pt x="501" y="6799"/>
                </a:lnTo>
                <a:cubicBezTo>
                  <a:pt x="429" y="6799"/>
                  <a:pt x="370" y="6739"/>
                  <a:pt x="370" y="6668"/>
                </a:cubicBezTo>
                <a:lnTo>
                  <a:pt x="370" y="6549"/>
                </a:lnTo>
                <a:cubicBezTo>
                  <a:pt x="370" y="6477"/>
                  <a:pt x="429" y="6418"/>
                  <a:pt x="501" y="6418"/>
                </a:cubicBezTo>
                <a:close/>
                <a:moveTo>
                  <a:pt x="12526" y="6418"/>
                </a:moveTo>
                <a:cubicBezTo>
                  <a:pt x="12597" y="6418"/>
                  <a:pt x="12657" y="6477"/>
                  <a:pt x="12657" y="6549"/>
                </a:cubicBezTo>
                <a:lnTo>
                  <a:pt x="12657" y="6668"/>
                </a:lnTo>
                <a:cubicBezTo>
                  <a:pt x="12657" y="6739"/>
                  <a:pt x="12597" y="6799"/>
                  <a:pt x="12526" y="6799"/>
                </a:cubicBezTo>
                <a:lnTo>
                  <a:pt x="8775" y="6799"/>
                </a:lnTo>
                <a:cubicBezTo>
                  <a:pt x="8704" y="6799"/>
                  <a:pt x="8644" y="6739"/>
                  <a:pt x="8644" y="6668"/>
                </a:cubicBezTo>
                <a:lnTo>
                  <a:pt x="8644" y="6549"/>
                </a:lnTo>
                <a:cubicBezTo>
                  <a:pt x="8644" y="6477"/>
                  <a:pt x="8704" y="6418"/>
                  <a:pt x="8775" y="6418"/>
                </a:cubicBezTo>
                <a:close/>
                <a:moveTo>
                  <a:pt x="3715" y="7168"/>
                </a:moveTo>
                <a:cubicBezTo>
                  <a:pt x="3525" y="7787"/>
                  <a:pt x="2953" y="8228"/>
                  <a:pt x="2298" y="8228"/>
                </a:cubicBezTo>
                <a:cubicBezTo>
                  <a:pt x="1644" y="8228"/>
                  <a:pt x="1084" y="7799"/>
                  <a:pt x="905" y="7168"/>
                </a:cubicBezTo>
                <a:close/>
                <a:moveTo>
                  <a:pt x="12145" y="7168"/>
                </a:moveTo>
                <a:cubicBezTo>
                  <a:pt x="11942" y="7787"/>
                  <a:pt x="11383" y="8228"/>
                  <a:pt x="10728" y="8228"/>
                </a:cubicBezTo>
                <a:cubicBezTo>
                  <a:pt x="10073" y="8228"/>
                  <a:pt x="9502" y="7799"/>
                  <a:pt x="9323" y="7168"/>
                </a:cubicBezTo>
                <a:close/>
                <a:moveTo>
                  <a:pt x="7942" y="10371"/>
                </a:moveTo>
                <a:cubicBezTo>
                  <a:pt x="8013" y="10371"/>
                  <a:pt x="8073" y="10430"/>
                  <a:pt x="8073" y="10502"/>
                </a:cubicBezTo>
                <a:lnTo>
                  <a:pt x="8073" y="10764"/>
                </a:lnTo>
                <a:lnTo>
                  <a:pt x="4918" y="10764"/>
                </a:lnTo>
                <a:lnTo>
                  <a:pt x="4918" y="10502"/>
                </a:lnTo>
                <a:cubicBezTo>
                  <a:pt x="4918" y="10430"/>
                  <a:pt x="4977" y="10371"/>
                  <a:pt x="5049" y="10371"/>
                </a:cubicBezTo>
                <a:close/>
                <a:moveTo>
                  <a:pt x="6382" y="0"/>
                </a:moveTo>
                <a:cubicBezTo>
                  <a:pt x="6132" y="0"/>
                  <a:pt x="5930" y="203"/>
                  <a:pt x="5930" y="441"/>
                </a:cubicBezTo>
                <a:lnTo>
                  <a:pt x="5930" y="1060"/>
                </a:lnTo>
                <a:cubicBezTo>
                  <a:pt x="5692" y="1251"/>
                  <a:pt x="5549" y="1536"/>
                  <a:pt x="5561" y="1858"/>
                </a:cubicBezTo>
                <a:lnTo>
                  <a:pt x="3703" y="2370"/>
                </a:lnTo>
                <a:cubicBezTo>
                  <a:pt x="3477" y="2429"/>
                  <a:pt x="3251" y="2465"/>
                  <a:pt x="3037" y="2501"/>
                </a:cubicBezTo>
                <a:cubicBezTo>
                  <a:pt x="2929" y="2227"/>
                  <a:pt x="2679" y="2036"/>
                  <a:pt x="2382" y="2036"/>
                </a:cubicBezTo>
                <a:cubicBezTo>
                  <a:pt x="1989" y="2036"/>
                  <a:pt x="1679" y="2346"/>
                  <a:pt x="1679" y="2739"/>
                </a:cubicBezTo>
                <a:cubicBezTo>
                  <a:pt x="1679" y="2941"/>
                  <a:pt x="1763" y="3132"/>
                  <a:pt x="1917" y="3275"/>
                </a:cubicBezTo>
                <a:lnTo>
                  <a:pt x="608" y="6025"/>
                </a:lnTo>
                <a:lnTo>
                  <a:pt x="501" y="6025"/>
                </a:lnTo>
                <a:cubicBezTo>
                  <a:pt x="215" y="6025"/>
                  <a:pt x="1" y="6251"/>
                  <a:pt x="1" y="6525"/>
                </a:cubicBezTo>
                <a:lnTo>
                  <a:pt x="1" y="6644"/>
                </a:lnTo>
                <a:cubicBezTo>
                  <a:pt x="1" y="6930"/>
                  <a:pt x="215" y="7156"/>
                  <a:pt x="501" y="7156"/>
                </a:cubicBezTo>
                <a:cubicBezTo>
                  <a:pt x="691" y="7989"/>
                  <a:pt x="1441" y="8585"/>
                  <a:pt x="2298" y="8585"/>
                </a:cubicBezTo>
                <a:cubicBezTo>
                  <a:pt x="3168" y="8585"/>
                  <a:pt x="3906" y="7978"/>
                  <a:pt x="4108" y="7156"/>
                </a:cubicBezTo>
                <a:lnTo>
                  <a:pt x="4251" y="7156"/>
                </a:lnTo>
                <a:cubicBezTo>
                  <a:pt x="4537" y="7156"/>
                  <a:pt x="4763" y="6930"/>
                  <a:pt x="4763" y="6644"/>
                </a:cubicBezTo>
                <a:lnTo>
                  <a:pt x="4763" y="6525"/>
                </a:lnTo>
                <a:cubicBezTo>
                  <a:pt x="4763" y="6251"/>
                  <a:pt x="4537" y="6025"/>
                  <a:pt x="4251" y="6025"/>
                </a:cubicBezTo>
                <a:lnTo>
                  <a:pt x="4144" y="6025"/>
                </a:lnTo>
                <a:lnTo>
                  <a:pt x="2834" y="3275"/>
                </a:lnTo>
                <a:cubicBezTo>
                  <a:pt x="2953" y="3167"/>
                  <a:pt x="3037" y="3036"/>
                  <a:pt x="3060" y="2870"/>
                </a:cubicBezTo>
                <a:cubicBezTo>
                  <a:pt x="3310" y="2846"/>
                  <a:pt x="3549" y="2798"/>
                  <a:pt x="3787" y="2727"/>
                </a:cubicBezTo>
                <a:lnTo>
                  <a:pt x="5656" y="2215"/>
                </a:lnTo>
                <a:cubicBezTo>
                  <a:pt x="5716" y="2346"/>
                  <a:pt x="5811" y="2453"/>
                  <a:pt x="5918" y="2548"/>
                </a:cubicBezTo>
                <a:lnTo>
                  <a:pt x="5918" y="10002"/>
                </a:lnTo>
                <a:lnTo>
                  <a:pt x="5037" y="10002"/>
                </a:lnTo>
                <a:cubicBezTo>
                  <a:pt x="4763" y="10002"/>
                  <a:pt x="4537" y="10228"/>
                  <a:pt x="4537" y="10502"/>
                </a:cubicBezTo>
                <a:lnTo>
                  <a:pt x="4537" y="10776"/>
                </a:lnTo>
                <a:cubicBezTo>
                  <a:pt x="4299" y="10823"/>
                  <a:pt x="4120" y="11026"/>
                  <a:pt x="4120" y="11276"/>
                </a:cubicBezTo>
                <a:lnTo>
                  <a:pt x="4120" y="11395"/>
                </a:lnTo>
                <a:cubicBezTo>
                  <a:pt x="4120" y="11680"/>
                  <a:pt x="4346" y="11907"/>
                  <a:pt x="4620" y="11907"/>
                </a:cubicBezTo>
                <a:lnTo>
                  <a:pt x="6049" y="11907"/>
                </a:lnTo>
                <a:cubicBezTo>
                  <a:pt x="6156" y="11907"/>
                  <a:pt x="6251" y="11811"/>
                  <a:pt x="6251" y="11704"/>
                </a:cubicBezTo>
                <a:cubicBezTo>
                  <a:pt x="6251" y="11609"/>
                  <a:pt x="6156" y="11514"/>
                  <a:pt x="6049" y="11514"/>
                </a:cubicBezTo>
                <a:lnTo>
                  <a:pt x="4620" y="11514"/>
                </a:lnTo>
                <a:cubicBezTo>
                  <a:pt x="4549" y="11514"/>
                  <a:pt x="4489" y="11454"/>
                  <a:pt x="4489" y="11383"/>
                </a:cubicBezTo>
                <a:lnTo>
                  <a:pt x="4489" y="11264"/>
                </a:lnTo>
                <a:cubicBezTo>
                  <a:pt x="4489" y="11192"/>
                  <a:pt x="4549" y="11133"/>
                  <a:pt x="4620" y="11133"/>
                </a:cubicBezTo>
                <a:lnTo>
                  <a:pt x="8371" y="11133"/>
                </a:lnTo>
                <a:cubicBezTo>
                  <a:pt x="8454" y="11133"/>
                  <a:pt x="8513" y="11192"/>
                  <a:pt x="8513" y="11264"/>
                </a:cubicBezTo>
                <a:lnTo>
                  <a:pt x="8513" y="11383"/>
                </a:lnTo>
                <a:cubicBezTo>
                  <a:pt x="8513" y="11454"/>
                  <a:pt x="8454" y="11514"/>
                  <a:pt x="8371" y="11514"/>
                </a:cubicBezTo>
                <a:lnTo>
                  <a:pt x="6930" y="11514"/>
                </a:lnTo>
                <a:cubicBezTo>
                  <a:pt x="6823" y="11514"/>
                  <a:pt x="6739" y="11609"/>
                  <a:pt x="6739" y="11704"/>
                </a:cubicBezTo>
                <a:cubicBezTo>
                  <a:pt x="6739" y="11811"/>
                  <a:pt x="6823" y="11907"/>
                  <a:pt x="6930" y="11907"/>
                </a:cubicBezTo>
                <a:lnTo>
                  <a:pt x="8371" y="11907"/>
                </a:lnTo>
                <a:cubicBezTo>
                  <a:pt x="8656" y="11907"/>
                  <a:pt x="8883" y="11680"/>
                  <a:pt x="8883" y="11395"/>
                </a:cubicBezTo>
                <a:lnTo>
                  <a:pt x="8883" y="11276"/>
                </a:lnTo>
                <a:cubicBezTo>
                  <a:pt x="8883" y="11026"/>
                  <a:pt x="8692" y="10799"/>
                  <a:pt x="8454" y="10776"/>
                </a:cubicBezTo>
                <a:lnTo>
                  <a:pt x="8454" y="10502"/>
                </a:lnTo>
                <a:cubicBezTo>
                  <a:pt x="8454" y="10228"/>
                  <a:pt x="8228" y="10002"/>
                  <a:pt x="7942" y="10002"/>
                </a:cubicBezTo>
                <a:lnTo>
                  <a:pt x="7061" y="10002"/>
                </a:lnTo>
                <a:lnTo>
                  <a:pt x="7061" y="7049"/>
                </a:lnTo>
                <a:cubicBezTo>
                  <a:pt x="7061" y="6954"/>
                  <a:pt x="6978" y="6858"/>
                  <a:pt x="6870" y="6858"/>
                </a:cubicBezTo>
                <a:cubicBezTo>
                  <a:pt x="6763" y="6858"/>
                  <a:pt x="6680" y="6954"/>
                  <a:pt x="6680" y="7049"/>
                </a:cubicBezTo>
                <a:lnTo>
                  <a:pt x="6680" y="10002"/>
                </a:lnTo>
                <a:lnTo>
                  <a:pt x="6311" y="10002"/>
                </a:lnTo>
                <a:lnTo>
                  <a:pt x="6311" y="2727"/>
                </a:lnTo>
                <a:cubicBezTo>
                  <a:pt x="6370" y="2739"/>
                  <a:pt x="6430" y="2745"/>
                  <a:pt x="6491" y="2745"/>
                </a:cubicBezTo>
                <a:cubicBezTo>
                  <a:pt x="6552" y="2745"/>
                  <a:pt x="6614" y="2739"/>
                  <a:pt x="6680" y="2727"/>
                </a:cubicBezTo>
                <a:lnTo>
                  <a:pt x="6680" y="6156"/>
                </a:lnTo>
                <a:cubicBezTo>
                  <a:pt x="6680" y="6263"/>
                  <a:pt x="6763" y="6358"/>
                  <a:pt x="6870" y="6358"/>
                </a:cubicBezTo>
                <a:cubicBezTo>
                  <a:pt x="6978" y="6358"/>
                  <a:pt x="7061" y="6263"/>
                  <a:pt x="7061" y="6156"/>
                </a:cubicBezTo>
                <a:lnTo>
                  <a:pt x="7061" y="2548"/>
                </a:lnTo>
                <a:cubicBezTo>
                  <a:pt x="7180" y="2453"/>
                  <a:pt x="7275" y="2346"/>
                  <a:pt x="7335" y="2215"/>
                </a:cubicBezTo>
                <a:lnTo>
                  <a:pt x="9228" y="2739"/>
                </a:lnTo>
                <a:cubicBezTo>
                  <a:pt x="9466" y="2798"/>
                  <a:pt x="9716" y="2858"/>
                  <a:pt x="9954" y="2882"/>
                </a:cubicBezTo>
                <a:cubicBezTo>
                  <a:pt x="9978" y="3048"/>
                  <a:pt x="10073" y="3179"/>
                  <a:pt x="10180" y="3287"/>
                </a:cubicBezTo>
                <a:lnTo>
                  <a:pt x="8871" y="6037"/>
                </a:lnTo>
                <a:lnTo>
                  <a:pt x="8764" y="6037"/>
                </a:lnTo>
                <a:cubicBezTo>
                  <a:pt x="8478" y="6037"/>
                  <a:pt x="8252" y="6263"/>
                  <a:pt x="8252" y="6549"/>
                </a:cubicBezTo>
                <a:lnTo>
                  <a:pt x="8252" y="6668"/>
                </a:lnTo>
                <a:cubicBezTo>
                  <a:pt x="8252" y="6954"/>
                  <a:pt x="8478" y="7168"/>
                  <a:pt x="8764" y="7168"/>
                </a:cubicBezTo>
                <a:lnTo>
                  <a:pt x="8906" y="7168"/>
                </a:lnTo>
                <a:cubicBezTo>
                  <a:pt x="9109" y="8001"/>
                  <a:pt x="9847" y="8597"/>
                  <a:pt x="10716" y="8597"/>
                </a:cubicBezTo>
                <a:cubicBezTo>
                  <a:pt x="11573" y="8597"/>
                  <a:pt x="12323" y="7989"/>
                  <a:pt x="12514" y="7168"/>
                </a:cubicBezTo>
                <a:cubicBezTo>
                  <a:pt x="12800" y="7168"/>
                  <a:pt x="13014" y="6954"/>
                  <a:pt x="13014" y="6668"/>
                </a:cubicBezTo>
                <a:lnTo>
                  <a:pt x="13014" y="6549"/>
                </a:lnTo>
                <a:cubicBezTo>
                  <a:pt x="13038" y="6263"/>
                  <a:pt x="12812" y="6025"/>
                  <a:pt x="12526" y="6025"/>
                </a:cubicBezTo>
                <a:lnTo>
                  <a:pt x="12419" y="6025"/>
                </a:lnTo>
                <a:lnTo>
                  <a:pt x="11109" y="3275"/>
                </a:lnTo>
                <a:cubicBezTo>
                  <a:pt x="11264" y="3144"/>
                  <a:pt x="11347" y="2965"/>
                  <a:pt x="11347" y="2739"/>
                </a:cubicBezTo>
                <a:cubicBezTo>
                  <a:pt x="11347" y="2346"/>
                  <a:pt x="11038" y="2036"/>
                  <a:pt x="10657" y="2036"/>
                </a:cubicBezTo>
                <a:cubicBezTo>
                  <a:pt x="10359" y="2036"/>
                  <a:pt x="10097" y="2227"/>
                  <a:pt x="10002" y="2501"/>
                </a:cubicBezTo>
                <a:cubicBezTo>
                  <a:pt x="9776" y="2465"/>
                  <a:pt x="9549" y="2429"/>
                  <a:pt x="9323" y="2370"/>
                </a:cubicBezTo>
                <a:lnTo>
                  <a:pt x="7442" y="1846"/>
                </a:lnTo>
                <a:cubicBezTo>
                  <a:pt x="7454" y="1536"/>
                  <a:pt x="7323" y="1239"/>
                  <a:pt x="7061" y="1060"/>
                </a:cubicBezTo>
                <a:lnTo>
                  <a:pt x="7061" y="441"/>
                </a:lnTo>
                <a:cubicBezTo>
                  <a:pt x="7061" y="191"/>
                  <a:pt x="6859" y="0"/>
                  <a:pt x="662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Rectángulo 96"/>
          <p:cNvSpPr/>
          <p:nvPr/>
        </p:nvSpPr>
        <p:spPr>
          <a:xfrm>
            <a:off x="945790" y="3548918"/>
            <a:ext cx="3320629" cy="586314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buSzPts val="1000"/>
            </a:pPr>
            <a:r>
              <a:rPr lang="es-ES" sz="1000" b="1" dirty="0" smtClean="0">
                <a:solidFill>
                  <a:schemeClr val="tx2">
                    <a:lumMod val="75000"/>
                  </a:schemeClr>
                </a:solidFill>
              </a:rPr>
              <a:t>Sanciones administrativas y monetarias a productores informales que inician su proceso de formalización.</a:t>
            </a:r>
            <a:endParaRPr lang="es-PE" sz="1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8" name="Rectángulo 97"/>
          <p:cNvSpPr/>
          <p:nvPr/>
        </p:nvSpPr>
        <p:spPr>
          <a:xfrm>
            <a:off x="937747" y="2931718"/>
            <a:ext cx="3305929" cy="586314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buSzPts val="1000"/>
            </a:pPr>
            <a:r>
              <a:rPr lang="es-MX" sz="1000" b="1" dirty="0">
                <a:solidFill>
                  <a:schemeClr val="tx2">
                    <a:lumMod val="75000"/>
                  </a:schemeClr>
                </a:solidFill>
              </a:rPr>
              <a:t>la normativa vigente no incorpora de manera suficiente criterios diferenciados según el tipo de uso del recurso </a:t>
            </a:r>
            <a:r>
              <a:rPr lang="es-MX" sz="1000" b="1" dirty="0" smtClean="0">
                <a:solidFill>
                  <a:schemeClr val="tx2">
                    <a:lumMod val="75000"/>
                  </a:schemeClr>
                </a:solidFill>
              </a:rPr>
              <a:t>hídrico.</a:t>
            </a:r>
            <a:endParaRPr lang="es-PE" sz="1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00" name="Google Shape;174;p20"/>
          <p:cNvGrpSpPr/>
          <p:nvPr/>
        </p:nvGrpSpPr>
        <p:grpSpPr>
          <a:xfrm>
            <a:off x="8092406" y="2292581"/>
            <a:ext cx="359213" cy="327807"/>
            <a:chOff x="1958520" y="2302574"/>
            <a:chExt cx="359213" cy="327807"/>
          </a:xfrm>
          <a:solidFill>
            <a:schemeClr val="bg1">
              <a:lumMod val="75000"/>
            </a:schemeClr>
          </a:solidFill>
        </p:grpSpPr>
        <p:sp>
          <p:nvSpPr>
            <p:cNvPr id="101" name="Google Shape;175;p20"/>
            <p:cNvSpPr/>
            <p:nvPr/>
          </p:nvSpPr>
          <p:spPr>
            <a:xfrm>
              <a:off x="1958520" y="2302574"/>
              <a:ext cx="359213" cy="327807"/>
            </a:xfrm>
            <a:custGeom>
              <a:avLst/>
              <a:gdLst/>
              <a:ahLst/>
              <a:cxnLst/>
              <a:rect l="l" t="t" r="r" b="b"/>
              <a:pathLst>
                <a:path w="11312" h="10323" extrusionOk="0">
                  <a:moveTo>
                    <a:pt x="7168" y="8132"/>
                  </a:moveTo>
                  <a:lnTo>
                    <a:pt x="7501" y="9204"/>
                  </a:lnTo>
                  <a:lnTo>
                    <a:pt x="3799" y="9204"/>
                  </a:lnTo>
                  <a:lnTo>
                    <a:pt x="4120" y="8132"/>
                  </a:lnTo>
                  <a:close/>
                  <a:moveTo>
                    <a:pt x="8466" y="9537"/>
                  </a:moveTo>
                  <a:cubicBezTo>
                    <a:pt x="8597" y="9537"/>
                    <a:pt x="8704" y="9656"/>
                    <a:pt x="8704" y="9775"/>
                  </a:cubicBezTo>
                  <a:cubicBezTo>
                    <a:pt x="8704" y="9906"/>
                    <a:pt x="8597" y="10013"/>
                    <a:pt x="8466" y="10013"/>
                  </a:cubicBezTo>
                  <a:lnTo>
                    <a:pt x="2810" y="10013"/>
                  </a:lnTo>
                  <a:cubicBezTo>
                    <a:pt x="2679" y="10013"/>
                    <a:pt x="2572" y="9906"/>
                    <a:pt x="2572" y="9775"/>
                  </a:cubicBezTo>
                  <a:cubicBezTo>
                    <a:pt x="2572" y="9644"/>
                    <a:pt x="2679" y="9537"/>
                    <a:pt x="2810" y="9537"/>
                  </a:cubicBezTo>
                  <a:close/>
                  <a:moveTo>
                    <a:pt x="1072" y="0"/>
                  </a:moveTo>
                  <a:cubicBezTo>
                    <a:pt x="477" y="0"/>
                    <a:pt x="0" y="476"/>
                    <a:pt x="0" y="1072"/>
                  </a:cubicBezTo>
                  <a:lnTo>
                    <a:pt x="0" y="7049"/>
                  </a:lnTo>
                  <a:cubicBezTo>
                    <a:pt x="0" y="7644"/>
                    <a:pt x="477" y="8120"/>
                    <a:pt x="1072" y="8120"/>
                  </a:cubicBezTo>
                  <a:lnTo>
                    <a:pt x="3763" y="8120"/>
                  </a:lnTo>
                  <a:lnTo>
                    <a:pt x="3441" y="9192"/>
                  </a:lnTo>
                  <a:lnTo>
                    <a:pt x="2822" y="9192"/>
                  </a:lnTo>
                  <a:cubicBezTo>
                    <a:pt x="2513" y="9192"/>
                    <a:pt x="2263" y="9442"/>
                    <a:pt x="2263" y="9751"/>
                  </a:cubicBezTo>
                  <a:cubicBezTo>
                    <a:pt x="2263" y="10073"/>
                    <a:pt x="2513" y="10323"/>
                    <a:pt x="2822" y="10323"/>
                  </a:cubicBezTo>
                  <a:lnTo>
                    <a:pt x="8478" y="10323"/>
                  </a:lnTo>
                  <a:cubicBezTo>
                    <a:pt x="8799" y="10323"/>
                    <a:pt x="9049" y="10073"/>
                    <a:pt x="9049" y="9751"/>
                  </a:cubicBezTo>
                  <a:cubicBezTo>
                    <a:pt x="9049" y="9442"/>
                    <a:pt x="8799" y="9192"/>
                    <a:pt x="8478" y="9192"/>
                  </a:cubicBezTo>
                  <a:lnTo>
                    <a:pt x="7870" y="9192"/>
                  </a:lnTo>
                  <a:lnTo>
                    <a:pt x="7549" y="8120"/>
                  </a:lnTo>
                  <a:lnTo>
                    <a:pt x="10240" y="8120"/>
                  </a:lnTo>
                  <a:cubicBezTo>
                    <a:pt x="10835" y="8120"/>
                    <a:pt x="11311" y="7644"/>
                    <a:pt x="11311" y="7049"/>
                  </a:cubicBezTo>
                  <a:lnTo>
                    <a:pt x="11311" y="1072"/>
                  </a:lnTo>
                  <a:cubicBezTo>
                    <a:pt x="11299" y="488"/>
                    <a:pt x="10823" y="0"/>
                    <a:pt x="10228" y="0"/>
                  </a:cubicBezTo>
                  <a:lnTo>
                    <a:pt x="2786" y="0"/>
                  </a:lnTo>
                  <a:cubicBezTo>
                    <a:pt x="2691" y="0"/>
                    <a:pt x="2620" y="72"/>
                    <a:pt x="2620" y="155"/>
                  </a:cubicBezTo>
                  <a:cubicBezTo>
                    <a:pt x="2620" y="250"/>
                    <a:pt x="2691" y="322"/>
                    <a:pt x="2786" y="322"/>
                  </a:cubicBezTo>
                  <a:lnTo>
                    <a:pt x="10228" y="322"/>
                  </a:lnTo>
                  <a:cubicBezTo>
                    <a:pt x="10621" y="322"/>
                    <a:pt x="10966" y="655"/>
                    <a:pt x="10966" y="1072"/>
                  </a:cubicBezTo>
                  <a:lnTo>
                    <a:pt x="10966" y="7049"/>
                  </a:lnTo>
                  <a:cubicBezTo>
                    <a:pt x="10966" y="7453"/>
                    <a:pt x="10645" y="7799"/>
                    <a:pt x="10228" y="7799"/>
                  </a:cubicBezTo>
                  <a:lnTo>
                    <a:pt x="1072" y="7799"/>
                  </a:lnTo>
                  <a:cubicBezTo>
                    <a:pt x="667" y="7799"/>
                    <a:pt x="322" y="7465"/>
                    <a:pt x="322" y="7049"/>
                  </a:cubicBezTo>
                  <a:lnTo>
                    <a:pt x="322" y="1072"/>
                  </a:lnTo>
                  <a:cubicBezTo>
                    <a:pt x="322" y="667"/>
                    <a:pt x="655" y="322"/>
                    <a:pt x="1072" y="322"/>
                  </a:cubicBezTo>
                  <a:lnTo>
                    <a:pt x="2108" y="322"/>
                  </a:lnTo>
                  <a:cubicBezTo>
                    <a:pt x="2203" y="322"/>
                    <a:pt x="2275" y="250"/>
                    <a:pt x="2275" y="155"/>
                  </a:cubicBezTo>
                  <a:cubicBezTo>
                    <a:pt x="2275" y="72"/>
                    <a:pt x="2203" y="0"/>
                    <a:pt x="2108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76;p20"/>
            <p:cNvSpPr/>
            <p:nvPr/>
          </p:nvSpPr>
          <p:spPr>
            <a:xfrm>
              <a:off x="1986877" y="2331313"/>
              <a:ext cx="302117" cy="184909"/>
            </a:xfrm>
            <a:custGeom>
              <a:avLst/>
              <a:gdLst/>
              <a:ahLst/>
              <a:cxnLst/>
              <a:rect l="l" t="t" r="r" b="b"/>
              <a:pathLst>
                <a:path w="9514" h="5823" extrusionOk="0">
                  <a:moveTo>
                    <a:pt x="179" y="0"/>
                  </a:moveTo>
                  <a:cubicBezTo>
                    <a:pt x="72" y="0"/>
                    <a:pt x="0" y="71"/>
                    <a:pt x="0" y="179"/>
                  </a:cubicBezTo>
                  <a:lnTo>
                    <a:pt x="0" y="5656"/>
                  </a:lnTo>
                  <a:cubicBezTo>
                    <a:pt x="0" y="5739"/>
                    <a:pt x="72" y="5822"/>
                    <a:pt x="167" y="5822"/>
                  </a:cubicBezTo>
                  <a:lnTo>
                    <a:pt x="9347" y="5822"/>
                  </a:lnTo>
                  <a:cubicBezTo>
                    <a:pt x="9430" y="5822"/>
                    <a:pt x="9513" y="5739"/>
                    <a:pt x="9513" y="5656"/>
                  </a:cubicBezTo>
                  <a:lnTo>
                    <a:pt x="9513" y="5072"/>
                  </a:lnTo>
                  <a:cubicBezTo>
                    <a:pt x="9513" y="4989"/>
                    <a:pt x="9430" y="4905"/>
                    <a:pt x="9347" y="4905"/>
                  </a:cubicBezTo>
                  <a:cubicBezTo>
                    <a:pt x="9252" y="4905"/>
                    <a:pt x="9180" y="4989"/>
                    <a:pt x="9180" y="5072"/>
                  </a:cubicBezTo>
                  <a:lnTo>
                    <a:pt x="9180" y="5489"/>
                  </a:lnTo>
                  <a:lnTo>
                    <a:pt x="346" y="5489"/>
                  </a:lnTo>
                  <a:lnTo>
                    <a:pt x="346" y="345"/>
                  </a:lnTo>
                  <a:lnTo>
                    <a:pt x="9180" y="345"/>
                  </a:lnTo>
                  <a:lnTo>
                    <a:pt x="9180" y="4405"/>
                  </a:lnTo>
                  <a:cubicBezTo>
                    <a:pt x="9168" y="4489"/>
                    <a:pt x="9240" y="4572"/>
                    <a:pt x="9347" y="4572"/>
                  </a:cubicBezTo>
                  <a:cubicBezTo>
                    <a:pt x="9430" y="4572"/>
                    <a:pt x="9513" y="4489"/>
                    <a:pt x="9513" y="4405"/>
                  </a:cubicBezTo>
                  <a:lnTo>
                    <a:pt x="9513" y="179"/>
                  </a:lnTo>
                  <a:cubicBezTo>
                    <a:pt x="9513" y="71"/>
                    <a:pt x="9430" y="0"/>
                    <a:pt x="9335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77;p20"/>
            <p:cNvSpPr/>
            <p:nvPr/>
          </p:nvSpPr>
          <p:spPr>
            <a:xfrm>
              <a:off x="2131521" y="2526701"/>
              <a:ext cx="11908" cy="10638"/>
            </a:xfrm>
            <a:custGeom>
              <a:avLst/>
              <a:gdLst/>
              <a:ahLst/>
              <a:cxnLst/>
              <a:rect l="l" t="t" r="r" b="b"/>
              <a:pathLst>
                <a:path w="375" h="335" extrusionOk="0">
                  <a:moveTo>
                    <a:pt x="176" y="0"/>
                  </a:moveTo>
                  <a:cubicBezTo>
                    <a:pt x="167" y="0"/>
                    <a:pt x="158" y="1"/>
                    <a:pt x="148" y="3"/>
                  </a:cubicBezTo>
                  <a:cubicBezTo>
                    <a:pt x="77" y="26"/>
                    <a:pt x="17" y="86"/>
                    <a:pt x="17" y="157"/>
                  </a:cubicBezTo>
                  <a:cubicBezTo>
                    <a:pt x="1" y="258"/>
                    <a:pt x="95" y="334"/>
                    <a:pt x="186" y="334"/>
                  </a:cubicBezTo>
                  <a:cubicBezTo>
                    <a:pt x="225" y="334"/>
                    <a:pt x="263" y="320"/>
                    <a:pt x="291" y="288"/>
                  </a:cubicBezTo>
                  <a:cubicBezTo>
                    <a:pt x="375" y="229"/>
                    <a:pt x="375" y="145"/>
                    <a:pt x="327" y="86"/>
                  </a:cubicBezTo>
                  <a:cubicBezTo>
                    <a:pt x="296" y="34"/>
                    <a:pt x="238" y="0"/>
                    <a:pt x="176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" name="Rectángulo 103"/>
          <p:cNvSpPr/>
          <p:nvPr/>
        </p:nvSpPr>
        <p:spPr>
          <a:xfrm>
            <a:off x="945790" y="2384569"/>
            <a:ext cx="3326991" cy="421654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buSzPts val="1000"/>
            </a:pPr>
            <a:r>
              <a:rPr lang="es-MX" sz="1000" b="1" dirty="0" smtClean="0">
                <a:solidFill>
                  <a:schemeClr val="tx2">
                    <a:lumMod val="75000"/>
                  </a:schemeClr>
                </a:solidFill>
              </a:rPr>
              <a:t>Escasa Información </a:t>
            </a:r>
            <a:r>
              <a:rPr lang="es-MX" sz="1000" b="1" dirty="0">
                <a:solidFill>
                  <a:schemeClr val="tx2">
                    <a:lumMod val="75000"/>
                  </a:schemeClr>
                </a:solidFill>
              </a:rPr>
              <a:t>hidrológica o balances hídricos de cuenca disponibles por la ANA</a:t>
            </a:r>
            <a:endParaRPr lang="es-PE" sz="1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05" name="Google Shape;810;p21"/>
          <p:cNvGrpSpPr/>
          <p:nvPr/>
        </p:nvGrpSpPr>
        <p:grpSpPr>
          <a:xfrm>
            <a:off x="592526" y="2496176"/>
            <a:ext cx="296649" cy="294238"/>
            <a:chOff x="7538896" y="1970156"/>
            <a:chExt cx="361147" cy="361529"/>
          </a:xfrm>
          <a:solidFill>
            <a:schemeClr val="bg1">
              <a:lumMod val="75000"/>
            </a:schemeClr>
          </a:solidFill>
        </p:grpSpPr>
        <p:sp>
          <p:nvSpPr>
            <p:cNvPr id="106" name="Google Shape;811;p21"/>
            <p:cNvSpPr/>
            <p:nvPr/>
          </p:nvSpPr>
          <p:spPr>
            <a:xfrm>
              <a:off x="7538896" y="1970156"/>
              <a:ext cx="361147" cy="361529"/>
            </a:xfrm>
            <a:custGeom>
              <a:avLst/>
              <a:gdLst/>
              <a:ahLst/>
              <a:cxnLst/>
              <a:rect l="l" t="t" r="r" b="b"/>
              <a:pathLst>
                <a:path w="11347" h="11359" extrusionOk="0">
                  <a:moveTo>
                    <a:pt x="8918" y="584"/>
                  </a:moveTo>
                  <a:lnTo>
                    <a:pt x="9477" y="1155"/>
                  </a:lnTo>
                  <a:lnTo>
                    <a:pt x="9632" y="1298"/>
                  </a:lnTo>
                  <a:lnTo>
                    <a:pt x="10239" y="1905"/>
                  </a:lnTo>
                  <a:lnTo>
                    <a:pt x="10704" y="2370"/>
                  </a:lnTo>
                  <a:lnTo>
                    <a:pt x="8918" y="2370"/>
                  </a:lnTo>
                  <a:lnTo>
                    <a:pt x="8918" y="584"/>
                  </a:lnTo>
                  <a:close/>
                  <a:moveTo>
                    <a:pt x="2631" y="4644"/>
                  </a:moveTo>
                  <a:cubicBezTo>
                    <a:pt x="3322" y="4644"/>
                    <a:pt x="3882" y="5215"/>
                    <a:pt x="3882" y="5894"/>
                  </a:cubicBezTo>
                  <a:lnTo>
                    <a:pt x="3882" y="6192"/>
                  </a:lnTo>
                  <a:lnTo>
                    <a:pt x="3810" y="6192"/>
                  </a:lnTo>
                  <a:cubicBezTo>
                    <a:pt x="3429" y="6108"/>
                    <a:pt x="3310" y="5596"/>
                    <a:pt x="3286" y="5596"/>
                  </a:cubicBezTo>
                  <a:cubicBezTo>
                    <a:pt x="3274" y="5525"/>
                    <a:pt x="3215" y="5477"/>
                    <a:pt x="3155" y="5465"/>
                  </a:cubicBezTo>
                  <a:cubicBezTo>
                    <a:pt x="3143" y="5463"/>
                    <a:pt x="3132" y="5462"/>
                    <a:pt x="3121" y="5462"/>
                  </a:cubicBezTo>
                  <a:cubicBezTo>
                    <a:pt x="3064" y="5462"/>
                    <a:pt x="3016" y="5487"/>
                    <a:pt x="2977" y="5537"/>
                  </a:cubicBezTo>
                  <a:cubicBezTo>
                    <a:pt x="2477" y="6156"/>
                    <a:pt x="1429" y="6156"/>
                    <a:pt x="1417" y="6156"/>
                  </a:cubicBezTo>
                  <a:lnTo>
                    <a:pt x="1298" y="6156"/>
                  </a:lnTo>
                  <a:lnTo>
                    <a:pt x="1286" y="6168"/>
                  </a:lnTo>
                  <a:lnTo>
                    <a:pt x="1262" y="6180"/>
                  </a:lnTo>
                  <a:lnTo>
                    <a:pt x="1262" y="5894"/>
                  </a:lnTo>
                  <a:cubicBezTo>
                    <a:pt x="1262" y="5215"/>
                    <a:pt x="1834" y="4644"/>
                    <a:pt x="2512" y="4644"/>
                  </a:cubicBezTo>
                  <a:close/>
                  <a:moveTo>
                    <a:pt x="1238" y="6644"/>
                  </a:moveTo>
                  <a:lnTo>
                    <a:pt x="1238" y="7192"/>
                  </a:lnTo>
                  <a:cubicBezTo>
                    <a:pt x="1107" y="7180"/>
                    <a:pt x="1000" y="7061"/>
                    <a:pt x="1000" y="6930"/>
                  </a:cubicBezTo>
                  <a:cubicBezTo>
                    <a:pt x="1000" y="6846"/>
                    <a:pt x="1024" y="6775"/>
                    <a:pt x="1084" y="6715"/>
                  </a:cubicBezTo>
                  <a:cubicBezTo>
                    <a:pt x="1143" y="6715"/>
                    <a:pt x="1191" y="6692"/>
                    <a:pt x="1226" y="6644"/>
                  </a:cubicBezTo>
                  <a:close/>
                  <a:moveTo>
                    <a:pt x="3929" y="6656"/>
                  </a:moveTo>
                  <a:cubicBezTo>
                    <a:pt x="3965" y="6680"/>
                    <a:pt x="4001" y="6715"/>
                    <a:pt x="4048" y="6715"/>
                  </a:cubicBezTo>
                  <a:cubicBezTo>
                    <a:pt x="4108" y="6763"/>
                    <a:pt x="4132" y="6835"/>
                    <a:pt x="4132" y="6918"/>
                  </a:cubicBezTo>
                  <a:cubicBezTo>
                    <a:pt x="4155" y="7061"/>
                    <a:pt x="4048" y="7180"/>
                    <a:pt x="3917" y="7192"/>
                  </a:cubicBezTo>
                  <a:lnTo>
                    <a:pt x="3917" y="6656"/>
                  </a:lnTo>
                  <a:close/>
                  <a:moveTo>
                    <a:pt x="3036" y="5942"/>
                  </a:moveTo>
                  <a:cubicBezTo>
                    <a:pt x="3120" y="6132"/>
                    <a:pt x="3286" y="6358"/>
                    <a:pt x="3572" y="6465"/>
                  </a:cubicBezTo>
                  <a:lnTo>
                    <a:pt x="3572" y="7227"/>
                  </a:lnTo>
                  <a:cubicBezTo>
                    <a:pt x="3560" y="7704"/>
                    <a:pt x="3167" y="8085"/>
                    <a:pt x="2691" y="8085"/>
                  </a:cubicBezTo>
                  <a:lnTo>
                    <a:pt x="2477" y="8085"/>
                  </a:lnTo>
                  <a:cubicBezTo>
                    <a:pt x="2000" y="8085"/>
                    <a:pt x="1607" y="7692"/>
                    <a:pt x="1607" y="7227"/>
                  </a:cubicBezTo>
                  <a:lnTo>
                    <a:pt x="1607" y="6501"/>
                  </a:lnTo>
                  <a:cubicBezTo>
                    <a:pt x="1917" y="6477"/>
                    <a:pt x="2572" y="6370"/>
                    <a:pt x="3036" y="5942"/>
                  </a:cubicBezTo>
                  <a:close/>
                  <a:moveTo>
                    <a:pt x="2917" y="8418"/>
                  </a:moveTo>
                  <a:lnTo>
                    <a:pt x="2917" y="8656"/>
                  </a:lnTo>
                  <a:lnTo>
                    <a:pt x="2917" y="8668"/>
                  </a:lnTo>
                  <a:lnTo>
                    <a:pt x="2572" y="9025"/>
                  </a:lnTo>
                  <a:lnTo>
                    <a:pt x="2250" y="8692"/>
                  </a:lnTo>
                  <a:lnTo>
                    <a:pt x="2250" y="8418"/>
                  </a:lnTo>
                  <a:cubicBezTo>
                    <a:pt x="2322" y="8430"/>
                    <a:pt x="2393" y="8430"/>
                    <a:pt x="2477" y="8430"/>
                  </a:cubicBezTo>
                  <a:lnTo>
                    <a:pt x="2691" y="8430"/>
                  </a:lnTo>
                  <a:cubicBezTo>
                    <a:pt x="2774" y="8430"/>
                    <a:pt x="2846" y="8418"/>
                    <a:pt x="2917" y="8418"/>
                  </a:cubicBezTo>
                  <a:close/>
                  <a:moveTo>
                    <a:pt x="8561" y="346"/>
                  </a:moveTo>
                  <a:lnTo>
                    <a:pt x="8561" y="2560"/>
                  </a:lnTo>
                  <a:cubicBezTo>
                    <a:pt x="8561" y="2667"/>
                    <a:pt x="8632" y="2739"/>
                    <a:pt x="8739" y="2739"/>
                  </a:cubicBezTo>
                  <a:lnTo>
                    <a:pt x="10954" y="2739"/>
                  </a:lnTo>
                  <a:lnTo>
                    <a:pt x="10954" y="10954"/>
                  </a:lnTo>
                  <a:lnTo>
                    <a:pt x="5167" y="10954"/>
                  </a:lnTo>
                  <a:lnTo>
                    <a:pt x="5167" y="10263"/>
                  </a:lnTo>
                  <a:cubicBezTo>
                    <a:pt x="5167" y="9454"/>
                    <a:pt x="4608" y="9049"/>
                    <a:pt x="4310" y="8954"/>
                  </a:cubicBezTo>
                  <a:lnTo>
                    <a:pt x="3274" y="8537"/>
                  </a:lnTo>
                  <a:lnTo>
                    <a:pt x="3274" y="8311"/>
                  </a:lnTo>
                  <a:cubicBezTo>
                    <a:pt x="3560" y="8156"/>
                    <a:pt x="3786" y="7894"/>
                    <a:pt x="3870" y="7561"/>
                  </a:cubicBezTo>
                  <a:cubicBezTo>
                    <a:pt x="4215" y="7561"/>
                    <a:pt x="4489" y="7287"/>
                    <a:pt x="4489" y="6930"/>
                  </a:cubicBezTo>
                  <a:cubicBezTo>
                    <a:pt x="4489" y="6715"/>
                    <a:pt x="4394" y="6525"/>
                    <a:pt x="4239" y="6418"/>
                  </a:cubicBezTo>
                  <a:lnTo>
                    <a:pt x="4239" y="5942"/>
                  </a:lnTo>
                  <a:cubicBezTo>
                    <a:pt x="4239" y="5108"/>
                    <a:pt x="3620" y="4429"/>
                    <a:pt x="2810" y="4346"/>
                  </a:cubicBezTo>
                  <a:lnTo>
                    <a:pt x="2810" y="346"/>
                  </a:lnTo>
                  <a:close/>
                  <a:moveTo>
                    <a:pt x="2679" y="0"/>
                  </a:moveTo>
                  <a:cubicBezTo>
                    <a:pt x="2572" y="0"/>
                    <a:pt x="2500" y="72"/>
                    <a:pt x="2500" y="179"/>
                  </a:cubicBezTo>
                  <a:lnTo>
                    <a:pt x="2500" y="4358"/>
                  </a:lnTo>
                  <a:cubicBezTo>
                    <a:pt x="1643" y="4394"/>
                    <a:pt x="953" y="5108"/>
                    <a:pt x="953" y="5965"/>
                  </a:cubicBezTo>
                  <a:lnTo>
                    <a:pt x="953" y="6442"/>
                  </a:lnTo>
                  <a:cubicBezTo>
                    <a:pt x="786" y="6561"/>
                    <a:pt x="691" y="6739"/>
                    <a:pt x="691" y="6954"/>
                  </a:cubicBezTo>
                  <a:cubicBezTo>
                    <a:pt x="691" y="7299"/>
                    <a:pt x="965" y="7597"/>
                    <a:pt x="1322" y="7597"/>
                  </a:cubicBezTo>
                  <a:cubicBezTo>
                    <a:pt x="1417" y="7918"/>
                    <a:pt x="1643" y="8192"/>
                    <a:pt x="1917" y="8335"/>
                  </a:cubicBezTo>
                  <a:lnTo>
                    <a:pt x="1917" y="8561"/>
                  </a:lnTo>
                  <a:lnTo>
                    <a:pt x="845" y="8978"/>
                  </a:lnTo>
                  <a:cubicBezTo>
                    <a:pt x="548" y="9085"/>
                    <a:pt x="0" y="9478"/>
                    <a:pt x="0" y="10287"/>
                  </a:cubicBezTo>
                  <a:lnTo>
                    <a:pt x="0" y="11180"/>
                  </a:lnTo>
                  <a:cubicBezTo>
                    <a:pt x="0" y="11287"/>
                    <a:pt x="72" y="11359"/>
                    <a:pt x="179" y="11359"/>
                  </a:cubicBezTo>
                  <a:lnTo>
                    <a:pt x="965" y="11359"/>
                  </a:lnTo>
                  <a:cubicBezTo>
                    <a:pt x="1072" y="11359"/>
                    <a:pt x="1143" y="11287"/>
                    <a:pt x="1143" y="11180"/>
                  </a:cubicBezTo>
                  <a:cubicBezTo>
                    <a:pt x="1143" y="11073"/>
                    <a:pt x="1072" y="11002"/>
                    <a:pt x="965" y="11002"/>
                  </a:cubicBezTo>
                  <a:lnTo>
                    <a:pt x="357" y="11002"/>
                  </a:lnTo>
                  <a:lnTo>
                    <a:pt x="357" y="10263"/>
                  </a:lnTo>
                  <a:cubicBezTo>
                    <a:pt x="357" y="9513"/>
                    <a:pt x="941" y="9287"/>
                    <a:pt x="965" y="9287"/>
                  </a:cubicBezTo>
                  <a:lnTo>
                    <a:pt x="988" y="9287"/>
                  </a:lnTo>
                  <a:lnTo>
                    <a:pt x="1965" y="8906"/>
                  </a:lnTo>
                  <a:lnTo>
                    <a:pt x="1977" y="8918"/>
                  </a:lnTo>
                  <a:lnTo>
                    <a:pt x="2500" y="9430"/>
                  </a:lnTo>
                  <a:cubicBezTo>
                    <a:pt x="2536" y="9454"/>
                    <a:pt x="2572" y="9466"/>
                    <a:pt x="2619" y="9466"/>
                  </a:cubicBezTo>
                  <a:cubicBezTo>
                    <a:pt x="2667" y="9466"/>
                    <a:pt x="2715" y="9454"/>
                    <a:pt x="2739" y="9406"/>
                  </a:cubicBezTo>
                  <a:lnTo>
                    <a:pt x="3251" y="8894"/>
                  </a:lnTo>
                  <a:lnTo>
                    <a:pt x="4227" y="9275"/>
                  </a:lnTo>
                  <a:lnTo>
                    <a:pt x="4239" y="9275"/>
                  </a:lnTo>
                  <a:cubicBezTo>
                    <a:pt x="4239" y="9275"/>
                    <a:pt x="4858" y="9490"/>
                    <a:pt x="4858" y="10240"/>
                  </a:cubicBezTo>
                  <a:lnTo>
                    <a:pt x="4858" y="10954"/>
                  </a:lnTo>
                  <a:lnTo>
                    <a:pt x="1607" y="10954"/>
                  </a:lnTo>
                  <a:cubicBezTo>
                    <a:pt x="1500" y="10954"/>
                    <a:pt x="1429" y="11037"/>
                    <a:pt x="1429" y="11133"/>
                  </a:cubicBezTo>
                  <a:cubicBezTo>
                    <a:pt x="1429" y="11240"/>
                    <a:pt x="1500" y="11311"/>
                    <a:pt x="1607" y="11311"/>
                  </a:cubicBezTo>
                  <a:lnTo>
                    <a:pt x="11168" y="11311"/>
                  </a:lnTo>
                  <a:cubicBezTo>
                    <a:pt x="11263" y="11311"/>
                    <a:pt x="11347" y="11240"/>
                    <a:pt x="11347" y="11133"/>
                  </a:cubicBezTo>
                  <a:lnTo>
                    <a:pt x="11311" y="2536"/>
                  </a:lnTo>
                  <a:lnTo>
                    <a:pt x="11311" y="2501"/>
                  </a:lnTo>
                  <a:lnTo>
                    <a:pt x="11311" y="2489"/>
                  </a:lnTo>
                  <a:cubicBezTo>
                    <a:pt x="11311" y="2489"/>
                    <a:pt x="11311" y="2477"/>
                    <a:pt x="11299" y="2477"/>
                  </a:cubicBezTo>
                  <a:lnTo>
                    <a:pt x="11287" y="2465"/>
                  </a:lnTo>
                  <a:lnTo>
                    <a:pt x="11263" y="2441"/>
                  </a:lnTo>
                  <a:lnTo>
                    <a:pt x="9882" y="1060"/>
                  </a:lnTo>
                  <a:lnTo>
                    <a:pt x="8870" y="48"/>
                  </a:lnTo>
                  <a:lnTo>
                    <a:pt x="8858" y="36"/>
                  </a:lnTo>
                  <a:lnTo>
                    <a:pt x="8846" y="12"/>
                  </a:lnTo>
                  <a:cubicBezTo>
                    <a:pt x="8846" y="12"/>
                    <a:pt x="8823" y="12"/>
                    <a:pt x="8823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812;p21"/>
            <p:cNvSpPr/>
            <p:nvPr/>
          </p:nvSpPr>
          <p:spPr>
            <a:xfrm>
              <a:off x="7685907" y="2066784"/>
              <a:ext cx="101211" cy="11394"/>
            </a:xfrm>
            <a:custGeom>
              <a:avLst/>
              <a:gdLst/>
              <a:ahLst/>
              <a:cxnLst/>
              <a:rect l="l" t="t" r="r" b="b"/>
              <a:pathLst>
                <a:path w="3180" h="358" extrusionOk="0">
                  <a:moveTo>
                    <a:pt x="179" y="0"/>
                  </a:moveTo>
                  <a:cubicBezTo>
                    <a:pt x="72" y="0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3001" y="358"/>
                  </a:lnTo>
                  <a:cubicBezTo>
                    <a:pt x="3108" y="358"/>
                    <a:pt x="3180" y="286"/>
                    <a:pt x="3180" y="179"/>
                  </a:cubicBezTo>
                  <a:cubicBezTo>
                    <a:pt x="3180" y="84"/>
                    <a:pt x="3108" y="0"/>
                    <a:pt x="3001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813;p21"/>
            <p:cNvSpPr/>
            <p:nvPr/>
          </p:nvSpPr>
          <p:spPr>
            <a:xfrm>
              <a:off x="7685907" y="2106187"/>
              <a:ext cx="147075" cy="11394"/>
            </a:xfrm>
            <a:custGeom>
              <a:avLst/>
              <a:gdLst/>
              <a:ahLst/>
              <a:cxnLst/>
              <a:rect l="l" t="t" r="r" b="b"/>
              <a:pathLst>
                <a:path w="4621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4442" y="358"/>
                  </a:lnTo>
                  <a:cubicBezTo>
                    <a:pt x="4549" y="358"/>
                    <a:pt x="4620" y="286"/>
                    <a:pt x="4620" y="179"/>
                  </a:cubicBezTo>
                  <a:cubicBezTo>
                    <a:pt x="4620" y="72"/>
                    <a:pt x="4549" y="1"/>
                    <a:pt x="4442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814;p21"/>
            <p:cNvSpPr/>
            <p:nvPr/>
          </p:nvSpPr>
          <p:spPr>
            <a:xfrm>
              <a:off x="7685907" y="2145239"/>
              <a:ext cx="147075" cy="11394"/>
            </a:xfrm>
            <a:custGeom>
              <a:avLst/>
              <a:gdLst/>
              <a:ahLst/>
              <a:cxnLst/>
              <a:rect l="l" t="t" r="r" b="b"/>
              <a:pathLst>
                <a:path w="4621" h="358" extrusionOk="0">
                  <a:moveTo>
                    <a:pt x="179" y="0"/>
                  </a:moveTo>
                  <a:cubicBezTo>
                    <a:pt x="72" y="0"/>
                    <a:pt x="1" y="71"/>
                    <a:pt x="1" y="179"/>
                  </a:cubicBezTo>
                  <a:cubicBezTo>
                    <a:pt x="1" y="274"/>
                    <a:pt x="72" y="357"/>
                    <a:pt x="179" y="357"/>
                  </a:cubicBezTo>
                  <a:lnTo>
                    <a:pt x="4442" y="357"/>
                  </a:lnTo>
                  <a:cubicBezTo>
                    <a:pt x="4549" y="357"/>
                    <a:pt x="4620" y="274"/>
                    <a:pt x="4620" y="179"/>
                  </a:cubicBezTo>
                  <a:cubicBezTo>
                    <a:pt x="4620" y="83"/>
                    <a:pt x="4537" y="0"/>
                    <a:pt x="4442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815;p21"/>
            <p:cNvSpPr/>
            <p:nvPr/>
          </p:nvSpPr>
          <p:spPr>
            <a:xfrm>
              <a:off x="7685907" y="2184260"/>
              <a:ext cx="147075" cy="11394"/>
            </a:xfrm>
            <a:custGeom>
              <a:avLst/>
              <a:gdLst/>
              <a:ahLst/>
              <a:cxnLst/>
              <a:rect l="l" t="t" r="r" b="b"/>
              <a:pathLst>
                <a:path w="4621" h="358" extrusionOk="0">
                  <a:moveTo>
                    <a:pt x="179" y="0"/>
                  </a:moveTo>
                  <a:cubicBezTo>
                    <a:pt x="72" y="0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4442" y="358"/>
                  </a:lnTo>
                  <a:cubicBezTo>
                    <a:pt x="4549" y="358"/>
                    <a:pt x="4620" y="286"/>
                    <a:pt x="4620" y="179"/>
                  </a:cubicBezTo>
                  <a:cubicBezTo>
                    <a:pt x="4620" y="84"/>
                    <a:pt x="4537" y="0"/>
                    <a:pt x="4442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816;p21"/>
            <p:cNvSpPr/>
            <p:nvPr/>
          </p:nvSpPr>
          <p:spPr>
            <a:xfrm>
              <a:off x="7685907" y="2223280"/>
              <a:ext cx="147075" cy="11394"/>
            </a:xfrm>
            <a:custGeom>
              <a:avLst/>
              <a:gdLst/>
              <a:ahLst/>
              <a:cxnLst/>
              <a:rect l="l" t="t" r="r" b="b"/>
              <a:pathLst>
                <a:path w="4621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4442" y="358"/>
                  </a:lnTo>
                  <a:cubicBezTo>
                    <a:pt x="4549" y="358"/>
                    <a:pt x="4620" y="286"/>
                    <a:pt x="4620" y="179"/>
                  </a:cubicBezTo>
                  <a:cubicBezTo>
                    <a:pt x="4620" y="84"/>
                    <a:pt x="4537" y="1"/>
                    <a:pt x="4442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2" name="Rectángulo 111"/>
          <p:cNvSpPr/>
          <p:nvPr/>
        </p:nvSpPr>
        <p:spPr>
          <a:xfrm>
            <a:off x="4695825" y="1053081"/>
            <a:ext cx="3320629" cy="586314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buSzPts val="1000"/>
            </a:pPr>
            <a:r>
              <a:rPr lang="es-ES" sz="1000" b="1" dirty="0" smtClean="0">
                <a:solidFill>
                  <a:schemeClr val="tx2">
                    <a:lumMod val="75000"/>
                  </a:schemeClr>
                </a:solidFill>
              </a:rPr>
              <a:t>Dificultades de seguimiento a los trámites a través de fuentes abiertas de la ANA (ticket – CUT – N° registro </a:t>
            </a:r>
            <a:r>
              <a:rPr lang="es-ES" sz="1000" b="1" dirty="0" err="1" smtClean="0">
                <a:solidFill>
                  <a:schemeClr val="tx2">
                    <a:lumMod val="75000"/>
                  </a:schemeClr>
                </a:solidFill>
              </a:rPr>
              <a:t>etc</a:t>
            </a:r>
            <a:r>
              <a:rPr lang="es-ES" sz="1000" b="1" dirty="0" smtClean="0">
                <a:solidFill>
                  <a:schemeClr val="tx2">
                    <a:lumMod val="75000"/>
                  </a:schemeClr>
                </a:solidFill>
              </a:rPr>
              <a:t>, dificulta la trazabilidad del trámite)</a:t>
            </a:r>
            <a:endParaRPr lang="es-PE" sz="1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13" name="Google Shape;1306;p21"/>
          <p:cNvGrpSpPr/>
          <p:nvPr/>
        </p:nvGrpSpPr>
        <p:grpSpPr>
          <a:xfrm>
            <a:off x="8080352" y="1166978"/>
            <a:ext cx="317053" cy="326683"/>
            <a:chOff x="5355784" y="3834547"/>
            <a:chExt cx="299019" cy="297905"/>
          </a:xfrm>
          <a:solidFill>
            <a:schemeClr val="bg1">
              <a:lumMod val="75000"/>
            </a:schemeClr>
          </a:solidFill>
        </p:grpSpPr>
        <p:sp>
          <p:nvSpPr>
            <p:cNvPr id="114" name="Google Shape;1307;p21"/>
            <p:cNvSpPr/>
            <p:nvPr/>
          </p:nvSpPr>
          <p:spPr>
            <a:xfrm>
              <a:off x="5355784" y="3834547"/>
              <a:ext cx="299019" cy="297905"/>
            </a:xfrm>
            <a:custGeom>
              <a:avLst/>
              <a:gdLst/>
              <a:ahLst/>
              <a:cxnLst/>
              <a:rect l="l" t="t" r="r" b="b"/>
              <a:pathLst>
                <a:path w="9395" h="9360" extrusionOk="0">
                  <a:moveTo>
                    <a:pt x="3572" y="5454"/>
                  </a:moveTo>
                  <a:cubicBezTo>
                    <a:pt x="3679" y="5573"/>
                    <a:pt x="3786" y="5704"/>
                    <a:pt x="3929" y="5811"/>
                  </a:cubicBezTo>
                  <a:lnTo>
                    <a:pt x="3405" y="6335"/>
                  </a:lnTo>
                  <a:cubicBezTo>
                    <a:pt x="3393" y="6311"/>
                    <a:pt x="3393" y="6299"/>
                    <a:pt x="3382" y="6287"/>
                  </a:cubicBezTo>
                  <a:lnTo>
                    <a:pt x="3096" y="6002"/>
                  </a:lnTo>
                  <a:cubicBezTo>
                    <a:pt x="3084" y="5990"/>
                    <a:pt x="3060" y="5978"/>
                    <a:pt x="3048" y="5978"/>
                  </a:cubicBezTo>
                  <a:lnTo>
                    <a:pt x="3572" y="5454"/>
                  </a:lnTo>
                  <a:close/>
                  <a:moveTo>
                    <a:pt x="2748" y="6109"/>
                  </a:moveTo>
                  <a:cubicBezTo>
                    <a:pt x="2804" y="6109"/>
                    <a:pt x="2858" y="6133"/>
                    <a:pt x="2893" y="6180"/>
                  </a:cubicBezTo>
                  <a:lnTo>
                    <a:pt x="3179" y="6466"/>
                  </a:lnTo>
                  <a:cubicBezTo>
                    <a:pt x="3274" y="6573"/>
                    <a:pt x="3274" y="6704"/>
                    <a:pt x="3191" y="6788"/>
                  </a:cubicBezTo>
                  <a:lnTo>
                    <a:pt x="3036" y="6954"/>
                  </a:lnTo>
                  <a:lnTo>
                    <a:pt x="2429" y="6347"/>
                  </a:lnTo>
                  <a:lnTo>
                    <a:pt x="2584" y="6180"/>
                  </a:lnTo>
                  <a:cubicBezTo>
                    <a:pt x="2631" y="6133"/>
                    <a:pt x="2691" y="6109"/>
                    <a:pt x="2748" y="6109"/>
                  </a:cubicBezTo>
                  <a:close/>
                  <a:moveTo>
                    <a:pt x="2215" y="6549"/>
                  </a:moveTo>
                  <a:lnTo>
                    <a:pt x="2822" y="7169"/>
                  </a:lnTo>
                  <a:lnTo>
                    <a:pt x="965" y="9026"/>
                  </a:lnTo>
                  <a:cubicBezTo>
                    <a:pt x="923" y="9068"/>
                    <a:pt x="866" y="9088"/>
                    <a:pt x="810" y="9088"/>
                  </a:cubicBezTo>
                  <a:cubicBezTo>
                    <a:pt x="753" y="9088"/>
                    <a:pt x="697" y="9068"/>
                    <a:pt x="655" y="9026"/>
                  </a:cubicBezTo>
                  <a:lnTo>
                    <a:pt x="369" y="8740"/>
                  </a:lnTo>
                  <a:cubicBezTo>
                    <a:pt x="262" y="8657"/>
                    <a:pt x="262" y="8502"/>
                    <a:pt x="357" y="8419"/>
                  </a:cubicBezTo>
                  <a:lnTo>
                    <a:pt x="2215" y="6549"/>
                  </a:lnTo>
                  <a:close/>
                  <a:moveTo>
                    <a:pt x="6096" y="1"/>
                  </a:moveTo>
                  <a:cubicBezTo>
                    <a:pt x="3417" y="1"/>
                    <a:pt x="1869" y="3061"/>
                    <a:pt x="3441" y="5216"/>
                  </a:cubicBezTo>
                  <a:lnTo>
                    <a:pt x="2810" y="5835"/>
                  </a:lnTo>
                  <a:cubicBezTo>
                    <a:pt x="2798" y="5834"/>
                    <a:pt x="2786" y="5834"/>
                    <a:pt x="2774" y="5834"/>
                  </a:cubicBezTo>
                  <a:cubicBezTo>
                    <a:pt x="2643" y="5834"/>
                    <a:pt x="2516" y="5892"/>
                    <a:pt x="2429" y="5990"/>
                  </a:cubicBezTo>
                  <a:lnTo>
                    <a:pt x="191" y="8216"/>
                  </a:lnTo>
                  <a:cubicBezTo>
                    <a:pt x="0" y="8419"/>
                    <a:pt x="0" y="8728"/>
                    <a:pt x="191" y="8919"/>
                  </a:cubicBezTo>
                  <a:lnTo>
                    <a:pt x="465" y="9216"/>
                  </a:lnTo>
                  <a:cubicBezTo>
                    <a:pt x="560" y="9312"/>
                    <a:pt x="685" y="9359"/>
                    <a:pt x="810" y="9359"/>
                  </a:cubicBezTo>
                  <a:cubicBezTo>
                    <a:pt x="935" y="9359"/>
                    <a:pt x="1060" y="9312"/>
                    <a:pt x="1155" y="9216"/>
                  </a:cubicBezTo>
                  <a:lnTo>
                    <a:pt x="3120" y="7252"/>
                  </a:lnTo>
                  <a:lnTo>
                    <a:pt x="3393" y="6990"/>
                  </a:lnTo>
                  <a:cubicBezTo>
                    <a:pt x="3501" y="6883"/>
                    <a:pt x="3536" y="6752"/>
                    <a:pt x="3536" y="6597"/>
                  </a:cubicBezTo>
                  <a:lnTo>
                    <a:pt x="4167" y="5978"/>
                  </a:lnTo>
                  <a:cubicBezTo>
                    <a:pt x="4632" y="6299"/>
                    <a:pt x="5179" y="6526"/>
                    <a:pt x="5763" y="6573"/>
                  </a:cubicBezTo>
                  <a:lnTo>
                    <a:pt x="5775" y="6573"/>
                  </a:lnTo>
                  <a:cubicBezTo>
                    <a:pt x="5846" y="6573"/>
                    <a:pt x="5906" y="6514"/>
                    <a:pt x="5906" y="6454"/>
                  </a:cubicBezTo>
                  <a:cubicBezTo>
                    <a:pt x="5918" y="6371"/>
                    <a:pt x="5858" y="6299"/>
                    <a:pt x="5787" y="6299"/>
                  </a:cubicBezTo>
                  <a:cubicBezTo>
                    <a:pt x="5191" y="6240"/>
                    <a:pt x="4644" y="6002"/>
                    <a:pt x="4191" y="5645"/>
                  </a:cubicBezTo>
                  <a:cubicBezTo>
                    <a:pt x="1977" y="3847"/>
                    <a:pt x="3286" y="287"/>
                    <a:pt x="6096" y="287"/>
                  </a:cubicBezTo>
                  <a:cubicBezTo>
                    <a:pt x="7680" y="287"/>
                    <a:pt x="8942" y="1489"/>
                    <a:pt x="9108" y="3001"/>
                  </a:cubicBezTo>
                  <a:cubicBezTo>
                    <a:pt x="9119" y="3067"/>
                    <a:pt x="9170" y="3122"/>
                    <a:pt x="9233" y="3122"/>
                  </a:cubicBezTo>
                  <a:cubicBezTo>
                    <a:pt x="9239" y="3122"/>
                    <a:pt x="9245" y="3121"/>
                    <a:pt x="9251" y="3120"/>
                  </a:cubicBezTo>
                  <a:cubicBezTo>
                    <a:pt x="9335" y="3097"/>
                    <a:pt x="9394" y="3037"/>
                    <a:pt x="9370" y="2966"/>
                  </a:cubicBezTo>
                  <a:cubicBezTo>
                    <a:pt x="9216" y="1334"/>
                    <a:pt x="7823" y="1"/>
                    <a:pt x="6096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308;p21"/>
            <p:cNvSpPr/>
            <p:nvPr/>
          </p:nvSpPr>
          <p:spPr>
            <a:xfrm>
              <a:off x="5455054" y="3854280"/>
              <a:ext cx="179666" cy="171296"/>
            </a:xfrm>
            <a:custGeom>
              <a:avLst/>
              <a:gdLst/>
              <a:ahLst/>
              <a:cxnLst/>
              <a:rect l="l" t="t" r="r" b="b"/>
              <a:pathLst>
                <a:path w="5645" h="5382" extrusionOk="0">
                  <a:moveTo>
                    <a:pt x="2953" y="274"/>
                  </a:moveTo>
                  <a:cubicBezTo>
                    <a:pt x="4275" y="274"/>
                    <a:pt x="5358" y="1345"/>
                    <a:pt x="5358" y="2691"/>
                  </a:cubicBezTo>
                  <a:cubicBezTo>
                    <a:pt x="5358" y="4024"/>
                    <a:pt x="4275" y="5096"/>
                    <a:pt x="2953" y="5096"/>
                  </a:cubicBezTo>
                  <a:cubicBezTo>
                    <a:pt x="2322" y="5096"/>
                    <a:pt x="1715" y="4858"/>
                    <a:pt x="1239" y="4405"/>
                  </a:cubicBezTo>
                  <a:cubicBezTo>
                    <a:pt x="298" y="3465"/>
                    <a:pt x="298" y="1929"/>
                    <a:pt x="1239" y="976"/>
                  </a:cubicBezTo>
                  <a:cubicBezTo>
                    <a:pt x="1715" y="500"/>
                    <a:pt x="2322" y="274"/>
                    <a:pt x="2953" y="274"/>
                  </a:cubicBezTo>
                  <a:close/>
                  <a:moveTo>
                    <a:pt x="2958" y="0"/>
                  </a:moveTo>
                  <a:cubicBezTo>
                    <a:pt x="2269" y="0"/>
                    <a:pt x="1578" y="262"/>
                    <a:pt x="1048" y="786"/>
                  </a:cubicBezTo>
                  <a:cubicBezTo>
                    <a:pt x="1" y="1822"/>
                    <a:pt x="1" y="3536"/>
                    <a:pt x="1048" y="4596"/>
                  </a:cubicBezTo>
                  <a:cubicBezTo>
                    <a:pt x="1572" y="5120"/>
                    <a:pt x="2263" y="5382"/>
                    <a:pt x="2953" y="5382"/>
                  </a:cubicBezTo>
                  <a:cubicBezTo>
                    <a:pt x="4430" y="5370"/>
                    <a:pt x="5644" y="4179"/>
                    <a:pt x="5644" y="2691"/>
                  </a:cubicBezTo>
                  <a:cubicBezTo>
                    <a:pt x="5644" y="1977"/>
                    <a:pt x="5358" y="1286"/>
                    <a:pt x="4858" y="786"/>
                  </a:cubicBezTo>
                  <a:cubicBezTo>
                    <a:pt x="4335" y="262"/>
                    <a:pt x="3647" y="0"/>
                    <a:pt x="2958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309;p21"/>
            <p:cNvSpPr/>
            <p:nvPr/>
          </p:nvSpPr>
          <p:spPr>
            <a:xfrm>
              <a:off x="5508110" y="3886490"/>
              <a:ext cx="81510" cy="99302"/>
            </a:xfrm>
            <a:custGeom>
              <a:avLst/>
              <a:gdLst/>
              <a:ahLst/>
              <a:cxnLst/>
              <a:rect l="l" t="t" r="r" b="b"/>
              <a:pathLst>
                <a:path w="2561" h="3120" extrusionOk="0">
                  <a:moveTo>
                    <a:pt x="1286" y="262"/>
                  </a:moveTo>
                  <a:cubicBezTo>
                    <a:pt x="1596" y="262"/>
                    <a:pt x="1846" y="512"/>
                    <a:pt x="1846" y="834"/>
                  </a:cubicBezTo>
                  <a:cubicBezTo>
                    <a:pt x="1846" y="1143"/>
                    <a:pt x="1596" y="1393"/>
                    <a:pt x="1286" y="1393"/>
                  </a:cubicBezTo>
                  <a:cubicBezTo>
                    <a:pt x="977" y="1393"/>
                    <a:pt x="715" y="1143"/>
                    <a:pt x="715" y="834"/>
                  </a:cubicBezTo>
                  <a:cubicBezTo>
                    <a:pt x="739" y="512"/>
                    <a:pt x="977" y="262"/>
                    <a:pt x="1286" y="262"/>
                  </a:cubicBezTo>
                  <a:close/>
                  <a:moveTo>
                    <a:pt x="1703" y="1667"/>
                  </a:moveTo>
                  <a:cubicBezTo>
                    <a:pt x="2036" y="1667"/>
                    <a:pt x="2310" y="1929"/>
                    <a:pt x="2310" y="2274"/>
                  </a:cubicBezTo>
                  <a:lnTo>
                    <a:pt x="2310" y="2858"/>
                  </a:lnTo>
                  <a:lnTo>
                    <a:pt x="2001" y="2858"/>
                  </a:lnTo>
                  <a:lnTo>
                    <a:pt x="2001" y="2262"/>
                  </a:lnTo>
                  <a:cubicBezTo>
                    <a:pt x="2001" y="2179"/>
                    <a:pt x="1941" y="2119"/>
                    <a:pt x="1870" y="2119"/>
                  </a:cubicBezTo>
                  <a:cubicBezTo>
                    <a:pt x="1786" y="2119"/>
                    <a:pt x="1727" y="2179"/>
                    <a:pt x="1727" y="2262"/>
                  </a:cubicBezTo>
                  <a:lnTo>
                    <a:pt x="1727" y="2858"/>
                  </a:lnTo>
                  <a:lnTo>
                    <a:pt x="870" y="2858"/>
                  </a:lnTo>
                  <a:lnTo>
                    <a:pt x="870" y="2262"/>
                  </a:lnTo>
                  <a:cubicBezTo>
                    <a:pt x="870" y="2179"/>
                    <a:pt x="810" y="2119"/>
                    <a:pt x="727" y="2119"/>
                  </a:cubicBezTo>
                  <a:cubicBezTo>
                    <a:pt x="655" y="2119"/>
                    <a:pt x="596" y="2179"/>
                    <a:pt x="596" y="2262"/>
                  </a:cubicBezTo>
                  <a:lnTo>
                    <a:pt x="596" y="2858"/>
                  </a:lnTo>
                  <a:lnTo>
                    <a:pt x="298" y="2858"/>
                  </a:lnTo>
                  <a:lnTo>
                    <a:pt x="298" y="2274"/>
                  </a:lnTo>
                  <a:cubicBezTo>
                    <a:pt x="298" y="1929"/>
                    <a:pt x="572" y="1667"/>
                    <a:pt x="905" y="1667"/>
                  </a:cubicBezTo>
                  <a:close/>
                  <a:moveTo>
                    <a:pt x="1286" y="0"/>
                  </a:moveTo>
                  <a:cubicBezTo>
                    <a:pt x="822" y="0"/>
                    <a:pt x="453" y="369"/>
                    <a:pt x="453" y="834"/>
                  </a:cubicBezTo>
                  <a:cubicBezTo>
                    <a:pt x="453" y="1048"/>
                    <a:pt x="536" y="1262"/>
                    <a:pt x="691" y="1405"/>
                  </a:cubicBezTo>
                  <a:cubicBezTo>
                    <a:pt x="298" y="1500"/>
                    <a:pt x="1" y="1857"/>
                    <a:pt x="1" y="2274"/>
                  </a:cubicBezTo>
                  <a:lnTo>
                    <a:pt x="1" y="2858"/>
                  </a:lnTo>
                  <a:cubicBezTo>
                    <a:pt x="1" y="3000"/>
                    <a:pt x="120" y="3120"/>
                    <a:pt x="274" y="3120"/>
                  </a:cubicBezTo>
                  <a:lnTo>
                    <a:pt x="2298" y="3120"/>
                  </a:lnTo>
                  <a:cubicBezTo>
                    <a:pt x="2441" y="3120"/>
                    <a:pt x="2560" y="3000"/>
                    <a:pt x="2560" y="2858"/>
                  </a:cubicBezTo>
                  <a:lnTo>
                    <a:pt x="2560" y="2274"/>
                  </a:lnTo>
                  <a:cubicBezTo>
                    <a:pt x="2560" y="1857"/>
                    <a:pt x="2275" y="1500"/>
                    <a:pt x="1882" y="1405"/>
                  </a:cubicBezTo>
                  <a:cubicBezTo>
                    <a:pt x="2025" y="1262"/>
                    <a:pt x="2120" y="1048"/>
                    <a:pt x="2120" y="834"/>
                  </a:cubicBezTo>
                  <a:cubicBezTo>
                    <a:pt x="2120" y="369"/>
                    <a:pt x="1751" y="0"/>
                    <a:pt x="1286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310;p21"/>
            <p:cNvSpPr/>
            <p:nvPr/>
          </p:nvSpPr>
          <p:spPr>
            <a:xfrm>
              <a:off x="5554706" y="3945530"/>
              <a:ext cx="98952" cy="98251"/>
            </a:xfrm>
            <a:custGeom>
              <a:avLst/>
              <a:gdLst/>
              <a:ahLst/>
              <a:cxnLst/>
              <a:rect l="l" t="t" r="r" b="b"/>
              <a:pathLst>
                <a:path w="3109" h="3087" extrusionOk="0">
                  <a:moveTo>
                    <a:pt x="2959" y="1"/>
                  </a:moveTo>
                  <a:cubicBezTo>
                    <a:pt x="2892" y="1"/>
                    <a:pt x="2823" y="56"/>
                    <a:pt x="2823" y="122"/>
                  </a:cubicBezTo>
                  <a:cubicBezTo>
                    <a:pt x="2680" y="1550"/>
                    <a:pt x="1561" y="2669"/>
                    <a:pt x="132" y="2812"/>
                  </a:cubicBezTo>
                  <a:cubicBezTo>
                    <a:pt x="61" y="2824"/>
                    <a:pt x="1" y="2884"/>
                    <a:pt x="13" y="2967"/>
                  </a:cubicBezTo>
                  <a:cubicBezTo>
                    <a:pt x="13" y="3039"/>
                    <a:pt x="72" y="3086"/>
                    <a:pt x="144" y="3086"/>
                  </a:cubicBezTo>
                  <a:lnTo>
                    <a:pt x="168" y="3086"/>
                  </a:lnTo>
                  <a:cubicBezTo>
                    <a:pt x="1704" y="2931"/>
                    <a:pt x="2942" y="1717"/>
                    <a:pt x="3097" y="145"/>
                  </a:cubicBezTo>
                  <a:cubicBezTo>
                    <a:pt x="3109" y="74"/>
                    <a:pt x="3049" y="2"/>
                    <a:pt x="2978" y="2"/>
                  </a:cubicBezTo>
                  <a:cubicBezTo>
                    <a:pt x="2971" y="1"/>
                    <a:pt x="2965" y="1"/>
                    <a:pt x="2959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Rectángulo 1"/>
          <p:cNvSpPr/>
          <p:nvPr/>
        </p:nvSpPr>
        <p:spPr>
          <a:xfrm>
            <a:off x="4695826" y="1717020"/>
            <a:ext cx="3320629" cy="421654"/>
          </a:xfrm>
          <a:prstGeom prst="rect">
            <a:avLst/>
          </a:prstGeom>
          <a:ln w="15875">
            <a:solidFill>
              <a:srgbClr val="E18583"/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buSzPts val="1000"/>
            </a:pPr>
            <a:r>
              <a:rPr lang="es-ES" sz="1000" b="1" dirty="0">
                <a:solidFill>
                  <a:schemeClr val="tx2">
                    <a:lumMod val="75000"/>
                  </a:schemeClr>
                </a:solidFill>
              </a:rPr>
              <a:t>Escasez de recursos humanos y logísticos en las </a:t>
            </a:r>
            <a:r>
              <a:rPr lang="es-ES" sz="1000" b="1" dirty="0" smtClean="0">
                <a:solidFill>
                  <a:schemeClr val="tx2">
                    <a:lumMod val="75000"/>
                  </a:schemeClr>
                </a:solidFill>
              </a:rPr>
              <a:t>DIREPRO</a:t>
            </a:r>
            <a:endParaRPr lang="es-PE" sz="1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8" name="Rectángulo 117"/>
          <p:cNvSpPr/>
          <p:nvPr/>
        </p:nvSpPr>
        <p:spPr>
          <a:xfrm>
            <a:off x="4695825" y="2235707"/>
            <a:ext cx="3320629" cy="421654"/>
          </a:xfrm>
          <a:prstGeom prst="rect">
            <a:avLst/>
          </a:prstGeom>
          <a:ln w="15875">
            <a:solidFill>
              <a:srgbClr val="E18583"/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buSzPts val="1000"/>
            </a:pPr>
            <a:r>
              <a:rPr lang="es-ES" sz="1000" b="1" dirty="0" smtClean="0">
                <a:solidFill>
                  <a:schemeClr val="tx2">
                    <a:lumMod val="75000"/>
                  </a:schemeClr>
                </a:solidFill>
              </a:rPr>
              <a:t>Escasa sistematización de los trámites para su seguimiento.</a:t>
            </a:r>
            <a:endParaRPr lang="es-PE" sz="1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19" name="Google Shape;1306;p21"/>
          <p:cNvGrpSpPr/>
          <p:nvPr/>
        </p:nvGrpSpPr>
        <p:grpSpPr>
          <a:xfrm>
            <a:off x="8052119" y="2812953"/>
            <a:ext cx="408385" cy="363470"/>
            <a:chOff x="5355784" y="3834547"/>
            <a:chExt cx="299019" cy="297905"/>
          </a:xfrm>
          <a:solidFill>
            <a:schemeClr val="bg1">
              <a:lumMod val="75000"/>
            </a:schemeClr>
          </a:solidFill>
        </p:grpSpPr>
        <p:sp>
          <p:nvSpPr>
            <p:cNvPr id="120" name="Google Shape;1307;p21"/>
            <p:cNvSpPr/>
            <p:nvPr/>
          </p:nvSpPr>
          <p:spPr>
            <a:xfrm>
              <a:off x="5355784" y="3834547"/>
              <a:ext cx="299019" cy="297905"/>
            </a:xfrm>
            <a:custGeom>
              <a:avLst/>
              <a:gdLst/>
              <a:ahLst/>
              <a:cxnLst/>
              <a:rect l="l" t="t" r="r" b="b"/>
              <a:pathLst>
                <a:path w="9395" h="9360" extrusionOk="0">
                  <a:moveTo>
                    <a:pt x="3572" y="5454"/>
                  </a:moveTo>
                  <a:cubicBezTo>
                    <a:pt x="3679" y="5573"/>
                    <a:pt x="3786" y="5704"/>
                    <a:pt x="3929" y="5811"/>
                  </a:cubicBezTo>
                  <a:lnTo>
                    <a:pt x="3405" y="6335"/>
                  </a:lnTo>
                  <a:cubicBezTo>
                    <a:pt x="3393" y="6311"/>
                    <a:pt x="3393" y="6299"/>
                    <a:pt x="3382" y="6287"/>
                  </a:cubicBezTo>
                  <a:lnTo>
                    <a:pt x="3096" y="6002"/>
                  </a:lnTo>
                  <a:cubicBezTo>
                    <a:pt x="3084" y="5990"/>
                    <a:pt x="3060" y="5978"/>
                    <a:pt x="3048" y="5978"/>
                  </a:cubicBezTo>
                  <a:lnTo>
                    <a:pt x="3572" y="5454"/>
                  </a:lnTo>
                  <a:close/>
                  <a:moveTo>
                    <a:pt x="2748" y="6109"/>
                  </a:moveTo>
                  <a:cubicBezTo>
                    <a:pt x="2804" y="6109"/>
                    <a:pt x="2858" y="6133"/>
                    <a:pt x="2893" y="6180"/>
                  </a:cubicBezTo>
                  <a:lnTo>
                    <a:pt x="3179" y="6466"/>
                  </a:lnTo>
                  <a:cubicBezTo>
                    <a:pt x="3274" y="6573"/>
                    <a:pt x="3274" y="6704"/>
                    <a:pt x="3191" y="6788"/>
                  </a:cubicBezTo>
                  <a:lnTo>
                    <a:pt x="3036" y="6954"/>
                  </a:lnTo>
                  <a:lnTo>
                    <a:pt x="2429" y="6347"/>
                  </a:lnTo>
                  <a:lnTo>
                    <a:pt x="2584" y="6180"/>
                  </a:lnTo>
                  <a:cubicBezTo>
                    <a:pt x="2631" y="6133"/>
                    <a:pt x="2691" y="6109"/>
                    <a:pt x="2748" y="6109"/>
                  </a:cubicBezTo>
                  <a:close/>
                  <a:moveTo>
                    <a:pt x="2215" y="6549"/>
                  </a:moveTo>
                  <a:lnTo>
                    <a:pt x="2822" y="7169"/>
                  </a:lnTo>
                  <a:lnTo>
                    <a:pt x="965" y="9026"/>
                  </a:lnTo>
                  <a:cubicBezTo>
                    <a:pt x="923" y="9068"/>
                    <a:pt x="866" y="9088"/>
                    <a:pt x="810" y="9088"/>
                  </a:cubicBezTo>
                  <a:cubicBezTo>
                    <a:pt x="753" y="9088"/>
                    <a:pt x="697" y="9068"/>
                    <a:pt x="655" y="9026"/>
                  </a:cubicBezTo>
                  <a:lnTo>
                    <a:pt x="369" y="8740"/>
                  </a:lnTo>
                  <a:cubicBezTo>
                    <a:pt x="262" y="8657"/>
                    <a:pt x="262" y="8502"/>
                    <a:pt x="357" y="8419"/>
                  </a:cubicBezTo>
                  <a:lnTo>
                    <a:pt x="2215" y="6549"/>
                  </a:lnTo>
                  <a:close/>
                  <a:moveTo>
                    <a:pt x="6096" y="1"/>
                  </a:moveTo>
                  <a:cubicBezTo>
                    <a:pt x="3417" y="1"/>
                    <a:pt x="1869" y="3061"/>
                    <a:pt x="3441" y="5216"/>
                  </a:cubicBezTo>
                  <a:lnTo>
                    <a:pt x="2810" y="5835"/>
                  </a:lnTo>
                  <a:cubicBezTo>
                    <a:pt x="2798" y="5834"/>
                    <a:pt x="2786" y="5834"/>
                    <a:pt x="2774" y="5834"/>
                  </a:cubicBezTo>
                  <a:cubicBezTo>
                    <a:pt x="2643" y="5834"/>
                    <a:pt x="2516" y="5892"/>
                    <a:pt x="2429" y="5990"/>
                  </a:cubicBezTo>
                  <a:lnTo>
                    <a:pt x="191" y="8216"/>
                  </a:lnTo>
                  <a:cubicBezTo>
                    <a:pt x="0" y="8419"/>
                    <a:pt x="0" y="8728"/>
                    <a:pt x="191" y="8919"/>
                  </a:cubicBezTo>
                  <a:lnTo>
                    <a:pt x="465" y="9216"/>
                  </a:lnTo>
                  <a:cubicBezTo>
                    <a:pt x="560" y="9312"/>
                    <a:pt x="685" y="9359"/>
                    <a:pt x="810" y="9359"/>
                  </a:cubicBezTo>
                  <a:cubicBezTo>
                    <a:pt x="935" y="9359"/>
                    <a:pt x="1060" y="9312"/>
                    <a:pt x="1155" y="9216"/>
                  </a:cubicBezTo>
                  <a:lnTo>
                    <a:pt x="3120" y="7252"/>
                  </a:lnTo>
                  <a:lnTo>
                    <a:pt x="3393" y="6990"/>
                  </a:lnTo>
                  <a:cubicBezTo>
                    <a:pt x="3501" y="6883"/>
                    <a:pt x="3536" y="6752"/>
                    <a:pt x="3536" y="6597"/>
                  </a:cubicBezTo>
                  <a:lnTo>
                    <a:pt x="4167" y="5978"/>
                  </a:lnTo>
                  <a:cubicBezTo>
                    <a:pt x="4632" y="6299"/>
                    <a:pt x="5179" y="6526"/>
                    <a:pt x="5763" y="6573"/>
                  </a:cubicBezTo>
                  <a:lnTo>
                    <a:pt x="5775" y="6573"/>
                  </a:lnTo>
                  <a:cubicBezTo>
                    <a:pt x="5846" y="6573"/>
                    <a:pt x="5906" y="6514"/>
                    <a:pt x="5906" y="6454"/>
                  </a:cubicBezTo>
                  <a:cubicBezTo>
                    <a:pt x="5918" y="6371"/>
                    <a:pt x="5858" y="6299"/>
                    <a:pt x="5787" y="6299"/>
                  </a:cubicBezTo>
                  <a:cubicBezTo>
                    <a:pt x="5191" y="6240"/>
                    <a:pt x="4644" y="6002"/>
                    <a:pt x="4191" y="5645"/>
                  </a:cubicBezTo>
                  <a:cubicBezTo>
                    <a:pt x="1977" y="3847"/>
                    <a:pt x="3286" y="287"/>
                    <a:pt x="6096" y="287"/>
                  </a:cubicBezTo>
                  <a:cubicBezTo>
                    <a:pt x="7680" y="287"/>
                    <a:pt x="8942" y="1489"/>
                    <a:pt x="9108" y="3001"/>
                  </a:cubicBezTo>
                  <a:cubicBezTo>
                    <a:pt x="9119" y="3067"/>
                    <a:pt x="9170" y="3122"/>
                    <a:pt x="9233" y="3122"/>
                  </a:cubicBezTo>
                  <a:cubicBezTo>
                    <a:pt x="9239" y="3122"/>
                    <a:pt x="9245" y="3121"/>
                    <a:pt x="9251" y="3120"/>
                  </a:cubicBezTo>
                  <a:cubicBezTo>
                    <a:pt x="9335" y="3097"/>
                    <a:pt x="9394" y="3037"/>
                    <a:pt x="9370" y="2966"/>
                  </a:cubicBezTo>
                  <a:cubicBezTo>
                    <a:pt x="9216" y="1334"/>
                    <a:pt x="7823" y="1"/>
                    <a:pt x="6096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308;p21"/>
            <p:cNvSpPr/>
            <p:nvPr/>
          </p:nvSpPr>
          <p:spPr>
            <a:xfrm>
              <a:off x="5455054" y="3854280"/>
              <a:ext cx="179666" cy="171296"/>
            </a:xfrm>
            <a:custGeom>
              <a:avLst/>
              <a:gdLst/>
              <a:ahLst/>
              <a:cxnLst/>
              <a:rect l="l" t="t" r="r" b="b"/>
              <a:pathLst>
                <a:path w="5645" h="5382" extrusionOk="0">
                  <a:moveTo>
                    <a:pt x="2953" y="274"/>
                  </a:moveTo>
                  <a:cubicBezTo>
                    <a:pt x="4275" y="274"/>
                    <a:pt x="5358" y="1345"/>
                    <a:pt x="5358" y="2691"/>
                  </a:cubicBezTo>
                  <a:cubicBezTo>
                    <a:pt x="5358" y="4024"/>
                    <a:pt x="4275" y="5096"/>
                    <a:pt x="2953" y="5096"/>
                  </a:cubicBezTo>
                  <a:cubicBezTo>
                    <a:pt x="2322" y="5096"/>
                    <a:pt x="1715" y="4858"/>
                    <a:pt x="1239" y="4405"/>
                  </a:cubicBezTo>
                  <a:cubicBezTo>
                    <a:pt x="298" y="3465"/>
                    <a:pt x="298" y="1929"/>
                    <a:pt x="1239" y="976"/>
                  </a:cubicBezTo>
                  <a:cubicBezTo>
                    <a:pt x="1715" y="500"/>
                    <a:pt x="2322" y="274"/>
                    <a:pt x="2953" y="274"/>
                  </a:cubicBezTo>
                  <a:close/>
                  <a:moveTo>
                    <a:pt x="2958" y="0"/>
                  </a:moveTo>
                  <a:cubicBezTo>
                    <a:pt x="2269" y="0"/>
                    <a:pt x="1578" y="262"/>
                    <a:pt x="1048" y="786"/>
                  </a:cubicBezTo>
                  <a:cubicBezTo>
                    <a:pt x="1" y="1822"/>
                    <a:pt x="1" y="3536"/>
                    <a:pt x="1048" y="4596"/>
                  </a:cubicBezTo>
                  <a:cubicBezTo>
                    <a:pt x="1572" y="5120"/>
                    <a:pt x="2263" y="5382"/>
                    <a:pt x="2953" y="5382"/>
                  </a:cubicBezTo>
                  <a:cubicBezTo>
                    <a:pt x="4430" y="5370"/>
                    <a:pt x="5644" y="4179"/>
                    <a:pt x="5644" y="2691"/>
                  </a:cubicBezTo>
                  <a:cubicBezTo>
                    <a:pt x="5644" y="1977"/>
                    <a:pt x="5358" y="1286"/>
                    <a:pt x="4858" y="786"/>
                  </a:cubicBezTo>
                  <a:cubicBezTo>
                    <a:pt x="4335" y="262"/>
                    <a:pt x="3647" y="0"/>
                    <a:pt x="2958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309;p21"/>
            <p:cNvSpPr/>
            <p:nvPr/>
          </p:nvSpPr>
          <p:spPr>
            <a:xfrm>
              <a:off x="5508110" y="3886490"/>
              <a:ext cx="81510" cy="99302"/>
            </a:xfrm>
            <a:custGeom>
              <a:avLst/>
              <a:gdLst/>
              <a:ahLst/>
              <a:cxnLst/>
              <a:rect l="l" t="t" r="r" b="b"/>
              <a:pathLst>
                <a:path w="2561" h="3120" extrusionOk="0">
                  <a:moveTo>
                    <a:pt x="1286" y="262"/>
                  </a:moveTo>
                  <a:cubicBezTo>
                    <a:pt x="1596" y="262"/>
                    <a:pt x="1846" y="512"/>
                    <a:pt x="1846" y="834"/>
                  </a:cubicBezTo>
                  <a:cubicBezTo>
                    <a:pt x="1846" y="1143"/>
                    <a:pt x="1596" y="1393"/>
                    <a:pt x="1286" y="1393"/>
                  </a:cubicBezTo>
                  <a:cubicBezTo>
                    <a:pt x="977" y="1393"/>
                    <a:pt x="715" y="1143"/>
                    <a:pt x="715" y="834"/>
                  </a:cubicBezTo>
                  <a:cubicBezTo>
                    <a:pt x="739" y="512"/>
                    <a:pt x="977" y="262"/>
                    <a:pt x="1286" y="262"/>
                  </a:cubicBezTo>
                  <a:close/>
                  <a:moveTo>
                    <a:pt x="1703" y="1667"/>
                  </a:moveTo>
                  <a:cubicBezTo>
                    <a:pt x="2036" y="1667"/>
                    <a:pt x="2310" y="1929"/>
                    <a:pt x="2310" y="2274"/>
                  </a:cubicBezTo>
                  <a:lnTo>
                    <a:pt x="2310" y="2858"/>
                  </a:lnTo>
                  <a:lnTo>
                    <a:pt x="2001" y="2858"/>
                  </a:lnTo>
                  <a:lnTo>
                    <a:pt x="2001" y="2262"/>
                  </a:lnTo>
                  <a:cubicBezTo>
                    <a:pt x="2001" y="2179"/>
                    <a:pt x="1941" y="2119"/>
                    <a:pt x="1870" y="2119"/>
                  </a:cubicBezTo>
                  <a:cubicBezTo>
                    <a:pt x="1786" y="2119"/>
                    <a:pt x="1727" y="2179"/>
                    <a:pt x="1727" y="2262"/>
                  </a:cubicBezTo>
                  <a:lnTo>
                    <a:pt x="1727" y="2858"/>
                  </a:lnTo>
                  <a:lnTo>
                    <a:pt x="870" y="2858"/>
                  </a:lnTo>
                  <a:lnTo>
                    <a:pt x="870" y="2262"/>
                  </a:lnTo>
                  <a:cubicBezTo>
                    <a:pt x="870" y="2179"/>
                    <a:pt x="810" y="2119"/>
                    <a:pt x="727" y="2119"/>
                  </a:cubicBezTo>
                  <a:cubicBezTo>
                    <a:pt x="655" y="2119"/>
                    <a:pt x="596" y="2179"/>
                    <a:pt x="596" y="2262"/>
                  </a:cubicBezTo>
                  <a:lnTo>
                    <a:pt x="596" y="2858"/>
                  </a:lnTo>
                  <a:lnTo>
                    <a:pt x="298" y="2858"/>
                  </a:lnTo>
                  <a:lnTo>
                    <a:pt x="298" y="2274"/>
                  </a:lnTo>
                  <a:cubicBezTo>
                    <a:pt x="298" y="1929"/>
                    <a:pt x="572" y="1667"/>
                    <a:pt x="905" y="1667"/>
                  </a:cubicBezTo>
                  <a:close/>
                  <a:moveTo>
                    <a:pt x="1286" y="0"/>
                  </a:moveTo>
                  <a:cubicBezTo>
                    <a:pt x="822" y="0"/>
                    <a:pt x="453" y="369"/>
                    <a:pt x="453" y="834"/>
                  </a:cubicBezTo>
                  <a:cubicBezTo>
                    <a:pt x="453" y="1048"/>
                    <a:pt x="536" y="1262"/>
                    <a:pt x="691" y="1405"/>
                  </a:cubicBezTo>
                  <a:cubicBezTo>
                    <a:pt x="298" y="1500"/>
                    <a:pt x="1" y="1857"/>
                    <a:pt x="1" y="2274"/>
                  </a:cubicBezTo>
                  <a:lnTo>
                    <a:pt x="1" y="2858"/>
                  </a:lnTo>
                  <a:cubicBezTo>
                    <a:pt x="1" y="3000"/>
                    <a:pt x="120" y="3120"/>
                    <a:pt x="274" y="3120"/>
                  </a:cubicBezTo>
                  <a:lnTo>
                    <a:pt x="2298" y="3120"/>
                  </a:lnTo>
                  <a:cubicBezTo>
                    <a:pt x="2441" y="3120"/>
                    <a:pt x="2560" y="3000"/>
                    <a:pt x="2560" y="2858"/>
                  </a:cubicBezTo>
                  <a:lnTo>
                    <a:pt x="2560" y="2274"/>
                  </a:lnTo>
                  <a:cubicBezTo>
                    <a:pt x="2560" y="1857"/>
                    <a:pt x="2275" y="1500"/>
                    <a:pt x="1882" y="1405"/>
                  </a:cubicBezTo>
                  <a:cubicBezTo>
                    <a:pt x="2025" y="1262"/>
                    <a:pt x="2120" y="1048"/>
                    <a:pt x="2120" y="834"/>
                  </a:cubicBezTo>
                  <a:cubicBezTo>
                    <a:pt x="2120" y="369"/>
                    <a:pt x="1751" y="0"/>
                    <a:pt x="1286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310;p21"/>
            <p:cNvSpPr/>
            <p:nvPr/>
          </p:nvSpPr>
          <p:spPr>
            <a:xfrm>
              <a:off x="5554706" y="3945530"/>
              <a:ext cx="98952" cy="98251"/>
            </a:xfrm>
            <a:custGeom>
              <a:avLst/>
              <a:gdLst/>
              <a:ahLst/>
              <a:cxnLst/>
              <a:rect l="l" t="t" r="r" b="b"/>
              <a:pathLst>
                <a:path w="3109" h="3087" extrusionOk="0">
                  <a:moveTo>
                    <a:pt x="2959" y="1"/>
                  </a:moveTo>
                  <a:cubicBezTo>
                    <a:pt x="2892" y="1"/>
                    <a:pt x="2823" y="56"/>
                    <a:pt x="2823" y="122"/>
                  </a:cubicBezTo>
                  <a:cubicBezTo>
                    <a:pt x="2680" y="1550"/>
                    <a:pt x="1561" y="2669"/>
                    <a:pt x="132" y="2812"/>
                  </a:cubicBezTo>
                  <a:cubicBezTo>
                    <a:pt x="61" y="2824"/>
                    <a:pt x="1" y="2884"/>
                    <a:pt x="13" y="2967"/>
                  </a:cubicBezTo>
                  <a:cubicBezTo>
                    <a:pt x="13" y="3039"/>
                    <a:pt x="72" y="3086"/>
                    <a:pt x="144" y="3086"/>
                  </a:cubicBezTo>
                  <a:lnTo>
                    <a:pt x="168" y="3086"/>
                  </a:lnTo>
                  <a:cubicBezTo>
                    <a:pt x="1704" y="2931"/>
                    <a:pt x="2942" y="1717"/>
                    <a:pt x="3097" y="145"/>
                  </a:cubicBezTo>
                  <a:cubicBezTo>
                    <a:pt x="3109" y="74"/>
                    <a:pt x="3049" y="2"/>
                    <a:pt x="2978" y="2"/>
                  </a:cubicBezTo>
                  <a:cubicBezTo>
                    <a:pt x="2971" y="1"/>
                    <a:pt x="2965" y="1"/>
                    <a:pt x="2959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4" name="Rectángulo 123"/>
          <p:cNvSpPr/>
          <p:nvPr/>
        </p:nvSpPr>
        <p:spPr>
          <a:xfrm>
            <a:off x="4704624" y="4101738"/>
            <a:ext cx="3331788" cy="256993"/>
          </a:xfrm>
          <a:prstGeom prst="rect">
            <a:avLst/>
          </a:prstGeom>
          <a:ln w="15875">
            <a:solidFill>
              <a:srgbClr val="E18583"/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buSzPts val="1000"/>
            </a:pPr>
            <a:r>
              <a:rPr lang="es-ES" sz="1000" b="1" dirty="0" smtClean="0">
                <a:solidFill>
                  <a:schemeClr val="tx2">
                    <a:lumMod val="75000"/>
                  </a:schemeClr>
                </a:solidFill>
              </a:rPr>
              <a:t>Alta rotación de personal en las DIREPRO</a:t>
            </a:r>
            <a:endParaRPr lang="es-PE" sz="1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25" name="Google Shape;783;p21"/>
          <p:cNvGrpSpPr/>
          <p:nvPr/>
        </p:nvGrpSpPr>
        <p:grpSpPr>
          <a:xfrm>
            <a:off x="570115" y="1914224"/>
            <a:ext cx="314235" cy="302643"/>
            <a:chOff x="1749728" y="2894777"/>
            <a:chExt cx="386927" cy="363438"/>
          </a:xfrm>
          <a:solidFill>
            <a:schemeClr val="bg1">
              <a:lumMod val="75000"/>
            </a:schemeClr>
          </a:solidFill>
        </p:grpSpPr>
        <p:sp>
          <p:nvSpPr>
            <p:cNvPr id="126" name="Google Shape;784;p21"/>
            <p:cNvSpPr/>
            <p:nvPr/>
          </p:nvSpPr>
          <p:spPr>
            <a:xfrm>
              <a:off x="1809595" y="3025333"/>
              <a:ext cx="97424" cy="32432"/>
            </a:xfrm>
            <a:custGeom>
              <a:avLst/>
              <a:gdLst/>
              <a:ahLst/>
              <a:cxnLst/>
              <a:rect l="l" t="t" r="r" b="b"/>
              <a:pathLst>
                <a:path w="3061" h="1019" extrusionOk="0">
                  <a:moveTo>
                    <a:pt x="1208" y="0"/>
                  </a:moveTo>
                  <a:cubicBezTo>
                    <a:pt x="852" y="0"/>
                    <a:pt x="531" y="35"/>
                    <a:pt x="322" y="66"/>
                  </a:cubicBezTo>
                  <a:cubicBezTo>
                    <a:pt x="143" y="101"/>
                    <a:pt x="1" y="244"/>
                    <a:pt x="1" y="423"/>
                  </a:cubicBezTo>
                  <a:lnTo>
                    <a:pt x="1" y="840"/>
                  </a:lnTo>
                  <a:cubicBezTo>
                    <a:pt x="1" y="947"/>
                    <a:pt x="84" y="1018"/>
                    <a:pt x="179" y="1018"/>
                  </a:cubicBezTo>
                  <a:cubicBezTo>
                    <a:pt x="286" y="1018"/>
                    <a:pt x="358" y="947"/>
                    <a:pt x="358" y="840"/>
                  </a:cubicBezTo>
                  <a:lnTo>
                    <a:pt x="358" y="423"/>
                  </a:lnTo>
                  <a:cubicBezTo>
                    <a:pt x="358" y="423"/>
                    <a:pt x="358" y="411"/>
                    <a:pt x="382" y="411"/>
                  </a:cubicBezTo>
                  <a:cubicBezTo>
                    <a:pt x="549" y="383"/>
                    <a:pt x="870" y="340"/>
                    <a:pt x="1231" y="340"/>
                  </a:cubicBezTo>
                  <a:cubicBezTo>
                    <a:pt x="1330" y="340"/>
                    <a:pt x="1433" y="344"/>
                    <a:pt x="1536" y="351"/>
                  </a:cubicBezTo>
                  <a:cubicBezTo>
                    <a:pt x="2084" y="387"/>
                    <a:pt x="2489" y="530"/>
                    <a:pt x="2727" y="768"/>
                  </a:cubicBezTo>
                  <a:cubicBezTo>
                    <a:pt x="2763" y="804"/>
                    <a:pt x="2807" y="822"/>
                    <a:pt x="2852" y="822"/>
                  </a:cubicBezTo>
                  <a:cubicBezTo>
                    <a:pt x="2897" y="822"/>
                    <a:pt x="2941" y="804"/>
                    <a:pt x="2977" y="768"/>
                  </a:cubicBezTo>
                  <a:cubicBezTo>
                    <a:pt x="3060" y="709"/>
                    <a:pt x="3060" y="590"/>
                    <a:pt x="2977" y="530"/>
                  </a:cubicBezTo>
                  <a:cubicBezTo>
                    <a:pt x="2554" y="107"/>
                    <a:pt x="1828" y="0"/>
                    <a:pt x="1208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785;p21"/>
            <p:cNvSpPr/>
            <p:nvPr/>
          </p:nvSpPr>
          <p:spPr>
            <a:xfrm>
              <a:off x="1749728" y="2974346"/>
              <a:ext cx="216777" cy="283869"/>
            </a:xfrm>
            <a:custGeom>
              <a:avLst/>
              <a:gdLst/>
              <a:ahLst/>
              <a:cxnLst/>
              <a:rect l="l" t="t" r="r" b="b"/>
              <a:pathLst>
                <a:path w="6811" h="8919" extrusionOk="0">
                  <a:moveTo>
                    <a:pt x="5311" y="334"/>
                  </a:moveTo>
                  <a:lnTo>
                    <a:pt x="5311" y="2061"/>
                  </a:lnTo>
                  <a:cubicBezTo>
                    <a:pt x="5311" y="2311"/>
                    <a:pt x="5251" y="2561"/>
                    <a:pt x="5132" y="2799"/>
                  </a:cubicBezTo>
                  <a:cubicBezTo>
                    <a:pt x="5120" y="2835"/>
                    <a:pt x="5120" y="2846"/>
                    <a:pt x="5120" y="2882"/>
                  </a:cubicBezTo>
                  <a:lnTo>
                    <a:pt x="5120" y="3382"/>
                  </a:lnTo>
                  <a:cubicBezTo>
                    <a:pt x="5120" y="3858"/>
                    <a:pt x="4918" y="4311"/>
                    <a:pt x="4560" y="4644"/>
                  </a:cubicBezTo>
                  <a:cubicBezTo>
                    <a:pt x="4227" y="4955"/>
                    <a:pt x="3811" y="5111"/>
                    <a:pt x="3369" y="5111"/>
                  </a:cubicBezTo>
                  <a:cubicBezTo>
                    <a:pt x="3338" y="5111"/>
                    <a:pt x="3306" y="5110"/>
                    <a:pt x="3275" y="5109"/>
                  </a:cubicBezTo>
                  <a:cubicBezTo>
                    <a:pt x="2382" y="5061"/>
                    <a:pt x="1679" y="4275"/>
                    <a:pt x="1679" y="3323"/>
                  </a:cubicBezTo>
                  <a:lnTo>
                    <a:pt x="1679" y="2882"/>
                  </a:lnTo>
                  <a:cubicBezTo>
                    <a:pt x="1679" y="2846"/>
                    <a:pt x="1679" y="2823"/>
                    <a:pt x="1667" y="2799"/>
                  </a:cubicBezTo>
                  <a:cubicBezTo>
                    <a:pt x="1548" y="2561"/>
                    <a:pt x="1489" y="2311"/>
                    <a:pt x="1489" y="2061"/>
                  </a:cubicBezTo>
                  <a:lnTo>
                    <a:pt x="1489" y="1668"/>
                  </a:lnTo>
                  <a:cubicBezTo>
                    <a:pt x="1489" y="930"/>
                    <a:pt x="2096" y="334"/>
                    <a:pt x="2822" y="334"/>
                  </a:cubicBezTo>
                  <a:close/>
                  <a:moveTo>
                    <a:pt x="4358" y="5240"/>
                  </a:moveTo>
                  <a:lnTo>
                    <a:pt x="4358" y="5573"/>
                  </a:lnTo>
                  <a:lnTo>
                    <a:pt x="3406" y="6228"/>
                  </a:lnTo>
                  <a:lnTo>
                    <a:pt x="2441" y="5573"/>
                  </a:lnTo>
                  <a:lnTo>
                    <a:pt x="2441" y="5240"/>
                  </a:lnTo>
                  <a:cubicBezTo>
                    <a:pt x="2691" y="5371"/>
                    <a:pt x="2977" y="5466"/>
                    <a:pt x="3251" y="5478"/>
                  </a:cubicBezTo>
                  <a:lnTo>
                    <a:pt x="3394" y="5478"/>
                  </a:lnTo>
                  <a:cubicBezTo>
                    <a:pt x="3727" y="5478"/>
                    <a:pt x="4060" y="5406"/>
                    <a:pt x="4358" y="5240"/>
                  </a:cubicBezTo>
                  <a:close/>
                  <a:moveTo>
                    <a:pt x="2286" y="5883"/>
                  </a:moveTo>
                  <a:lnTo>
                    <a:pt x="3120" y="6466"/>
                  </a:lnTo>
                  <a:lnTo>
                    <a:pt x="2679" y="6906"/>
                  </a:lnTo>
                  <a:lnTo>
                    <a:pt x="2655" y="6906"/>
                  </a:lnTo>
                  <a:lnTo>
                    <a:pt x="2108" y="6073"/>
                  </a:lnTo>
                  <a:lnTo>
                    <a:pt x="2286" y="5883"/>
                  </a:lnTo>
                  <a:close/>
                  <a:moveTo>
                    <a:pt x="4525" y="5883"/>
                  </a:moveTo>
                  <a:lnTo>
                    <a:pt x="4703" y="6073"/>
                  </a:lnTo>
                  <a:lnTo>
                    <a:pt x="4144" y="6906"/>
                  </a:lnTo>
                  <a:lnTo>
                    <a:pt x="4132" y="6906"/>
                  </a:lnTo>
                  <a:lnTo>
                    <a:pt x="3691" y="6466"/>
                  </a:lnTo>
                  <a:lnTo>
                    <a:pt x="4525" y="5883"/>
                  </a:lnTo>
                  <a:close/>
                  <a:moveTo>
                    <a:pt x="2834" y="1"/>
                  </a:moveTo>
                  <a:cubicBezTo>
                    <a:pt x="1905" y="1"/>
                    <a:pt x="1143" y="763"/>
                    <a:pt x="1143" y="1703"/>
                  </a:cubicBezTo>
                  <a:lnTo>
                    <a:pt x="1143" y="2084"/>
                  </a:lnTo>
                  <a:cubicBezTo>
                    <a:pt x="1143" y="2382"/>
                    <a:pt x="1203" y="2680"/>
                    <a:pt x="1334" y="2954"/>
                  </a:cubicBezTo>
                  <a:lnTo>
                    <a:pt x="1334" y="3358"/>
                  </a:lnTo>
                  <a:cubicBezTo>
                    <a:pt x="1334" y="4025"/>
                    <a:pt x="1631" y="4620"/>
                    <a:pt x="2096" y="5025"/>
                  </a:cubicBezTo>
                  <a:lnTo>
                    <a:pt x="2096" y="5621"/>
                  </a:lnTo>
                  <a:lnTo>
                    <a:pt x="1762" y="5954"/>
                  </a:lnTo>
                  <a:cubicBezTo>
                    <a:pt x="1739" y="6002"/>
                    <a:pt x="1703" y="6049"/>
                    <a:pt x="1727" y="6097"/>
                  </a:cubicBezTo>
                  <a:lnTo>
                    <a:pt x="619" y="6490"/>
                  </a:lnTo>
                  <a:cubicBezTo>
                    <a:pt x="250" y="6633"/>
                    <a:pt x="0" y="6990"/>
                    <a:pt x="0" y="7371"/>
                  </a:cubicBezTo>
                  <a:lnTo>
                    <a:pt x="0" y="8740"/>
                  </a:lnTo>
                  <a:cubicBezTo>
                    <a:pt x="0" y="8847"/>
                    <a:pt x="72" y="8919"/>
                    <a:pt x="179" y="8919"/>
                  </a:cubicBezTo>
                  <a:cubicBezTo>
                    <a:pt x="274" y="8919"/>
                    <a:pt x="358" y="8847"/>
                    <a:pt x="358" y="8740"/>
                  </a:cubicBezTo>
                  <a:lnTo>
                    <a:pt x="358" y="7371"/>
                  </a:lnTo>
                  <a:cubicBezTo>
                    <a:pt x="358" y="7133"/>
                    <a:pt x="500" y="6906"/>
                    <a:pt x="739" y="6823"/>
                  </a:cubicBezTo>
                  <a:lnTo>
                    <a:pt x="1905" y="6406"/>
                  </a:lnTo>
                  <a:lnTo>
                    <a:pt x="2382" y="7121"/>
                  </a:lnTo>
                  <a:cubicBezTo>
                    <a:pt x="2441" y="7204"/>
                    <a:pt x="2536" y="7264"/>
                    <a:pt x="2644" y="7287"/>
                  </a:cubicBezTo>
                  <a:lnTo>
                    <a:pt x="2679" y="7287"/>
                  </a:lnTo>
                  <a:cubicBezTo>
                    <a:pt x="2774" y="7287"/>
                    <a:pt x="2870" y="7240"/>
                    <a:pt x="2929" y="7180"/>
                  </a:cubicBezTo>
                  <a:lnTo>
                    <a:pt x="3227" y="6883"/>
                  </a:lnTo>
                  <a:lnTo>
                    <a:pt x="3227" y="8740"/>
                  </a:lnTo>
                  <a:cubicBezTo>
                    <a:pt x="3227" y="8847"/>
                    <a:pt x="3298" y="8919"/>
                    <a:pt x="3406" y="8919"/>
                  </a:cubicBezTo>
                  <a:cubicBezTo>
                    <a:pt x="3513" y="8919"/>
                    <a:pt x="3584" y="8847"/>
                    <a:pt x="3584" y="8740"/>
                  </a:cubicBezTo>
                  <a:lnTo>
                    <a:pt x="3584" y="6883"/>
                  </a:lnTo>
                  <a:lnTo>
                    <a:pt x="3882" y="7180"/>
                  </a:lnTo>
                  <a:cubicBezTo>
                    <a:pt x="3953" y="7252"/>
                    <a:pt x="4048" y="7287"/>
                    <a:pt x="4132" y="7287"/>
                  </a:cubicBezTo>
                  <a:lnTo>
                    <a:pt x="4168" y="7287"/>
                  </a:lnTo>
                  <a:cubicBezTo>
                    <a:pt x="4263" y="7264"/>
                    <a:pt x="4370" y="7204"/>
                    <a:pt x="4429" y="7121"/>
                  </a:cubicBezTo>
                  <a:lnTo>
                    <a:pt x="4906" y="6406"/>
                  </a:lnTo>
                  <a:lnTo>
                    <a:pt x="6073" y="6823"/>
                  </a:lnTo>
                  <a:cubicBezTo>
                    <a:pt x="6287" y="6906"/>
                    <a:pt x="6454" y="7121"/>
                    <a:pt x="6454" y="7371"/>
                  </a:cubicBezTo>
                  <a:lnTo>
                    <a:pt x="6454" y="8740"/>
                  </a:lnTo>
                  <a:cubicBezTo>
                    <a:pt x="6454" y="8847"/>
                    <a:pt x="6525" y="8919"/>
                    <a:pt x="6632" y="8919"/>
                  </a:cubicBezTo>
                  <a:cubicBezTo>
                    <a:pt x="6739" y="8919"/>
                    <a:pt x="6811" y="8847"/>
                    <a:pt x="6811" y="8740"/>
                  </a:cubicBezTo>
                  <a:lnTo>
                    <a:pt x="6811" y="7371"/>
                  </a:lnTo>
                  <a:cubicBezTo>
                    <a:pt x="6811" y="6954"/>
                    <a:pt x="6573" y="6609"/>
                    <a:pt x="6203" y="6478"/>
                  </a:cubicBezTo>
                  <a:lnTo>
                    <a:pt x="5096" y="6073"/>
                  </a:lnTo>
                  <a:cubicBezTo>
                    <a:pt x="5096" y="6037"/>
                    <a:pt x="5084" y="5966"/>
                    <a:pt x="5060" y="5942"/>
                  </a:cubicBezTo>
                  <a:lnTo>
                    <a:pt x="4727" y="5597"/>
                  </a:lnTo>
                  <a:lnTo>
                    <a:pt x="4727" y="5025"/>
                  </a:lnTo>
                  <a:cubicBezTo>
                    <a:pt x="4763" y="4990"/>
                    <a:pt x="4799" y="4966"/>
                    <a:pt x="4834" y="4930"/>
                  </a:cubicBezTo>
                  <a:cubicBezTo>
                    <a:pt x="5251" y="4549"/>
                    <a:pt x="5489" y="3978"/>
                    <a:pt x="5489" y="3418"/>
                  </a:cubicBezTo>
                  <a:lnTo>
                    <a:pt x="5489" y="2954"/>
                  </a:lnTo>
                  <a:cubicBezTo>
                    <a:pt x="5608" y="2680"/>
                    <a:pt x="5680" y="2382"/>
                    <a:pt x="5680" y="2084"/>
                  </a:cubicBezTo>
                  <a:lnTo>
                    <a:pt x="5680" y="179"/>
                  </a:lnTo>
                  <a:cubicBezTo>
                    <a:pt x="5680" y="84"/>
                    <a:pt x="5608" y="1"/>
                    <a:pt x="5501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786;p21"/>
            <p:cNvSpPr/>
            <p:nvPr/>
          </p:nvSpPr>
          <p:spPr>
            <a:xfrm>
              <a:off x="1785725" y="3222186"/>
              <a:ext cx="11394" cy="35647"/>
            </a:xfrm>
            <a:custGeom>
              <a:avLst/>
              <a:gdLst/>
              <a:ahLst/>
              <a:cxnLst/>
              <a:rect l="l" t="t" r="r" b="b"/>
              <a:pathLst>
                <a:path w="358" h="1120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941"/>
                  </a:lnTo>
                  <a:cubicBezTo>
                    <a:pt x="0" y="1048"/>
                    <a:pt x="72" y="1120"/>
                    <a:pt x="179" y="1120"/>
                  </a:cubicBezTo>
                  <a:cubicBezTo>
                    <a:pt x="274" y="1120"/>
                    <a:pt x="358" y="1048"/>
                    <a:pt x="358" y="941"/>
                  </a:cubicBezTo>
                  <a:lnTo>
                    <a:pt x="358" y="179"/>
                  </a:lnTo>
                  <a:cubicBezTo>
                    <a:pt x="358" y="72"/>
                    <a:pt x="274" y="0"/>
                    <a:pt x="179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787;p21"/>
            <p:cNvSpPr/>
            <p:nvPr/>
          </p:nvSpPr>
          <p:spPr>
            <a:xfrm>
              <a:off x="1919114" y="3222186"/>
              <a:ext cx="11394" cy="35647"/>
            </a:xfrm>
            <a:custGeom>
              <a:avLst/>
              <a:gdLst/>
              <a:ahLst/>
              <a:cxnLst/>
              <a:rect l="l" t="t" r="r" b="b"/>
              <a:pathLst>
                <a:path w="358" h="1120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941"/>
                  </a:lnTo>
                  <a:cubicBezTo>
                    <a:pt x="0" y="1048"/>
                    <a:pt x="72" y="1120"/>
                    <a:pt x="179" y="1120"/>
                  </a:cubicBezTo>
                  <a:cubicBezTo>
                    <a:pt x="286" y="1120"/>
                    <a:pt x="358" y="1048"/>
                    <a:pt x="358" y="941"/>
                  </a:cubicBezTo>
                  <a:lnTo>
                    <a:pt x="358" y="179"/>
                  </a:lnTo>
                  <a:cubicBezTo>
                    <a:pt x="358" y="72"/>
                    <a:pt x="274" y="0"/>
                    <a:pt x="179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788;p21"/>
            <p:cNvSpPr/>
            <p:nvPr/>
          </p:nvSpPr>
          <p:spPr>
            <a:xfrm>
              <a:off x="1956257" y="2931156"/>
              <a:ext cx="180398" cy="188737"/>
            </a:xfrm>
            <a:custGeom>
              <a:avLst/>
              <a:gdLst/>
              <a:ahLst/>
              <a:cxnLst/>
              <a:rect l="l" t="t" r="r" b="b"/>
              <a:pathLst>
                <a:path w="5668" h="5930" extrusionOk="0">
                  <a:moveTo>
                    <a:pt x="738" y="1"/>
                  </a:moveTo>
                  <a:cubicBezTo>
                    <a:pt x="322" y="1"/>
                    <a:pt x="0" y="346"/>
                    <a:pt x="0" y="751"/>
                  </a:cubicBezTo>
                  <a:lnTo>
                    <a:pt x="0" y="3799"/>
                  </a:lnTo>
                  <a:cubicBezTo>
                    <a:pt x="0" y="4215"/>
                    <a:pt x="334" y="4549"/>
                    <a:pt x="738" y="4549"/>
                  </a:cubicBezTo>
                  <a:lnTo>
                    <a:pt x="1084" y="4549"/>
                  </a:lnTo>
                  <a:lnTo>
                    <a:pt x="810" y="5585"/>
                  </a:lnTo>
                  <a:cubicBezTo>
                    <a:pt x="786" y="5704"/>
                    <a:pt x="834" y="5811"/>
                    <a:pt x="929" y="5882"/>
                  </a:cubicBezTo>
                  <a:cubicBezTo>
                    <a:pt x="977" y="5918"/>
                    <a:pt x="1036" y="5930"/>
                    <a:pt x="1084" y="5930"/>
                  </a:cubicBezTo>
                  <a:cubicBezTo>
                    <a:pt x="1143" y="5930"/>
                    <a:pt x="1203" y="5918"/>
                    <a:pt x="1250" y="5870"/>
                  </a:cubicBezTo>
                  <a:lnTo>
                    <a:pt x="3072" y="4525"/>
                  </a:lnTo>
                  <a:lnTo>
                    <a:pt x="4918" y="4525"/>
                  </a:lnTo>
                  <a:cubicBezTo>
                    <a:pt x="5334" y="4525"/>
                    <a:pt x="5668" y="4192"/>
                    <a:pt x="5668" y="3787"/>
                  </a:cubicBezTo>
                  <a:lnTo>
                    <a:pt x="5668" y="751"/>
                  </a:lnTo>
                  <a:cubicBezTo>
                    <a:pt x="5656" y="334"/>
                    <a:pt x="5322" y="12"/>
                    <a:pt x="4906" y="12"/>
                  </a:cubicBezTo>
                  <a:lnTo>
                    <a:pt x="3953" y="12"/>
                  </a:lnTo>
                  <a:cubicBezTo>
                    <a:pt x="3846" y="12"/>
                    <a:pt x="3775" y="84"/>
                    <a:pt x="3775" y="191"/>
                  </a:cubicBezTo>
                  <a:cubicBezTo>
                    <a:pt x="3775" y="286"/>
                    <a:pt x="3846" y="370"/>
                    <a:pt x="3953" y="370"/>
                  </a:cubicBezTo>
                  <a:lnTo>
                    <a:pt x="4906" y="370"/>
                  </a:lnTo>
                  <a:cubicBezTo>
                    <a:pt x="5132" y="370"/>
                    <a:pt x="5299" y="548"/>
                    <a:pt x="5299" y="751"/>
                  </a:cubicBezTo>
                  <a:lnTo>
                    <a:pt x="5299" y="3799"/>
                  </a:lnTo>
                  <a:cubicBezTo>
                    <a:pt x="5299" y="4025"/>
                    <a:pt x="5120" y="4192"/>
                    <a:pt x="4906" y="4192"/>
                  </a:cubicBezTo>
                  <a:lnTo>
                    <a:pt x="3001" y="4192"/>
                  </a:lnTo>
                  <a:cubicBezTo>
                    <a:pt x="2953" y="4192"/>
                    <a:pt x="2929" y="4203"/>
                    <a:pt x="2893" y="4215"/>
                  </a:cubicBezTo>
                  <a:lnTo>
                    <a:pt x="1203" y="5454"/>
                  </a:lnTo>
                  <a:lnTo>
                    <a:pt x="1203" y="5454"/>
                  </a:lnTo>
                  <a:lnTo>
                    <a:pt x="1465" y="4418"/>
                  </a:lnTo>
                  <a:cubicBezTo>
                    <a:pt x="1489" y="4358"/>
                    <a:pt x="1465" y="4311"/>
                    <a:pt x="1441" y="4263"/>
                  </a:cubicBezTo>
                  <a:cubicBezTo>
                    <a:pt x="1405" y="4215"/>
                    <a:pt x="1346" y="4192"/>
                    <a:pt x="1310" y="4192"/>
                  </a:cubicBezTo>
                  <a:lnTo>
                    <a:pt x="738" y="4192"/>
                  </a:lnTo>
                  <a:cubicBezTo>
                    <a:pt x="512" y="4192"/>
                    <a:pt x="357" y="4013"/>
                    <a:pt x="357" y="3799"/>
                  </a:cubicBezTo>
                  <a:lnTo>
                    <a:pt x="357" y="751"/>
                  </a:lnTo>
                  <a:cubicBezTo>
                    <a:pt x="357" y="524"/>
                    <a:pt x="536" y="370"/>
                    <a:pt x="738" y="370"/>
                  </a:cubicBezTo>
                  <a:lnTo>
                    <a:pt x="1691" y="370"/>
                  </a:lnTo>
                  <a:cubicBezTo>
                    <a:pt x="1798" y="370"/>
                    <a:pt x="1870" y="286"/>
                    <a:pt x="1870" y="179"/>
                  </a:cubicBezTo>
                  <a:cubicBezTo>
                    <a:pt x="1870" y="84"/>
                    <a:pt x="1798" y="1"/>
                    <a:pt x="1691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789;p21"/>
            <p:cNvSpPr/>
            <p:nvPr/>
          </p:nvSpPr>
          <p:spPr>
            <a:xfrm>
              <a:off x="2027487" y="2894777"/>
              <a:ext cx="36029" cy="108786"/>
            </a:xfrm>
            <a:custGeom>
              <a:avLst/>
              <a:gdLst/>
              <a:ahLst/>
              <a:cxnLst/>
              <a:rect l="l" t="t" r="r" b="b"/>
              <a:pathLst>
                <a:path w="1132" h="3418" extrusionOk="0">
                  <a:moveTo>
                    <a:pt x="775" y="358"/>
                  </a:moveTo>
                  <a:lnTo>
                    <a:pt x="596" y="3049"/>
                  </a:lnTo>
                  <a:lnTo>
                    <a:pt x="560" y="3049"/>
                  </a:lnTo>
                  <a:lnTo>
                    <a:pt x="394" y="358"/>
                  </a:lnTo>
                  <a:close/>
                  <a:moveTo>
                    <a:pt x="179" y="1"/>
                  </a:moveTo>
                  <a:cubicBezTo>
                    <a:pt x="143" y="1"/>
                    <a:pt x="96" y="24"/>
                    <a:pt x="48" y="60"/>
                  </a:cubicBezTo>
                  <a:cubicBezTo>
                    <a:pt x="24" y="96"/>
                    <a:pt x="1" y="155"/>
                    <a:pt x="1" y="203"/>
                  </a:cubicBezTo>
                  <a:lnTo>
                    <a:pt x="203" y="3251"/>
                  </a:lnTo>
                  <a:cubicBezTo>
                    <a:pt x="203" y="3334"/>
                    <a:pt x="286" y="3418"/>
                    <a:pt x="382" y="3418"/>
                  </a:cubicBezTo>
                  <a:lnTo>
                    <a:pt x="763" y="3418"/>
                  </a:lnTo>
                  <a:cubicBezTo>
                    <a:pt x="858" y="3418"/>
                    <a:pt x="941" y="3334"/>
                    <a:pt x="941" y="3251"/>
                  </a:cubicBezTo>
                  <a:lnTo>
                    <a:pt x="1132" y="203"/>
                  </a:lnTo>
                  <a:cubicBezTo>
                    <a:pt x="1132" y="155"/>
                    <a:pt x="1120" y="96"/>
                    <a:pt x="1072" y="60"/>
                  </a:cubicBezTo>
                  <a:cubicBezTo>
                    <a:pt x="1048" y="36"/>
                    <a:pt x="1001" y="1"/>
                    <a:pt x="941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790;p21"/>
            <p:cNvSpPr/>
            <p:nvPr/>
          </p:nvSpPr>
          <p:spPr>
            <a:xfrm>
              <a:off x="2027487" y="3009992"/>
              <a:ext cx="36029" cy="36029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345"/>
                  </a:moveTo>
                  <a:cubicBezTo>
                    <a:pt x="691" y="345"/>
                    <a:pt x="775" y="429"/>
                    <a:pt x="775" y="548"/>
                  </a:cubicBezTo>
                  <a:cubicBezTo>
                    <a:pt x="775" y="667"/>
                    <a:pt x="691" y="762"/>
                    <a:pt x="572" y="762"/>
                  </a:cubicBezTo>
                  <a:cubicBezTo>
                    <a:pt x="453" y="762"/>
                    <a:pt x="358" y="667"/>
                    <a:pt x="358" y="548"/>
                  </a:cubicBezTo>
                  <a:cubicBezTo>
                    <a:pt x="358" y="429"/>
                    <a:pt x="453" y="345"/>
                    <a:pt x="572" y="345"/>
                  </a:cubicBezTo>
                  <a:close/>
                  <a:moveTo>
                    <a:pt x="572" y="0"/>
                  </a:moveTo>
                  <a:cubicBezTo>
                    <a:pt x="263" y="0"/>
                    <a:pt x="1" y="250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" name="Rectángulo 132"/>
          <p:cNvSpPr/>
          <p:nvPr/>
        </p:nvSpPr>
        <p:spPr>
          <a:xfrm>
            <a:off x="4704624" y="2741578"/>
            <a:ext cx="3331788" cy="586314"/>
          </a:xfrm>
          <a:prstGeom prst="rect">
            <a:avLst/>
          </a:prstGeom>
          <a:ln w="15875">
            <a:solidFill>
              <a:srgbClr val="E18583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buSzPts val="1000"/>
            </a:pPr>
            <a:r>
              <a:rPr lang="es-ES" sz="1000" b="1" dirty="0">
                <a:solidFill>
                  <a:schemeClr val="tx2">
                    <a:lumMod val="75000"/>
                  </a:schemeClr>
                </a:solidFill>
              </a:rPr>
              <a:t>Falta de capacitación a funcionarios de las </a:t>
            </a:r>
            <a:r>
              <a:rPr lang="es-ES" sz="1000" b="1" dirty="0" err="1">
                <a:solidFill>
                  <a:schemeClr val="tx2">
                    <a:lumMod val="75000"/>
                  </a:schemeClr>
                </a:solidFill>
              </a:rPr>
              <a:t>DIREPROs</a:t>
            </a:r>
            <a:r>
              <a:rPr lang="es-ES" sz="1000" b="1" dirty="0">
                <a:solidFill>
                  <a:schemeClr val="tx2">
                    <a:lumMod val="75000"/>
                  </a:schemeClr>
                </a:solidFill>
              </a:rPr>
              <a:t> para solicitar requisitos según la normativa y no fuera de ellas. </a:t>
            </a:r>
            <a:endParaRPr lang="es-PE" sz="1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34" name="Google Shape;665;p21"/>
          <p:cNvGrpSpPr/>
          <p:nvPr/>
        </p:nvGrpSpPr>
        <p:grpSpPr>
          <a:xfrm>
            <a:off x="8080352" y="1729826"/>
            <a:ext cx="321362" cy="321363"/>
            <a:chOff x="7121669" y="1533610"/>
            <a:chExt cx="321362" cy="321363"/>
          </a:xfrm>
          <a:solidFill>
            <a:schemeClr val="bg1">
              <a:lumMod val="50000"/>
            </a:schemeClr>
          </a:solidFill>
        </p:grpSpPr>
        <p:sp>
          <p:nvSpPr>
            <p:cNvPr id="135" name="Google Shape;666;p21"/>
            <p:cNvSpPr/>
            <p:nvPr/>
          </p:nvSpPr>
          <p:spPr>
            <a:xfrm>
              <a:off x="7121669" y="1600289"/>
              <a:ext cx="142142" cy="192556"/>
            </a:xfrm>
            <a:custGeom>
              <a:avLst/>
              <a:gdLst/>
              <a:ahLst/>
              <a:cxnLst/>
              <a:rect l="l" t="t" r="r" b="b"/>
              <a:pathLst>
                <a:path w="4466" h="6050" extrusionOk="0">
                  <a:moveTo>
                    <a:pt x="2346" y="275"/>
                  </a:moveTo>
                  <a:cubicBezTo>
                    <a:pt x="2929" y="275"/>
                    <a:pt x="3406" y="751"/>
                    <a:pt x="3406" y="1322"/>
                  </a:cubicBezTo>
                  <a:lnTo>
                    <a:pt x="3406" y="1608"/>
                  </a:lnTo>
                  <a:lnTo>
                    <a:pt x="3382" y="1608"/>
                  </a:lnTo>
                  <a:cubicBezTo>
                    <a:pt x="3048" y="1537"/>
                    <a:pt x="2941" y="1108"/>
                    <a:pt x="2941" y="1108"/>
                  </a:cubicBezTo>
                  <a:cubicBezTo>
                    <a:pt x="2929" y="1049"/>
                    <a:pt x="2882" y="1001"/>
                    <a:pt x="2822" y="989"/>
                  </a:cubicBezTo>
                  <a:cubicBezTo>
                    <a:pt x="2809" y="984"/>
                    <a:pt x="2796" y="981"/>
                    <a:pt x="2783" y="981"/>
                  </a:cubicBezTo>
                  <a:cubicBezTo>
                    <a:pt x="2738" y="981"/>
                    <a:pt x="2695" y="1011"/>
                    <a:pt x="2667" y="1049"/>
                  </a:cubicBezTo>
                  <a:cubicBezTo>
                    <a:pt x="2155" y="1608"/>
                    <a:pt x="1262" y="1608"/>
                    <a:pt x="1250" y="1608"/>
                  </a:cubicBezTo>
                  <a:lnTo>
                    <a:pt x="1191" y="1608"/>
                  </a:lnTo>
                  <a:lnTo>
                    <a:pt x="1191" y="1322"/>
                  </a:lnTo>
                  <a:cubicBezTo>
                    <a:pt x="1191" y="751"/>
                    <a:pt x="1667" y="275"/>
                    <a:pt x="2251" y="275"/>
                  </a:cubicBezTo>
                  <a:close/>
                  <a:moveTo>
                    <a:pt x="1096" y="2049"/>
                  </a:moveTo>
                  <a:lnTo>
                    <a:pt x="1096" y="2382"/>
                  </a:lnTo>
                  <a:cubicBezTo>
                    <a:pt x="1060" y="2358"/>
                    <a:pt x="1012" y="2287"/>
                    <a:pt x="1012" y="2215"/>
                  </a:cubicBezTo>
                  <a:cubicBezTo>
                    <a:pt x="1012" y="2144"/>
                    <a:pt x="1036" y="2084"/>
                    <a:pt x="1096" y="2049"/>
                  </a:cubicBezTo>
                  <a:close/>
                  <a:moveTo>
                    <a:pt x="3394" y="2061"/>
                  </a:moveTo>
                  <a:cubicBezTo>
                    <a:pt x="3441" y="2084"/>
                    <a:pt x="3477" y="2144"/>
                    <a:pt x="3477" y="2215"/>
                  </a:cubicBezTo>
                  <a:cubicBezTo>
                    <a:pt x="3477" y="2299"/>
                    <a:pt x="3453" y="2358"/>
                    <a:pt x="3394" y="2382"/>
                  </a:cubicBezTo>
                  <a:lnTo>
                    <a:pt x="3394" y="2061"/>
                  </a:lnTo>
                  <a:close/>
                  <a:moveTo>
                    <a:pt x="2632" y="1442"/>
                  </a:moveTo>
                  <a:cubicBezTo>
                    <a:pt x="2727" y="1608"/>
                    <a:pt x="2858" y="1787"/>
                    <a:pt x="3084" y="1894"/>
                  </a:cubicBezTo>
                  <a:lnTo>
                    <a:pt x="3084" y="2537"/>
                  </a:lnTo>
                  <a:cubicBezTo>
                    <a:pt x="3084" y="2930"/>
                    <a:pt x="2751" y="3263"/>
                    <a:pt x="2346" y="3263"/>
                  </a:cubicBezTo>
                  <a:lnTo>
                    <a:pt x="2155" y="3263"/>
                  </a:lnTo>
                  <a:cubicBezTo>
                    <a:pt x="1739" y="3263"/>
                    <a:pt x="1417" y="2930"/>
                    <a:pt x="1417" y="2537"/>
                  </a:cubicBezTo>
                  <a:lnTo>
                    <a:pt x="1417" y="1918"/>
                  </a:lnTo>
                  <a:cubicBezTo>
                    <a:pt x="1679" y="1894"/>
                    <a:pt x="2227" y="1799"/>
                    <a:pt x="2632" y="1442"/>
                  </a:cubicBezTo>
                  <a:close/>
                  <a:moveTo>
                    <a:pt x="2536" y="3573"/>
                  </a:moveTo>
                  <a:lnTo>
                    <a:pt x="2536" y="3775"/>
                  </a:lnTo>
                  <a:lnTo>
                    <a:pt x="2251" y="4073"/>
                  </a:lnTo>
                  <a:lnTo>
                    <a:pt x="1965" y="3811"/>
                  </a:lnTo>
                  <a:lnTo>
                    <a:pt x="1965" y="3632"/>
                  </a:lnTo>
                  <a:lnTo>
                    <a:pt x="1965" y="3573"/>
                  </a:lnTo>
                  <a:cubicBezTo>
                    <a:pt x="2024" y="3585"/>
                    <a:pt x="2084" y="3585"/>
                    <a:pt x="2155" y="3585"/>
                  </a:cubicBezTo>
                  <a:lnTo>
                    <a:pt x="2346" y="3585"/>
                  </a:lnTo>
                  <a:cubicBezTo>
                    <a:pt x="2405" y="3585"/>
                    <a:pt x="2465" y="3585"/>
                    <a:pt x="2536" y="3573"/>
                  </a:cubicBezTo>
                  <a:close/>
                  <a:moveTo>
                    <a:pt x="2846" y="3906"/>
                  </a:moveTo>
                  <a:lnTo>
                    <a:pt x="2941" y="3989"/>
                  </a:lnTo>
                  <a:lnTo>
                    <a:pt x="2727" y="4454"/>
                  </a:lnTo>
                  <a:lnTo>
                    <a:pt x="2667" y="4406"/>
                  </a:lnTo>
                  <a:lnTo>
                    <a:pt x="2489" y="4275"/>
                  </a:lnTo>
                  <a:lnTo>
                    <a:pt x="2810" y="3930"/>
                  </a:lnTo>
                  <a:lnTo>
                    <a:pt x="2846" y="3906"/>
                  </a:lnTo>
                  <a:close/>
                  <a:moveTo>
                    <a:pt x="1655" y="3918"/>
                  </a:moveTo>
                  <a:cubicBezTo>
                    <a:pt x="1655" y="3942"/>
                    <a:pt x="1667" y="3966"/>
                    <a:pt x="1691" y="3989"/>
                  </a:cubicBezTo>
                  <a:lnTo>
                    <a:pt x="2012" y="4287"/>
                  </a:lnTo>
                  <a:lnTo>
                    <a:pt x="1774" y="4466"/>
                  </a:lnTo>
                  <a:lnTo>
                    <a:pt x="1536" y="3989"/>
                  </a:lnTo>
                  <a:lnTo>
                    <a:pt x="1655" y="3918"/>
                  </a:lnTo>
                  <a:close/>
                  <a:moveTo>
                    <a:pt x="2227" y="4490"/>
                  </a:moveTo>
                  <a:lnTo>
                    <a:pt x="2370" y="4597"/>
                  </a:lnTo>
                  <a:lnTo>
                    <a:pt x="2322" y="4704"/>
                  </a:lnTo>
                  <a:lnTo>
                    <a:pt x="2155" y="4704"/>
                  </a:lnTo>
                  <a:lnTo>
                    <a:pt x="2108" y="4585"/>
                  </a:lnTo>
                  <a:lnTo>
                    <a:pt x="2227" y="4490"/>
                  </a:lnTo>
                  <a:close/>
                  <a:moveTo>
                    <a:pt x="1846" y="4799"/>
                  </a:moveTo>
                  <a:lnTo>
                    <a:pt x="1893" y="4894"/>
                  </a:lnTo>
                  <a:lnTo>
                    <a:pt x="1846" y="5156"/>
                  </a:lnTo>
                  <a:lnTo>
                    <a:pt x="1751" y="4835"/>
                  </a:lnTo>
                  <a:cubicBezTo>
                    <a:pt x="1774" y="4835"/>
                    <a:pt x="1786" y="4823"/>
                    <a:pt x="1798" y="4823"/>
                  </a:cubicBezTo>
                  <a:lnTo>
                    <a:pt x="1846" y="4799"/>
                  </a:lnTo>
                  <a:close/>
                  <a:moveTo>
                    <a:pt x="2632" y="4799"/>
                  </a:moveTo>
                  <a:lnTo>
                    <a:pt x="2679" y="4823"/>
                  </a:lnTo>
                  <a:cubicBezTo>
                    <a:pt x="2691" y="4835"/>
                    <a:pt x="2703" y="4835"/>
                    <a:pt x="2739" y="4847"/>
                  </a:cubicBezTo>
                  <a:lnTo>
                    <a:pt x="2644" y="5156"/>
                  </a:lnTo>
                  <a:lnTo>
                    <a:pt x="2608" y="4882"/>
                  </a:lnTo>
                  <a:lnTo>
                    <a:pt x="2632" y="4799"/>
                  </a:lnTo>
                  <a:close/>
                  <a:moveTo>
                    <a:pt x="2322" y="5037"/>
                  </a:moveTo>
                  <a:lnTo>
                    <a:pt x="2441" y="5728"/>
                  </a:lnTo>
                  <a:lnTo>
                    <a:pt x="2084" y="5728"/>
                  </a:lnTo>
                  <a:lnTo>
                    <a:pt x="2203" y="5037"/>
                  </a:lnTo>
                  <a:close/>
                  <a:moveTo>
                    <a:pt x="3263" y="4156"/>
                  </a:moveTo>
                  <a:lnTo>
                    <a:pt x="3620" y="4299"/>
                  </a:lnTo>
                  <a:lnTo>
                    <a:pt x="3632" y="4299"/>
                  </a:lnTo>
                  <a:cubicBezTo>
                    <a:pt x="3644" y="4323"/>
                    <a:pt x="4156" y="4501"/>
                    <a:pt x="4156" y="5121"/>
                  </a:cubicBezTo>
                  <a:lnTo>
                    <a:pt x="4156" y="5728"/>
                  </a:lnTo>
                  <a:lnTo>
                    <a:pt x="3739" y="5728"/>
                  </a:lnTo>
                  <a:lnTo>
                    <a:pt x="3739" y="5097"/>
                  </a:lnTo>
                  <a:cubicBezTo>
                    <a:pt x="3739" y="5001"/>
                    <a:pt x="3656" y="4930"/>
                    <a:pt x="3572" y="4930"/>
                  </a:cubicBezTo>
                  <a:cubicBezTo>
                    <a:pt x="3477" y="4930"/>
                    <a:pt x="3406" y="5001"/>
                    <a:pt x="3406" y="5097"/>
                  </a:cubicBezTo>
                  <a:lnTo>
                    <a:pt x="3406" y="5728"/>
                  </a:lnTo>
                  <a:lnTo>
                    <a:pt x="2810" y="5728"/>
                  </a:lnTo>
                  <a:lnTo>
                    <a:pt x="3263" y="4156"/>
                  </a:lnTo>
                  <a:close/>
                  <a:moveTo>
                    <a:pt x="2179" y="1"/>
                  </a:moveTo>
                  <a:cubicBezTo>
                    <a:pt x="1429" y="1"/>
                    <a:pt x="810" y="608"/>
                    <a:pt x="810" y="1370"/>
                  </a:cubicBezTo>
                  <a:lnTo>
                    <a:pt x="810" y="1870"/>
                  </a:lnTo>
                  <a:cubicBezTo>
                    <a:pt x="739" y="1965"/>
                    <a:pt x="679" y="2084"/>
                    <a:pt x="679" y="2215"/>
                  </a:cubicBezTo>
                  <a:cubicBezTo>
                    <a:pt x="679" y="2465"/>
                    <a:pt x="858" y="2680"/>
                    <a:pt x="1096" y="2727"/>
                  </a:cubicBezTo>
                  <a:cubicBezTo>
                    <a:pt x="1155" y="3037"/>
                    <a:pt x="1346" y="3299"/>
                    <a:pt x="1631" y="3454"/>
                  </a:cubicBezTo>
                  <a:lnTo>
                    <a:pt x="1631" y="3525"/>
                  </a:lnTo>
                  <a:lnTo>
                    <a:pt x="1274" y="3763"/>
                  </a:lnTo>
                  <a:lnTo>
                    <a:pt x="1262" y="3763"/>
                  </a:lnTo>
                  <a:lnTo>
                    <a:pt x="727" y="3989"/>
                  </a:lnTo>
                  <a:cubicBezTo>
                    <a:pt x="477" y="4073"/>
                    <a:pt x="0" y="4418"/>
                    <a:pt x="0" y="5109"/>
                  </a:cubicBezTo>
                  <a:lnTo>
                    <a:pt x="0" y="5859"/>
                  </a:lnTo>
                  <a:cubicBezTo>
                    <a:pt x="0" y="5954"/>
                    <a:pt x="72" y="6025"/>
                    <a:pt x="155" y="6025"/>
                  </a:cubicBezTo>
                  <a:lnTo>
                    <a:pt x="1203" y="6025"/>
                  </a:lnTo>
                  <a:cubicBezTo>
                    <a:pt x="1286" y="6025"/>
                    <a:pt x="1370" y="5954"/>
                    <a:pt x="1370" y="5859"/>
                  </a:cubicBezTo>
                  <a:cubicBezTo>
                    <a:pt x="1370" y="5775"/>
                    <a:pt x="1286" y="5704"/>
                    <a:pt x="1203" y="5704"/>
                  </a:cubicBezTo>
                  <a:lnTo>
                    <a:pt x="1048" y="5704"/>
                  </a:lnTo>
                  <a:lnTo>
                    <a:pt x="1048" y="5061"/>
                  </a:lnTo>
                  <a:cubicBezTo>
                    <a:pt x="1048" y="4966"/>
                    <a:pt x="977" y="4894"/>
                    <a:pt x="893" y="4894"/>
                  </a:cubicBezTo>
                  <a:cubicBezTo>
                    <a:pt x="798" y="4894"/>
                    <a:pt x="727" y="4966"/>
                    <a:pt x="727" y="5061"/>
                  </a:cubicBezTo>
                  <a:lnTo>
                    <a:pt x="727" y="5704"/>
                  </a:lnTo>
                  <a:lnTo>
                    <a:pt x="310" y="5704"/>
                  </a:lnTo>
                  <a:lnTo>
                    <a:pt x="310" y="5085"/>
                  </a:lnTo>
                  <a:cubicBezTo>
                    <a:pt x="310" y="4454"/>
                    <a:pt x="798" y="4275"/>
                    <a:pt x="834" y="4275"/>
                  </a:cubicBezTo>
                  <a:lnTo>
                    <a:pt x="846" y="4275"/>
                  </a:lnTo>
                  <a:lnTo>
                    <a:pt x="1227" y="4109"/>
                  </a:lnTo>
                  <a:lnTo>
                    <a:pt x="1679" y="5704"/>
                  </a:lnTo>
                  <a:cubicBezTo>
                    <a:pt x="1608" y="5716"/>
                    <a:pt x="1560" y="5775"/>
                    <a:pt x="1560" y="5847"/>
                  </a:cubicBezTo>
                  <a:cubicBezTo>
                    <a:pt x="1560" y="5942"/>
                    <a:pt x="1631" y="6013"/>
                    <a:pt x="1727" y="6013"/>
                  </a:cubicBezTo>
                  <a:lnTo>
                    <a:pt x="1893" y="6049"/>
                  </a:lnTo>
                  <a:lnTo>
                    <a:pt x="4298" y="6049"/>
                  </a:lnTo>
                  <a:cubicBezTo>
                    <a:pt x="4394" y="6049"/>
                    <a:pt x="4465" y="5966"/>
                    <a:pt x="4465" y="5883"/>
                  </a:cubicBezTo>
                  <a:lnTo>
                    <a:pt x="4465" y="5121"/>
                  </a:lnTo>
                  <a:cubicBezTo>
                    <a:pt x="4465" y="4430"/>
                    <a:pt x="3989" y="4097"/>
                    <a:pt x="3727" y="4001"/>
                  </a:cubicBezTo>
                  <a:lnTo>
                    <a:pt x="3203" y="3775"/>
                  </a:lnTo>
                  <a:lnTo>
                    <a:pt x="2834" y="3537"/>
                  </a:lnTo>
                  <a:lnTo>
                    <a:pt x="2834" y="3454"/>
                  </a:lnTo>
                  <a:cubicBezTo>
                    <a:pt x="3108" y="3299"/>
                    <a:pt x="3310" y="3037"/>
                    <a:pt x="3370" y="2727"/>
                  </a:cubicBezTo>
                  <a:cubicBezTo>
                    <a:pt x="3608" y="2680"/>
                    <a:pt x="3787" y="2465"/>
                    <a:pt x="3787" y="2215"/>
                  </a:cubicBezTo>
                  <a:cubicBezTo>
                    <a:pt x="3787" y="2084"/>
                    <a:pt x="3751" y="1965"/>
                    <a:pt x="3656" y="1870"/>
                  </a:cubicBezTo>
                  <a:lnTo>
                    <a:pt x="3656" y="1370"/>
                  </a:lnTo>
                  <a:cubicBezTo>
                    <a:pt x="3656" y="608"/>
                    <a:pt x="3048" y="1"/>
                    <a:pt x="2286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667;p21"/>
            <p:cNvSpPr/>
            <p:nvPr/>
          </p:nvSpPr>
          <p:spPr>
            <a:xfrm>
              <a:off x="7170938" y="1533610"/>
              <a:ext cx="223206" cy="53852"/>
            </a:xfrm>
            <a:custGeom>
              <a:avLst/>
              <a:gdLst/>
              <a:ahLst/>
              <a:cxnLst/>
              <a:rect l="l" t="t" r="r" b="b"/>
              <a:pathLst>
                <a:path w="7013" h="1692" extrusionOk="0">
                  <a:moveTo>
                    <a:pt x="3512" y="0"/>
                  </a:moveTo>
                  <a:cubicBezTo>
                    <a:pt x="2227" y="0"/>
                    <a:pt x="1000" y="477"/>
                    <a:pt x="72" y="1358"/>
                  </a:cubicBezTo>
                  <a:cubicBezTo>
                    <a:pt x="12" y="1405"/>
                    <a:pt x="0" y="1512"/>
                    <a:pt x="72" y="1572"/>
                  </a:cubicBezTo>
                  <a:cubicBezTo>
                    <a:pt x="92" y="1625"/>
                    <a:pt x="130" y="1649"/>
                    <a:pt x="171" y="1649"/>
                  </a:cubicBezTo>
                  <a:cubicBezTo>
                    <a:pt x="203" y="1649"/>
                    <a:pt x="236" y="1634"/>
                    <a:pt x="262" y="1608"/>
                  </a:cubicBezTo>
                  <a:cubicBezTo>
                    <a:pt x="1143" y="786"/>
                    <a:pt x="2286" y="322"/>
                    <a:pt x="3501" y="322"/>
                  </a:cubicBezTo>
                  <a:cubicBezTo>
                    <a:pt x="4584" y="322"/>
                    <a:pt x="5608" y="691"/>
                    <a:pt x="6453" y="1370"/>
                  </a:cubicBezTo>
                  <a:lnTo>
                    <a:pt x="6203" y="1370"/>
                  </a:lnTo>
                  <a:cubicBezTo>
                    <a:pt x="6120" y="1370"/>
                    <a:pt x="6037" y="1441"/>
                    <a:pt x="6037" y="1536"/>
                  </a:cubicBezTo>
                  <a:cubicBezTo>
                    <a:pt x="6037" y="1620"/>
                    <a:pt x="6120" y="1691"/>
                    <a:pt x="6203" y="1691"/>
                  </a:cubicBezTo>
                  <a:lnTo>
                    <a:pt x="6846" y="1691"/>
                  </a:lnTo>
                  <a:cubicBezTo>
                    <a:pt x="6930" y="1691"/>
                    <a:pt x="7013" y="1620"/>
                    <a:pt x="7013" y="1536"/>
                  </a:cubicBezTo>
                  <a:lnTo>
                    <a:pt x="7013" y="953"/>
                  </a:lnTo>
                  <a:cubicBezTo>
                    <a:pt x="7013" y="858"/>
                    <a:pt x="6930" y="786"/>
                    <a:pt x="6846" y="786"/>
                  </a:cubicBezTo>
                  <a:cubicBezTo>
                    <a:pt x="6751" y="786"/>
                    <a:pt x="6680" y="858"/>
                    <a:pt x="6680" y="953"/>
                  </a:cubicBezTo>
                  <a:lnTo>
                    <a:pt x="6680" y="1131"/>
                  </a:lnTo>
                  <a:cubicBezTo>
                    <a:pt x="5787" y="405"/>
                    <a:pt x="4667" y="0"/>
                    <a:pt x="3512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668;p21"/>
            <p:cNvSpPr/>
            <p:nvPr/>
          </p:nvSpPr>
          <p:spPr>
            <a:xfrm>
              <a:off x="7175107" y="1804558"/>
              <a:ext cx="215249" cy="50415"/>
            </a:xfrm>
            <a:custGeom>
              <a:avLst/>
              <a:gdLst/>
              <a:ahLst/>
              <a:cxnLst/>
              <a:rect l="l" t="t" r="r" b="b"/>
              <a:pathLst>
                <a:path w="6763" h="158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738"/>
                  </a:lnTo>
                  <a:cubicBezTo>
                    <a:pt x="0" y="834"/>
                    <a:pt x="72" y="905"/>
                    <a:pt x="167" y="905"/>
                  </a:cubicBezTo>
                  <a:cubicBezTo>
                    <a:pt x="250" y="905"/>
                    <a:pt x="333" y="834"/>
                    <a:pt x="333" y="738"/>
                  </a:cubicBezTo>
                  <a:lnTo>
                    <a:pt x="333" y="560"/>
                  </a:lnTo>
                  <a:cubicBezTo>
                    <a:pt x="1203" y="1215"/>
                    <a:pt x="2262" y="1584"/>
                    <a:pt x="3381" y="1584"/>
                  </a:cubicBezTo>
                  <a:cubicBezTo>
                    <a:pt x="4596" y="1584"/>
                    <a:pt x="5775" y="1143"/>
                    <a:pt x="6680" y="357"/>
                  </a:cubicBezTo>
                  <a:cubicBezTo>
                    <a:pt x="6739" y="298"/>
                    <a:pt x="6763" y="191"/>
                    <a:pt x="6691" y="131"/>
                  </a:cubicBezTo>
                  <a:cubicBezTo>
                    <a:pt x="6652" y="92"/>
                    <a:pt x="6609" y="74"/>
                    <a:pt x="6567" y="74"/>
                  </a:cubicBezTo>
                  <a:cubicBezTo>
                    <a:pt x="6532" y="74"/>
                    <a:pt x="6497" y="86"/>
                    <a:pt x="6465" y="107"/>
                  </a:cubicBezTo>
                  <a:cubicBezTo>
                    <a:pt x="5596" y="846"/>
                    <a:pt x="4501" y="1262"/>
                    <a:pt x="3370" y="1262"/>
                  </a:cubicBezTo>
                  <a:cubicBezTo>
                    <a:pt x="2334" y="1262"/>
                    <a:pt x="1346" y="941"/>
                    <a:pt x="536" y="322"/>
                  </a:cubicBezTo>
                  <a:lnTo>
                    <a:pt x="810" y="322"/>
                  </a:lnTo>
                  <a:cubicBezTo>
                    <a:pt x="893" y="322"/>
                    <a:pt x="965" y="250"/>
                    <a:pt x="965" y="167"/>
                  </a:cubicBezTo>
                  <a:cubicBezTo>
                    <a:pt x="965" y="72"/>
                    <a:pt x="893" y="0"/>
                    <a:pt x="810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669;p21"/>
            <p:cNvSpPr/>
            <p:nvPr/>
          </p:nvSpPr>
          <p:spPr>
            <a:xfrm>
              <a:off x="7300539" y="1600289"/>
              <a:ext cx="142492" cy="191793"/>
            </a:xfrm>
            <a:custGeom>
              <a:avLst/>
              <a:gdLst/>
              <a:ahLst/>
              <a:cxnLst/>
              <a:rect l="l" t="t" r="r" b="b"/>
              <a:pathLst>
                <a:path w="4477" h="6026" extrusionOk="0">
                  <a:moveTo>
                    <a:pt x="2358" y="275"/>
                  </a:moveTo>
                  <a:cubicBezTo>
                    <a:pt x="2941" y="275"/>
                    <a:pt x="3417" y="751"/>
                    <a:pt x="3417" y="1322"/>
                  </a:cubicBezTo>
                  <a:lnTo>
                    <a:pt x="3417" y="1608"/>
                  </a:lnTo>
                  <a:lnTo>
                    <a:pt x="3381" y="1608"/>
                  </a:lnTo>
                  <a:cubicBezTo>
                    <a:pt x="3060" y="1537"/>
                    <a:pt x="2953" y="1108"/>
                    <a:pt x="2953" y="1108"/>
                  </a:cubicBezTo>
                  <a:cubicBezTo>
                    <a:pt x="2941" y="1049"/>
                    <a:pt x="2893" y="1001"/>
                    <a:pt x="2834" y="989"/>
                  </a:cubicBezTo>
                  <a:cubicBezTo>
                    <a:pt x="2821" y="984"/>
                    <a:pt x="2808" y="981"/>
                    <a:pt x="2795" y="981"/>
                  </a:cubicBezTo>
                  <a:cubicBezTo>
                    <a:pt x="2749" y="981"/>
                    <a:pt x="2704" y="1011"/>
                    <a:pt x="2667" y="1049"/>
                  </a:cubicBezTo>
                  <a:cubicBezTo>
                    <a:pt x="2167" y="1608"/>
                    <a:pt x="1274" y="1608"/>
                    <a:pt x="1250" y="1608"/>
                  </a:cubicBezTo>
                  <a:lnTo>
                    <a:pt x="1191" y="1608"/>
                  </a:lnTo>
                  <a:lnTo>
                    <a:pt x="1191" y="1322"/>
                  </a:lnTo>
                  <a:cubicBezTo>
                    <a:pt x="1191" y="751"/>
                    <a:pt x="1667" y="275"/>
                    <a:pt x="2250" y="275"/>
                  </a:cubicBezTo>
                  <a:close/>
                  <a:moveTo>
                    <a:pt x="1107" y="2049"/>
                  </a:moveTo>
                  <a:lnTo>
                    <a:pt x="1107" y="2382"/>
                  </a:lnTo>
                  <a:cubicBezTo>
                    <a:pt x="1060" y="2358"/>
                    <a:pt x="1012" y="2287"/>
                    <a:pt x="1012" y="2215"/>
                  </a:cubicBezTo>
                  <a:cubicBezTo>
                    <a:pt x="1012" y="2144"/>
                    <a:pt x="1048" y="2084"/>
                    <a:pt x="1107" y="2049"/>
                  </a:cubicBezTo>
                  <a:close/>
                  <a:moveTo>
                    <a:pt x="3393" y="2061"/>
                  </a:moveTo>
                  <a:cubicBezTo>
                    <a:pt x="3441" y="2084"/>
                    <a:pt x="3489" y="2144"/>
                    <a:pt x="3489" y="2215"/>
                  </a:cubicBezTo>
                  <a:cubicBezTo>
                    <a:pt x="3489" y="2299"/>
                    <a:pt x="3453" y="2358"/>
                    <a:pt x="3393" y="2382"/>
                  </a:cubicBezTo>
                  <a:lnTo>
                    <a:pt x="3393" y="2061"/>
                  </a:lnTo>
                  <a:close/>
                  <a:moveTo>
                    <a:pt x="2643" y="1442"/>
                  </a:moveTo>
                  <a:cubicBezTo>
                    <a:pt x="2727" y="1608"/>
                    <a:pt x="2858" y="1787"/>
                    <a:pt x="3084" y="1894"/>
                  </a:cubicBezTo>
                  <a:lnTo>
                    <a:pt x="3084" y="2537"/>
                  </a:lnTo>
                  <a:cubicBezTo>
                    <a:pt x="3084" y="2930"/>
                    <a:pt x="2762" y="3263"/>
                    <a:pt x="2358" y="3263"/>
                  </a:cubicBezTo>
                  <a:lnTo>
                    <a:pt x="2167" y="3263"/>
                  </a:lnTo>
                  <a:cubicBezTo>
                    <a:pt x="1750" y="3263"/>
                    <a:pt x="1417" y="2930"/>
                    <a:pt x="1417" y="2537"/>
                  </a:cubicBezTo>
                  <a:lnTo>
                    <a:pt x="1417" y="1918"/>
                  </a:lnTo>
                  <a:cubicBezTo>
                    <a:pt x="1691" y="1894"/>
                    <a:pt x="2238" y="1799"/>
                    <a:pt x="2643" y="1442"/>
                  </a:cubicBezTo>
                  <a:close/>
                  <a:moveTo>
                    <a:pt x="2548" y="3573"/>
                  </a:moveTo>
                  <a:lnTo>
                    <a:pt x="2548" y="3775"/>
                  </a:lnTo>
                  <a:lnTo>
                    <a:pt x="2250" y="4073"/>
                  </a:lnTo>
                  <a:lnTo>
                    <a:pt x="1965" y="3811"/>
                  </a:lnTo>
                  <a:lnTo>
                    <a:pt x="1965" y="3632"/>
                  </a:lnTo>
                  <a:lnTo>
                    <a:pt x="1965" y="3573"/>
                  </a:lnTo>
                  <a:cubicBezTo>
                    <a:pt x="2024" y="3585"/>
                    <a:pt x="2084" y="3585"/>
                    <a:pt x="2155" y="3585"/>
                  </a:cubicBezTo>
                  <a:lnTo>
                    <a:pt x="2358" y="3585"/>
                  </a:lnTo>
                  <a:cubicBezTo>
                    <a:pt x="2417" y="3585"/>
                    <a:pt x="2477" y="3585"/>
                    <a:pt x="2548" y="3573"/>
                  </a:cubicBezTo>
                  <a:close/>
                  <a:moveTo>
                    <a:pt x="1667" y="3918"/>
                  </a:moveTo>
                  <a:cubicBezTo>
                    <a:pt x="1667" y="3942"/>
                    <a:pt x="1679" y="3954"/>
                    <a:pt x="1715" y="3989"/>
                  </a:cubicBezTo>
                  <a:lnTo>
                    <a:pt x="2024" y="4287"/>
                  </a:lnTo>
                  <a:lnTo>
                    <a:pt x="1774" y="4454"/>
                  </a:lnTo>
                  <a:lnTo>
                    <a:pt x="1548" y="3989"/>
                  </a:lnTo>
                  <a:lnTo>
                    <a:pt x="1667" y="3918"/>
                  </a:lnTo>
                  <a:close/>
                  <a:moveTo>
                    <a:pt x="2834" y="3918"/>
                  </a:moveTo>
                  <a:lnTo>
                    <a:pt x="2941" y="3989"/>
                  </a:lnTo>
                  <a:lnTo>
                    <a:pt x="2715" y="4454"/>
                  </a:lnTo>
                  <a:lnTo>
                    <a:pt x="2655" y="4406"/>
                  </a:lnTo>
                  <a:lnTo>
                    <a:pt x="2477" y="4275"/>
                  </a:lnTo>
                  <a:lnTo>
                    <a:pt x="2798" y="3942"/>
                  </a:lnTo>
                  <a:lnTo>
                    <a:pt x="2834" y="3918"/>
                  </a:lnTo>
                  <a:close/>
                  <a:moveTo>
                    <a:pt x="2238" y="4501"/>
                  </a:moveTo>
                  <a:lnTo>
                    <a:pt x="2369" y="4585"/>
                  </a:lnTo>
                  <a:lnTo>
                    <a:pt x="2322" y="4692"/>
                  </a:lnTo>
                  <a:lnTo>
                    <a:pt x="2167" y="4692"/>
                  </a:lnTo>
                  <a:lnTo>
                    <a:pt x="2119" y="4585"/>
                  </a:lnTo>
                  <a:lnTo>
                    <a:pt x="2238" y="4501"/>
                  </a:lnTo>
                  <a:close/>
                  <a:moveTo>
                    <a:pt x="1846" y="4799"/>
                  </a:moveTo>
                  <a:lnTo>
                    <a:pt x="1893" y="4894"/>
                  </a:lnTo>
                  <a:lnTo>
                    <a:pt x="1846" y="5156"/>
                  </a:lnTo>
                  <a:lnTo>
                    <a:pt x="1762" y="4835"/>
                  </a:lnTo>
                  <a:cubicBezTo>
                    <a:pt x="1774" y="4835"/>
                    <a:pt x="1786" y="4823"/>
                    <a:pt x="1810" y="4823"/>
                  </a:cubicBezTo>
                  <a:lnTo>
                    <a:pt x="1846" y="4799"/>
                  </a:lnTo>
                  <a:close/>
                  <a:moveTo>
                    <a:pt x="2643" y="4799"/>
                  </a:moveTo>
                  <a:lnTo>
                    <a:pt x="2679" y="4823"/>
                  </a:lnTo>
                  <a:cubicBezTo>
                    <a:pt x="2703" y="4835"/>
                    <a:pt x="2715" y="4835"/>
                    <a:pt x="2739" y="4847"/>
                  </a:cubicBezTo>
                  <a:lnTo>
                    <a:pt x="2655" y="5156"/>
                  </a:lnTo>
                  <a:lnTo>
                    <a:pt x="2608" y="4882"/>
                  </a:lnTo>
                  <a:lnTo>
                    <a:pt x="2643" y="4799"/>
                  </a:lnTo>
                  <a:close/>
                  <a:moveTo>
                    <a:pt x="2322" y="5037"/>
                  </a:moveTo>
                  <a:lnTo>
                    <a:pt x="2441" y="5728"/>
                  </a:lnTo>
                  <a:lnTo>
                    <a:pt x="2084" y="5728"/>
                  </a:lnTo>
                  <a:lnTo>
                    <a:pt x="2203" y="5037"/>
                  </a:lnTo>
                  <a:close/>
                  <a:moveTo>
                    <a:pt x="3262" y="4156"/>
                  </a:moveTo>
                  <a:lnTo>
                    <a:pt x="3620" y="4299"/>
                  </a:lnTo>
                  <a:lnTo>
                    <a:pt x="3631" y="4299"/>
                  </a:lnTo>
                  <a:cubicBezTo>
                    <a:pt x="3655" y="4323"/>
                    <a:pt x="4155" y="4501"/>
                    <a:pt x="4155" y="5121"/>
                  </a:cubicBezTo>
                  <a:lnTo>
                    <a:pt x="4155" y="5728"/>
                  </a:lnTo>
                  <a:lnTo>
                    <a:pt x="3739" y="5728"/>
                  </a:lnTo>
                  <a:lnTo>
                    <a:pt x="3739" y="5097"/>
                  </a:lnTo>
                  <a:cubicBezTo>
                    <a:pt x="3739" y="5001"/>
                    <a:pt x="3667" y="4930"/>
                    <a:pt x="3572" y="4930"/>
                  </a:cubicBezTo>
                  <a:cubicBezTo>
                    <a:pt x="3489" y="4930"/>
                    <a:pt x="3417" y="5001"/>
                    <a:pt x="3417" y="5097"/>
                  </a:cubicBezTo>
                  <a:lnTo>
                    <a:pt x="3417" y="5728"/>
                  </a:lnTo>
                  <a:lnTo>
                    <a:pt x="2822" y="5728"/>
                  </a:lnTo>
                  <a:lnTo>
                    <a:pt x="3262" y="4156"/>
                  </a:lnTo>
                  <a:close/>
                  <a:moveTo>
                    <a:pt x="2191" y="1"/>
                  </a:moveTo>
                  <a:cubicBezTo>
                    <a:pt x="1429" y="1"/>
                    <a:pt x="822" y="608"/>
                    <a:pt x="822" y="1370"/>
                  </a:cubicBezTo>
                  <a:lnTo>
                    <a:pt x="822" y="1870"/>
                  </a:lnTo>
                  <a:cubicBezTo>
                    <a:pt x="750" y="1965"/>
                    <a:pt x="691" y="2084"/>
                    <a:pt x="691" y="2215"/>
                  </a:cubicBezTo>
                  <a:cubicBezTo>
                    <a:pt x="691" y="2465"/>
                    <a:pt x="869" y="2680"/>
                    <a:pt x="1107" y="2727"/>
                  </a:cubicBezTo>
                  <a:cubicBezTo>
                    <a:pt x="1167" y="3037"/>
                    <a:pt x="1357" y="3299"/>
                    <a:pt x="1643" y="3454"/>
                  </a:cubicBezTo>
                  <a:lnTo>
                    <a:pt x="1643" y="3525"/>
                  </a:lnTo>
                  <a:lnTo>
                    <a:pt x="1286" y="3763"/>
                  </a:lnTo>
                  <a:lnTo>
                    <a:pt x="1262" y="3763"/>
                  </a:lnTo>
                  <a:lnTo>
                    <a:pt x="726" y="3989"/>
                  </a:lnTo>
                  <a:cubicBezTo>
                    <a:pt x="476" y="4073"/>
                    <a:pt x="0" y="4418"/>
                    <a:pt x="0" y="5109"/>
                  </a:cubicBezTo>
                  <a:lnTo>
                    <a:pt x="0" y="5859"/>
                  </a:lnTo>
                  <a:cubicBezTo>
                    <a:pt x="0" y="5954"/>
                    <a:pt x="72" y="6025"/>
                    <a:pt x="167" y="6025"/>
                  </a:cubicBezTo>
                  <a:lnTo>
                    <a:pt x="1203" y="6025"/>
                  </a:lnTo>
                  <a:cubicBezTo>
                    <a:pt x="1298" y="6025"/>
                    <a:pt x="1369" y="5954"/>
                    <a:pt x="1369" y="5859"/>
                  </a:cubicBezTo>
                  <a:cubicBezTo>
                    <a:pt x="1369" y="5775"/>
                    <a:pt x="1298" y="5704"/>
                    <a:pt x="1203" y="5704"/>
                  </a:cubicBezTo>
                  <a:lnTo>
                    <a:pt x="1060" y="5704"/>
                  </a:lnTo>
                  <a:lnTo>
                    <a:pt x="1060" y="5061"/>
                  </a:lnTo>
                  <a:cubicBezTo>
                    <a:pt x="1060" y="4966"/>
                    <a:pt x="988" y="4894"/>
                    <a:pt x="893" y="4894"/>
                  </a:cubicBezTo>
                  <a:cubicBezTo>
                    <a:pt x="810" y="4894"/>
                    <a:pt x="726" y="4966"/>
                    <a:pt x="726" y="5061"/>
                  </a:cubicBezTo>
                  <a:lnTo>
                    <a:pt x="726" y="5704"/>
                  </a:lnTo>
                  <a:lnTo>
                    <a:pt x="310" y="5704"/>
                  </a:lnTo>
                  <a:lnTo>
                    <a:pt x="310" y="5085"/>
                  </a:lnTo>
                  <a:cubicBezTo>
                    <a:pt x="310" y="4454"/>
                    <a:pt x="810" y="4275"/>
                    <a:pt x="834" y="4275"/>
                  </a:cubicBezTo>
                  <a:lnTo>
                    <a:pt x="845" y="4275"/>
                  </a:lnTo>
                  <a:lnTo>
                    <a:pt x="1238" y="4109"/>
                  </a:lnTo>
                  <a:lnTo>
                    <a:pt x="1679" y="5704"/>
                  </a:lnTo>
                  <a:cubicBezTo>
                    <a:pt x="1607" y="5716"/>
                    <a:pt x="1560" y="5775"/>
                    <a:pt x="1560" y="5847"/>
                  </a:cubicBezTo>
                  <a:cubicBezTo>
                    <a:pt x="1560" y="5942"/>
                    <a:pt x="1643" y="6013"/>
                    <a:pt x="1726" y="6013"/>
                  </a:cubicBezTo>
                  <a:lnTo>
                    <a:pt x="4322" y="6013"/>
                  </a:lnTo>
                  <a:cubicBezTo>
                    <a:pt x="4405" y="6013"/>
                    <a:pt x="4477" y="5942"/>
                    <a:pt x="4477" y="5847"/>
                  </a:cubicBezTo>
                  <a:lnTo>
                    <a:pt x="4477" y="5085"/>
                  </a:lnTo>
                  <a:cubicBezTo>
                    <a:pt x="4465" y="4442"/>
                    <a:pt x="3989" y="4097"/>
                    <a:pt x="3739" y="4001"/>
                  </a:cubicBezTo>
                  <a:lnTo>
                    <a:pt x="3203" y="3775"/>
                  </a:lnTo>
                  <a:lnTo>
                    <a:pt x="2846" y="3537"/>
                  </a:lnTo>
                  <a:lnTo>
                    <a:pt x="2846" y="3454"/>
                  </a:lnTo>
                  <a:cubicBezTo>
                    <a:pt x="3120" y="3299"/>
                    <a:pt x="3322" y="3037"/>
                    <a:pt x="3381" y="2727"/>
                  </a:cubicBezTo>
                  <a:cubicBezTo>
                    <a:pt x="3620" y="2680"/>
                    <a:pt x="3798" y="2465"/>
                    <a:pt x="3798" y="2215"/>
                  </a:cubicBezTo>
                  <a:cubicBezTo>
                    <a:pt x="3798" y="2084"/>
                    <a:pt x="3751" y="1965"/>
                    <a:pt x="3667" y="1870"/>
                  </a:cubicBezTo>
                  <a:lnTo>
                    <a:pt x="3667" y="1370"/>
                  </a:lnTo>
                  <a:cubicBezTo>
                    <a:pt x="3667" y="608"/>
                    <a:pt x="3048" y="1"/>
                    <a:pt x="2298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" name="Google Shape;783;p21"/>
          <p:cNvGrpSpPr/>
          <p:nvPr/>
        </p:nvGrpSpPr>
        <p:grpSpPr>
          <a:xfrm>
            <a:off x="561993" y="3052311"/>
            <a:ext cx="314772" cy="315253"/>
            <a:chOff x="1749728" y="2894777"/>
            <a:chExt cx="386927" cy="363438"/>
          </a:xfrm>
          <a:solidFill>
            <a:schemeClr val="bg1">
              <a:lumMod val="75000"/>
            </a:schemeClr>
          </a:solidFill>
        </p:grpSpPr>
        <p:sp>
          <p:nvSpPr>
            <p:cNvPr id="147" name="Google Shape;784;p21"/>
            <p:cNvSpPr/>
            <p:nvPr/>
          </p:nvSpPr>
          <p:spPr>
            <a:xfrm>
              <a:off x="1809595" y="3025333"/>
              <a:ext cx="97424" cy="32432"/>
            </a:xfrm>
            <a:custGeom>
              <a:avLst/>
              <a:gdLst/>
              <a:ahLst/>
              <a:cxnLst/>
              <a:rect l="l" t="t" r="r" b="b"/>
              <a:pathLst>
                <a:path w="3061" h="1019" extrusionOk="0">
                  <a:moveTo>
                    <a:pt x="1208" y="0"/>
                  </a:moveTo>
                  <a:cubicBezTo>
                    <a:pt x="852" y="0"/>
                    <a:pt x="531" y="35"/>
                    <a:pt x="322" y="66"/>
                  </a:cubicBezTo>
                  <a:cubicBezTo>
                    <a:pt x="143" y="101"/>
                    <a:pt x="1" y="244"/>
                    <a:pt x="1" y="423"/>
                  </a:cubicBezTo>
                  <a:lnTo>
                    <a:pt x="1" y="840"/>
                  </a:lnTo>
                  <a:cubicBezTo>
                    <a:pt x="1" y="947"/>
                    <a:pt x="84" y="1018"/>
                    <a:pt x="179" y="1018"/>
                  </a:cubicBezTo>
                  <a:cubicBezTo>
                    <a:pt x="286" y="1018"/>
                    <a:pt x="358" y="947"/>
                    <a:pt x="358" y="840"/>
                  </a:cubicBezTo>
                  <a:lnTo>
                    <a:pt x="358" y="423"/>
                  </a:lnTo>
                  <a:cubicBezTo>
                    <a:pt x="358" y="423"/>
                    <a:pt x="358" y="411"/>
                    <a:pt x="382" y="411"/>
                  </a:cubicBezTo>
                  <a:cubicBezTo>
                    <a:pt x="549" y="383"/>
                    <a:pt x="870" y="340"/>
                    <a:pt x="1231" y="340"/>
                  </a:cubicBezTo>
                  <a:cubicBezTo>
                    <a:pt x="1330" y="340"/>
                    <a:pt x="1433" y="344"/>
                    <a:pt x="1536" y="351"/>
                  </a:cubicBezTo>
                  <a:cubicBezTo>
                    <a:pt x="2084" y="387"/>
                    <a:pt x="2489" y="530"/>
                    <a:pt x="2727" y="768"/>
                  </a:cubicBezTo>
                  <a:cubicBezTo>
                    <a:pt x="2763" y="804"/>
                    <a:pt x="2807" y="822"/>
                    <a:pt x="2852" y="822"/>
                  </a:cubicBezTo>
                  <a:cubicBezTo>
                    <a:pt x="2897" y="822"/>
                    <a:pt x="2941" y="804"/>
                    <a:pt x="2977" y="768"/>
                  </a:cubicBezTo>
                  <a:cubicBezTo>
                    <a:pt x="3060" y="709"/>
                    <a:pt x="3060" y="590"/>
                    <a:pt x="2977" y="530"/>
                  </a:cubicBezTo>
                  <a:cubicBezTo>
                    <a:pt x="2554" y="107"/>
                    <a:pt x="1828" y="0"/>
                    <a:pt x="1208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785;p21"/>
            <p:cNvSpPr/>
            <p:nvPr/>
          </p:nvSpPr>
          <p:spPr>
            <a:xfrm>
              <a:off x="1749728" y="2974346"/>
              <a:ext cx="216777" cy="283869"/>
            </a:xfrm>
            <a:custGeom>
              <a:avLst/>
              <a:gdLst/>
              <a:ahLst/>
              <a:cxnLst/>
              <a:rect l="l" t="t" r="r" b="b"/>
              <a:pathLst>
                <a:path w="6811" h="8919" extrusionOk="0">
                  <a:moveTo>
                    <a:pt x="5311" y="334"/>
                  </a:moveTo>
                  <a:lnTo>
                    <a:pt x="5311" y="2061"/>
                  </a:lnTo>
                  <a:cubicBezTo>
                    <a:pt x="5311" y="2311"/>
                    <a:pt x="5251" y="2561"/>
                    <a:pt x="5132" y="2799"/>
                  </a:cubicBezTo>
                  <a:cubicBezTo>
                    <a:pt x="5120" y="2835"/>
                    <a:pt x="5120" y="2846"/>
                    <a:pt x="5120" y="2882"/>
                  </a:cubicBezTo>
                  <a:lnTo>
                    <a:pt x="5120" y="3382"/>
                  </a:lnTo>
                  <a:cubicBezTo>
                    <a:pt x="5120" y="3858"/>
                    <a:pt x="4918" y="4311"/>
                    <a:pt x="4560" y="4644"/>
                  </a:cubicBezTo>
                  <a:cubicBezTo>
                    <a:pt x="4227" y="4955"/>
                    <a:pt x="3811" y="5111"/>
                    <a:pt x="3369" y="5111"/>
                  </a:cubicBezTo>
                  <a:cubicBezTo>
                    <a:pt x="3338" y="5111"/>
                    <a:pt x="3306" y="5110"/>
                    <a:pt x="3275" y="5109"/>
                  </a:cubicBezTo>
                  <a:cubicBezTo>
                    <a:pt x="2382" y="5061"/>
                    <a:pt x="1679" y="4275"/>
                    <a:pt x="1679" y="3323"/>
                  </a:cubicBezTo>
                  <a:lnTo>
                    <a:pt x="1679" y="2882"/>
                  </a:lnTo>
                  <a:cubicBezTo>
                    <a:pt x="1679" y="2846"/>
                    <a:pt x="1679" y="2823"/>
                    <a:pt x="1667" y="2799"/>
                  </a:cubicBezTo>
                  <a:cubicBezTo>
                    <a:pt x="1548" y="2561"/>
                    <a:pt x="1489" y="2311"/>
                    <a:pt x="1489" y="2061"/>
                  </a:cubicBezTo>
                  <a:lnTo>
                    <a:pt x="1489" y="1668"/>
                  </a:lnTo>
                  <a:cubicBezTo>
                    <a:pt x="1489" y="930"/>
                    <a:pt x="2096" y="334"/>
                    <a:pt x="2822" y="334"/>
                  </a:cubicBezTo>
                  <a:close/>
                  <a:moveTo>
                    <a:pt x="4358" y="5240"/>
                  </a:moveTo>
                  <a:lnTo>
                    <a:pt x="4358" y="5573"/>
                  </a:lnTo>
                  <a:lnTo>
                    <a:pt x="3406" y="6228"/>
                  </a:lnTo>
                  <a:lnTo>
                    <a:pt x="2441" y="5573"/>
                  </a:lnTo>
                  <a:lnTo>
                    <a:pt x="2441" y="5240"/>
                  </a:lnTo>
                  <a:cubicBezTo>
                    <a:pt x="2691" y="5371"/>
                    <a:pt x="2977" y="5466"/>
                    <a:pt x="3251" y="5478"/>
                  </a:cubicBezTo>
                  <a:lnTo>
                    <a:pt x="3394" y="5478"/>
                  </a:lnTo>
                  <a:cubicBezTo>
                    <a:pt x="3727" y="5478"/>
                    <a:pt x="4060" y="5406"/>
                    <a:pt x="4358" y="5240"/>
                  </a:cubicBezTo>
                  <a:close/>
                  <a:moveTo>
                    <a:pt x="2286" y="5883"/>
                  </a:moveTo>
                  <a:lnTo>
                    <a:pt x="3120" y="6466"/>
                  </a:lnTo>
                  <a:lnTo>
                    <a:pt x="2679" y="6906"/>
                  </a:lnTo>
                  <a:lnTo>
                    <a:pt x="2655" y="6906"/>
                  </a:lnTo>
                  <a:lnTo>
                    <a:pt x="2108" y="6073"/>
                  </a:lnTo>
                  <a:lnTo>
                    <a:pt x="2286" y="5883"/>
                  </a:lnTo>
                  <a:close/>
                  <a:moveTo>
                    <a:pt x="4525" y="5883"/>
                  </a:moveTo>
                  <a:lnTo>
                    <a:pt x="4703" y="6073"/>
                  </a:lnTo>
                  <a:lnTo>
                    <a:pt x="4144" y="6906"/>
                  </a:lnTo>
                  <a:lnTo>
                    <a:pt x="4132" y="6906"/>
                  </a:lnTo>
                  <a:lnTo>
                    <a:pt x="3691" y="6466"/>
                  </a:lnTo>
                  <a:lnTo>
                    <a:pt x="4525" y="5883"/>
                  </a:lnTo>
                  <a:close/>
                  <a:moveTo>
                    <a:pt x="2834" y="1"/>
                  </a:moveTo>
                  <a:cubicBezTo>
                    <a:pt x="1905" y="1"/>
                    <a:pt x="1143" y="763"/>
                    <a:pt x="1143" y="1703"/>
                  </a:cubicBezTo>
                  <a:lnTo>
                    <a:pt x="1143" y="2084"/>
                  </a:lnTo>
                  <a:cubicBezTo>
                    <a:pt x="1143" y="2382"/>
                    <a:pt x="1203" y="2680"/>
                    <a:pt x="1334" y="2954"/>
                  </a:cubicBezTo>
                  <a:lnTo>
                    <a:pt x="1334" y="3358"/>
                  </a:lnTo>
                  <a:cubicBezTo>
                    <a:pt x="1334" y="4025"/>
                    <a:pt x="1631" y="4620"/>
                    <a:pt x="2096" y="5025"/>
                  </a:cubicBezTo>
                  <a:lnTo>
                    <a:pt x="2096" y="5621"/>
                  </a:lnTo>
                  <a:lnTo>
                    <a:pt x="1762" y="5954"/>
                  </a:lnTo>
                  <a:cubicBezTo>
                    <a:pt x="1739" y="6002"/>
                    <a:pt x="1703" y="6049"/>
                    <a:pt x="1727" y="6097"/>
                  </a:cubicBezTo>
                  <a:lnTo>
                    <a:pt x="619" y="6490"/>
                  </a:lnTo>
                  <a:cubicBezTo>
                    <a:pt x="250" y="6633"/>
                    <a:pt x="0" y="6990"/>
                    <a:pt x="0" y="7371"/>
                  </a:cubicBezTo>
                  <a:lnTo>
                    <a:pt x="0" y="8740"/>
                  </a:lnTo>
                  <a:cubicBezTo>
                    <a:pt x="0" y="8847"/>
                    <a:pt x="72" y="8919"/>
                    <a:pt x="179" y="8919"/>
                  </a:cubicBezTo>
                  <a:cubicBezTo>
                    <a:pt x="274" y="8919"/>
                    <a:pt x="358" y="8847"/>
                    <a:pt x="358" y="8740"/>
                  </a:cubicBezTo>
                  <a:lnTo>
                    <a:pt x="358" y="7371"/>
                  </a:lnTo>
                  <a:cubicBezTo>
                    <a:pt x="358" y="7133"/>
                    <a:pt x="500" y="6906"/>
                    <a:pt x="739" y="6823"/>
                  </a:cubicBezTo>
                  <a:lnTo>
                    <a:pt x="1905" y="6406"/>
                  </a:lnTo>
                  <a:lnTo>
                    <a:pt x="2382" y="7121"/>
                  </a:lnTo>
                  <a:cubicBezTo>
                    <a:pt x="2441" y="7204"/>
                    <a:pt x="2536" y="7264"/>
                    <a:pt x="2644" y="7287"/>
                  </a:cubicBezTo>
                  <a:lnTo>
                    <a:pt x="2679" y="7287"/>
                  </a:lnTo>
                  <a:cubicBezTo>
                    <a:pt x="2774" y="7287"/>
                    <a:pt x="2870" y="7240"/>
                    <a:pt x="2929" y="7180"/>
                  </a:cubicBezTo>
                  <a:lnTo>
                    <a:pt x="3227" y="6883"/>
                  </a:lnTo>
                  <a:lnTo>
                    <a:pt x="3227" y="8740"/>
                  </a:lnTo>
                  <a:cubicBezTo>
                    <a:pt x="3227" y="8847"/>
                    <a:pt x="3298" y="8919"/>
                    <a:pt x="3406" y="8919"/>
                  </a:cubicBezTo>
                  <a:cubicBezTo>
                    <a:pt x="3513" y="8919"/>
                    <a:pt x="3584" y="8847"/>
                    <a:pt x="3584" y="8740"/>
                  </a:cubicBezTo>
                  <a:lnTo>
                    <a:pt x="3584" y="6883"/>
                  </a:lnTo>
                  <a:lnTo>
                    <a:pt x="3882" y="7180"/>
                  </a:lnTo>
                  <a:cubicBezTo>
                    <a:pt x="3953" y="7252"/>
                    <a:pt x="4048" y="7287"/>
                    <a:pt x="4132" y="7287"/>
                  </a:cubicBezTo>
                  <a:lnTo>
                    <a:pt x="4168" y="7287"/>
                  </a:lnTo>
                  <a:cubicBezTo>
                    <a:pt x="4263" y="7264"/>
                    <a:pt x="4370" y="7204"/>
                    <a:pt x="4429" y="7121"/>
                  </a:cubicBezTo>
                  <a:lnTo>
                    <a:pt x="4906" y="6406"/>
                  </a:lnTo>
                  <a:lnTo>
                    <a:pt x="6073" y="6823"/>
                  </a:lnTo>
                  <a:cubicBezTo>
                    <a:pt x="6287" y="6906"/>
                    <a:pt x="6454" y="7121"/>
                    <a:pt x="6454" y="7371"/>
                  </a:cubicBezTo>
                  <a:lnTo>
                    <a:pt x="6454" y="8740"/>
                  </a:lnTo>
                  <a:cubicBezTo>
                    <a:pt x="6454" y="8847"/>
                    <a:pt x="6525" y="8919"/>
                    <a:pt x="6632" y="8919"/>
                  </a:cubicBezTo>
                  <a:cubicBezTo>
                    <a:pt x="6739" y="8919"/>
                    <a:pt x="6811" y="8847"/>
                    <a:pt x="6811" y="8740"/>
                  </a:cubicBezTo>
                  <a:lnTo>
                    <a:pt x="6811" y="7371"/>
                  </a:lnTo>
                  <a:cubicBezTo>
                    <a:pt x="6811" y="6954"/>
                    <a:pt x="6573" y="6609"/>
                    <a:pt x="6203" y="6478"/>
                  </a:cubicBezTo>
                  <a:lnTo>
                    <a:pt x="5096" y="6073"/>
                  </a:lnTo>
                  <a:cubicBezTo>
                    <a:pt x="5096" y="6037"/>
                    <a:pt x="5084" y="5966"/>
                    <a:pt x="5060" y="5942"/>
                  </a:cubicBezTo>
                  <a:lnTo>
                    <a:pt x="4727" y="5597"/>
                  </a:lnTo>
                  <a:lnTo>
                    <a:pt x="4727" y="5025"/>
                  </a:lnTo>
                  <a:cubicBezTo>
                    <a:pt x="4763" y="4990"/>
                    <a:pt x="4799" y="4966"/>
                    <a:pt x="4834" y="4930"/>
                  </a:cubicBezTo>
                  <a:cubicBezTo>
                    <a:pt x="5251" y="4549"/>
                    <a:pt x="5489" y="3978"/>
                    <a:pt x="5489" y="3418"/>
                  </a:cubicBezTo>
                  <a:lnTo>
                    <a:pt x="5489" y="2954"/>
                  </a:lnTo>
                  <a:cubicBezTo>
                    <a:pt x="5608" y="2680"/>
                    <a:pt x="5680" y="2382"/>
                    <a:pt x="5680" y="2084"/>
                  </a:cubicBezTo>
                  <a:lnTo>
                    <a:pt x="5680" y="179"/>
                  </a:lnTo>
                  <a:cubicBezTo>
                    <a:pt x="5680" y="84"/>
                    <a:pt x="5608" y="1"/>
                    <a:pt x="5501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786;p21"/>
            <p:cNvSpPr/>
            <p:nvPr/>
          </p:nvSpPr>
          <p:spPr>
            <a:xfrm>
              <a:off x="1785725" y="3222186"/>
              <a:ext cx="11394" cy="35647"/>
            </a:xfrm>
            <a:custGeom>
              <a:avLst/>
              <a:gdLst/>
              <a:ahLst/>
              <a:cxnLst/>
              <a:rect l="l" t="t" r="r" b="b"/>
              <a:pathLst>
                <a:path w="358" h="1120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941"/>
                  </a:lnTo>
                  <a:cubicBezTo>
                    <a:pt x="0" y="1048"/>
                    <a:pt x="72" y="1120"/>
                    <a:pt x="179" y="1120"/>
                  </a:cubicBezTo>
                  <a:cubicBezTo>
                    <a:pt x="274" y="1120"/>
                    <a:pt x="358" y="1048"/>
                    <a:pt x="358" y="941"/>
                  </a:cubicBezTo>
                  <a:lnTo>
                    <a:pt x="358" y="179"/>
                  </a:lnTo>
                  <a:cubicBezTo>
                    <a:pt x="358" y="72"/>
                    <a:pt x="274" y="0"/>
                    <a:pt x="179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787;p21"/>
            <p:cNvSpPr/>
            <p:nvPr/>
          </p:nvSpPr>
          <p:spPr>
            <a:xfrm>
              <a:off x="1919114" y="3222186"/>
              <a:ext cx="11394" cy="35647"/>
            </a:xfrm>
            <a:custGeom>
              <a:avLst/>
              <a:gdLst/>
              <a:ahLst/>
              <a:cxnLst/>
              <a:rect l="l" t="t" r="r" b="b"/>
              <a:pathLst>
                <a:path w="358" h="1120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941"/>
                  </a:lnTo>
                  <a:cubicBezTo>
                    <a:pt x="0" y="1048"/>
                    <a:pt x="72" y="1120"/>
                    <a:pt x="179" y="1120"/>
                  </a:cubicBezTo>
                  <a:cubicBezTo>
                    <a:pt x="286" y="1120"/>
                    <a:pt x="358" y="1048"/>
                    <a:pt x="358" y="941"/>
                  </a:cubicBezTo>
                  <a:lnTo>
                    <a:pt x="358" y="179"/>
                  </a:lnTo>
                  <a:cubicBezTo>
                    <a:pt x="358" y="72"/>
                    <a:pt x="274" y="0"/>
                    <a:pt x="179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788;p21"/>
            <p:cNvSpPr/>
            <p:nvPr/>
          </p:nvSpPr>
          <p:spPr>
            <a:xfrm>
              <a:off x="1956257" y="2931156"/>
              <a:ext cx="180398" cy="188737"/>
            </a:xfrm>
            <a:custGeom>
              <a:avLst/>
              <a:gdLst/>
              <a:ahLst/>
              <a:cxnLst/>
              <a:rect l="l" t="t" r="r" b="b"/>
              <a:pathLst>
                <a:path w="5668" h="5930" extrusionOk="0">
                  <a:moveTo>
                    <a:pt x="738" y="1"/>
                  </a:moveTo>
                  <a:cubicBezTo>
                    <a:pt x="322" y="1"/>
                    <a:pt x="0" y="346"/>
                    <a:pt x="0" y="751"/>
                  </a:cubicBezTo>
                  <a:lnTo>
                    <a:pt x="0" y="3799"/>
                  </a:lnTo>
                  <a:cubicBezTo>
                    <a:pt x="0" y="4215"/>
                    <a:pt x="334" y="4549"/>
                    <a:pt x="738" y="4549"/>
                  </a:cubicBezTo>
                  <a:lnTo>
                    <a:pt x="1084" y="4549"/>
                  </a:lnTo>
                  <a:lnTo>
                    <a:pt x="810" y="5585"/>
                  </a:lnTo>
                  <a:cubicBezTo>
                    <a:pt x="786" y="5704"/>
                    <a:pt x="834" y="5811"/>
                    <a:pt x="929" y="5882"/>
                  </a:cubicBezTo>
                  <a:cubicBezTo>
                    <a:pt x="977" y="5918"/>
                    <a:pt x="1036" y="5930"/>
                    <a:pt x="1084" y="5930"/>
                  </a:cubicBezTo>
                  <a:cubicBezTo>
                    <a:pt x="1143" y="5930"/>
                    <a:pt x="1203" y="5918"/>
                    <a:pt x="1250" y="5870"/>
                  </a:cubicBezTo>
                  <a:lnTo>
                    <a:pt x="3072" y="4525"/>
                  </a:lnTo>
                  <a:lnTo>
                    <a:pt x="4918" y="4525"/>
                  </a:lnTo>
                  <a:cubicBezTo>
                    <a:pt x="5334" y="4525"/>
                    <a:pt x="5668" y="4192"/>
                    <a:pt x="5668" y="3787"/>
                  </a:cubicBezTo>
                  <a:lnTo>
                    <a:pt x="5668" y="751"/>
                  </a:lnTo>
                  <a:cubicBezTo>
                    <a:pt x="5656" y="334"/>
                    <a:pt x="5322" y="12"/>
                    <a:pt x="4906" y="12"/>
                  </a:cubicBezTo>
                  <a:lnTo>
                    <a:pt x="3953" y="12"/>
                  </a:lnTo>
                  <a:cubicBezTo>
                    <a:pt x="3846" y="12"/>
                    <a:pt x="3775" y="84"/>
                    <a:pt x="3775" y="191"/>
                  </a:cubicBezTo>
                  <a:cubicBezTo>
                    <a:pt x="3775" y="286"/>
                    <a:pt x="3846" y="370"/>
                    <a:pt x="3953" y="370"/>
                  </a:cubicBezTo>
                  <a:lnTo>
                    <a:pt x="4906" y="370"/>
                  </a:lnTo>
                  <a:cubicBezTo>
                    <a:pt x="5132" y="370"/>
                    <a:pt x="5299" y="548"/>
                    <a:pt x="5299" y="751"/>
                  </a:cubicBezTo>
                  <a:lnTo>
                    <a:pt x="5299" y="3799"/>
                  </a:lnTo>
                  <a:cubicBezTo>
                    <a:pt x="5299" y="4025"/>
                    <a:pt x="5120" y="4192"/>
                    <a:pt x="4906" y="4192"/>
                  </a:cubicBezTo>
                  <a:lnTo>
                    <a:pt x="3001" y="4192"/>
                  </a:lnTo>
                  <a:cubicBezTo>
                    <a:pt x="2953" y="4192"/>
                    <a:pt x="2929" y="4203"/>
                    <a:pt x="2893" y="4215"/>
                  </a:cubicBezTo>
                  <a:lnTo>
                    <a:pt x="1203" y="5454"/>
                  </a:lnTo>
                  <a:lnTo>
                    <a:pt x="1203" y="5454"/>
                  </a:lnTo>
                  <a:lnTo>
                    <a:pt x="1465" y="4418"/>
                  </a:lnTo>
                  <a:cubicBezTo>
                    <a:pt x="1489" y="4358"/>
                    <a:pt x="1465" y="4311"/>
                    <a:pt x="1441" y="4263"/>
                  </a:cubicBezTo>
                  <a:cubicBezTo>
                    <a:pt x="1405" y="4215"/>
                    <a:pt x="1346" y="4192"/>
                    <a:pt x="1310" y="4192"/>
                  </a:cubicBezTo>
                  <a:lnTo>
                    <a:pt x="738" y="4192"/>
                  </a:lnTo>
                  <a:cubicBezTo>
                    <a:pt x="512" y="4192"/>
                    <a:pt x="357" y="4013"/>
                    <a:pt x="357" y="3799"/>
                  </a:cubicBezTo>
                  <a:lnTo>
                    <a:pt x="357" y="751"/>
                  </a:lnTo>
                  <a:cubicBezTo>
                    <a:pt x="357" y="524"/>
                    <a:pt x="536" y="370"/>
                    <a:pt x="738" y="370"/>
                  </a:cubicBezTo>
                  <a:lnTo>
                    <a:pt x="1691" y="370"/>
                  </a:lnTo>
                  <a:cubicBezTo>
                    <a:pt x="1798" y="370"/>
                    <a:pt x="1870" y="286"/>
                    <a:pt x="1870" y="179"/>
                  </a:cubicBezTo>
                  <a:cubicBezTo>
                    <a:pt x="1870" y="84"/>
                    <a:pt x="1798" y="1"/>
                    <a:pt x="1691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789;p21"/>
            <p:cNvSpPr/>
            <p:nvPr/>
          </p:nvSpPr>
          <p:spPr>
            <a:xfrm>
              <a:off x="2027487" y="2894777"/>
              <a:ext cx="36029" cy="108786"/>
            </a:xfrm>
            <a:custGeom>
              <a:avLst/>
              <a:gdLst/>
              <a:ahLst/>
              <a:cxnLst/>
              <a:rect l="l" t="t" r="r" b="b"/>
              <a:pathLst>
                <a:path w="1132" h="3418" extrusionOk="0">
                  <a:moveTo>
                    <a:pt x="775" y="358"/>
                  </a:moveTo>
                  <a:lnTo>
                    <a:pt x="596" y="3049"/>
                  </a:lnTo>
                  <a:lnTo>
                    <a:pt x="560" y="3049"/>
                  </a:lnTo>
                  <a:lnTo>
                    <a:pt x="394" y="358"/>
                  </a:lnTo>
                  <a:close/>
                  <a:moveTo>
                    <a:pt x="179" y="1"/>
                  </a:moveTo>
                  <a:cubicBezTo>
                    <a:pt x="143" y="1"/>
                    <a:pt x="96" y="24"/>
                    <a:pt x="48" y="60"/>
                  </a:cubicBezTo>
                  <a:cubicBezTo>
                    <a:pt x="24" y="96"/>
                    <a:pt x="1" y="155"/>
                    <a:pt x="1" y="203"/>
                  </a:cubicBezTo>
                  <a:lnTo>
                    <a:pt x="203" y="3251"/>
                  </a:lnTo>
                  <a:cubicBezTo>
                    <a:pt x="203" y="3334"/>
                    <a:pt x="286" y="3418"/>
                    <a:pt x="382" y="3418"/>
                  </a:cubicBezTo>
                  <a:lnTo>
                    <a:pt x="763" y="3418"/>
                  </a:lnTo>
                  <a:cubicBezTo>
                    <a:pt x="858" y="3418"/>
                    <a:pt x="941" y="3334"/>
                    <a:pt x="941" y="3251"/>
                  </a:cubicBezTo>
                  <a:lnTo>
                    <a:pt x="1132" y="203"/>
                  </a:lnTo>
                  <a:cubicBezTo>
                    <a:pt x="1132" y="155"/>
                    <a:pt x="1120" y="96"/>
                    <a:pt x="1072" y="60"/>
                  </a:cubicBezTo>
                  <a:cubicBezTo>
                    <a:pt x="1048" y="36"/>
                    <a:pt x="1001" y="1"/>
                    <a:pt x="941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790;p21"/>
            <p:cNvSpPr/>
            <p:nvPr/>
          </p:nvSpPr>
          <p:spPr>
            <a:xfrm>
              <a:off x="2027487" y="3009992"/>
              <a:ext cx="36029" cy="36029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345"/>
                  </a:moveTo>
                  <a:cubicBezTo>
                    <a:pt x="691" y="345"/>
                    <a:pt x="775" y="429"/>
                    <a:pt x="775" y="548"/>
                  </a:cubicBezTo>
                  <a:cubicBezTo>
                    <a:pt x="775" y="667"/>
                    <a:pt x="691" y="762"/>
                    <a:pt x="572" y="762"/>
                  </a:cubicBezTo>
                  <a:cubicBezTo>
                    <a:pt x="453" y="762"/>
                    <a:pt x="358" y="667"/>
                    <a:pt x="358" y="548"/>
                  </a:cubicBezTo>
                  <a:cubicBezTo>
                    <a:pt x="358" y="429"/>
                    <a:pt x="453" y="345"/>
                    <a:pt x="572" y="345"/>
                  </a:cubicBezTo>
                  <a:close/>
                  <a:moveTo>
                    <a:pt x="572" y="0"/>
                  </a:moveTo>
                  <a:cubicBezTo>
                    <a:pt x="263" y="0"/>
                    <a:pt x="1" y="250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" name="Rectángulo 9"/>
          <p:cNvSpPr/>
          <p:nvPr/>
        </p:nvSpPr>
        <p:spPr>
          <a:xfrm>
            <a:off x="4701595" y="3394739"/>
            <a:ext cx="3370752" cy="586314"/>
          </a:xfrm>
          <a:prstGeom prst="rect">
            <a:avLst/>
          </a:prstGeom>
          <a:ln w="15875">
            <a:solidFill>
              <a:srgbClr val="E18583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buSzPts val="1000"/>
            </a:pPr>
            <a:r>
              <a:rPr lang="es-PE" sz="1000" b="1" dirty="0">
                <a:solidFill>
                  <a:schemeClr val="tx2">
                    <a:lumMod val="75000"/>
                  </a:schemeClr>
                </a:solidFill>
              </a:rPr>
              <a:t>Costo por trámites en algunas DIREPRO: </a:t>
            </a:r>
            <a:r>
              <a:rPr lang="es-MX" sz="1000" b="1" dirty="0">
                <a:solidFill>
                  <a:schemeClr val="tx2">
                    <a:lumMod val="75000"/>
                  </a:schemeClr>
                </a:solidFill>
              </a:rPr>
              <a:t>Lo que dificulta la decisión del productor en dar inicio a </a:t>
            </a:r>
            <a:r>
              <a:rPr lang="es-MX" sz="1000" b="1" dirty="0" smtClean="0">
                <a:solidFill>
                  <a:schemeClr val="tx2">
                    <a:lumMod val="75000"/>
                  </a:schemeClr>
                </a:solidFill>
              </a:rPr>
              <a:t>su trámite</a:t>
            </a:r>
            <a:endParaRPr lang="es-MX" sz="1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83" name="Google Shape;665;p21"/>
          <p:cNvGrpSpPr/>
          <p:nvPr/>
        </p:nvGrpSpPr>
        <p:grpSpPr>
          <a:xfrm>
            <a:off x="8092406" y="4074465"/>
            <a:ext cx="368489" cy="294027"/>
            <a:chOff x="7121669" y="1533610"/>
            <a:chExt cx="321362" cy="321363"/>
          </a:xfrm>
          <a:solidFill>
            <a:schemeClr val="bg1">
              <a:lumMod val="50000"/>
            </a:schemeClr>
          </a:solidFill>
        </p:grpSpPr>
        <p:sp>
          <p:nvSpPr>
            <p:cNvPr id="84" name="Google Shape;666;p21"/>
            <p:cNvSpPr/>
            <p:nvPr/>
          </p:nvSpPr>
          <p:spPr>
            <a:xfrm>
              <a:off x="7121669" y="1600289"/>
              <a:ext cx="142142" cy="192556"/>
            </a:xfrm>
            <a:custGeom>
              <a:avLst/>
              <a:gdLst/>
              <a:ahLst/>
              <a:cxnLst/>
              <a:rect l="l" t="t" r="r" b="b"/>
              <a:pathLst>
                <a:path w="4466" h="6050" extrusionOk="0">
                  <a:moveTo>
                    <a:pt x="2346" y="275"/>
                  </a:moveTo>
                  <a:cubicBezTo>
                    <a:pt x="2929" y="275"/>
                    <a:pt x="3406" y="751"/>
                    <a:pt x="3406" y="1322"/>
                  </a:cubicBezTo>
                  <a:lnTo>
                    <a:pt x="3406" y="1608"/>
                  </a:lnTo>
                  <a:lnTo>
                    <a:pt x="3382" y="1608"/>
                  </a:lnTo>
                  <a:cubicBezTo>
                    <a:pt x="3048" y="1537"/>
                    <a:pt x="2941" y="1108"/>
                    <a:pt x="2941" y="1108"/>
                  </a:cubicBezTo>
                  <a:cubicBezTo>
                    <a:pt x="2929" y="1049"/>
                    <a:pt x="2882" y="1001"/>
                    <a:pt x="2822" y="989"/>
                  </a:cubicBezTo>
                  <a:cubicBezTo>
                    <a:pt x="2809" y="984"/>
                    <a:pt x="2796" y="981"/>
                    <a:pt x="2783" y="981"/>
                  </a:cubicBezTo>
                  <a:cubicBezTo>
                    <a:pt x="2738" y="981"/>
                    <a:pt x="2695" y="1011"/>
                    <a:pt x="2667" y="1049"/>
                  </a:cubicBezTo>
                  <a:cubicBezTo>
                    <a:pt x="2155" y="1608"/>
                    <a:pt x="1262" y="1608"/>
                    <a:pt x="1250" y="1608"/>
                  </a:cubicBezTo>
                  <a:lnTo>
                    <a:pt x="1191" y="1608"/>
                  </a:lnTo>
                  <a:lnTo>
                    <a:pt x="1191" y="1322"/>
                  </a:lnTo>
                  <a:cubicBezTo>
                    <a:pt x="1191" y="751"/>
                    <a:pt x="1667" y="275"/>
                    <a:pt x="2251" y="275"/>
                  </a:cubicBezTo>
                  <a:close/>
                  <a:moveTo>
                    <a:pt x="1096" y="2049"/>
                  </a:moveTo>
                  <a:lnTo>
                    <a:pt x="1096" y="2382"/>
                  </a:lnTo>
                  <a:cubicBezTo>
                    <a:pt x="1060" y="2358"/>
                    <a:pt x="1012" y="2287"/>
                    <a:pt x="1012" y="2215"/>
                  </a:cubicBezTo>
                  <a:cubicBezTo>
                    <a:pt x="1012" y="2144"/>
                    <a:pt x="1036" y="2084"/>
                    <a:pt x="1096" y="2049"/>
                  </a:cubicBezTo>
                  <a:close/>
                  <a:moveTo>
                    <a:pt x="3394" y="2061"/>
                  </a:moveTo>
                  <a:cubicBezTo>
                    <a:pt x="3441" y="2084"/>
                    <a:pt x="3477" y="2144"/>
                    <a:pt x="3477" y="2215"/>
                  </a:cubicBezTo>
                  <a:cubicBezTo>
                    <a:pt x="3477" y="2299"/>
                    <a:pt x="3453" y="2358"/>
                    <a:pt x="3394" y="2382"/>
                  </a:cubicBezTo>
                  <a:lnTo>
                    <a:pt x="3394" y="2061"/>
                  </a:lnTo>
                  <a:close/>
                  <a:moveTo>
                    <a:pt x="2632" y="1442"/>
                  </a:moveTo>
                  <a:cubicBezTo>
                    <a:pt x="2727" y="1608"/>
                    <a:pt x="2858" y="1787"/>
                    <a:pt x="3084" y="1894"/>
                  </a:cubicBezTo>
                  <a:lnTo>
                    <a:pt x="3084" y="2537"/>
                  </a:lnTo>
                  <a:cubicBezTo>
                    <a:pt x="3084" y="2930"/>
                    <a:pt x="2751" y="3263"/>
                    <a:pt x="2346" y="3263"/>
                  </a:cubicBezTo>
                  <a:lnTo>
                    <a:pt x="2155" y="3263"/>
                  </a:lnTo>
                  <a:cubicBezTo>
                    <a:pt x="1739" y="3263"/>
                    <a:pt x="1417" y="2930"/>
                    <a:pt x="1417" y="2537"/>
                  </a:cubicBezTo>
                  <a:lnTo>
                    <a:pt x="1417" y="1918"/>
                  </a:lnTo>
                  <a:cubicBezTo>
                    <a:pt x="1679" y="1894"/>
                    <a:pt x="2227" y="1799"/>
                    <a:pt x="2632" y="1442"/>
                  </a:cubicBezTo>
                  <a:close/>
                  <a:moveTo>
                    <a:pt x="2536" y="3573"/>
                  </a:moveTo>
                  <a:lnTo>
                    <a:pt x="2536" y="3775"/>
                  </a:lnTo>
                  <a:lnTo>
                    <a:pt x="2251" y="4073"/>
                  </a:lnTo>
                  <a:lnTo>
                    <a:pt x="1965" y="3811"/>
                  </a:lnTo>
                  <a:lnTo>
                    <a:pt x="1965" y="3632"/>
                  </a:lnTo>
                  <a:lnTo>
                    <a:pt x="1965" y="3573"/>
                  </a:lnTo>
                  <a:cubicBezTo>
                    <a:pt x="2024" y="3585"/>
                    <a:pt x="2084" y="3585"/>
                    <a:pt x="2155" y="3585"/>
                  </a:cubicBezTo>
                  <a:lnTo>
                    <a:pt x="2346" y="3585"/>
                  </a:lnTo>
                  <a:cubicBezTo>
                    <a:pt x="2405" y="3585"/>
                    <a:pt x="2465" y="3585"/>
                    <a:pt x="2536" y="3573"/>
                  </a:cubicBezTo>
                  <a:close/>
                  <a:moveTo>
                    <a:pt x="2846" y="3906"/>
                  </a:moveTo>
                  <a:lnTo>
                    <a:pt x="2941" y="3989"/>
                  </a:lnTo>
                  <a:lnTo>
                    <a:pt x="2727" y="4454"/>
                  </a:lnTo>
                  <a:lnTo>
                    <a:pt x="2667" y="4406"/>
                  </a:lnTo>
                  <a:lnTo>
                    <a:pt x="2489" y="4275"/>
                  </a:lnTo>
                  <a:lnTo>
                    <a:pt x="2810" y="3930"/>
                  </a:lnTo>
                  <a:lnTo>
                    <a:pt x="2846" y="3906"/>
                  </a:lnTo>
                  <a:close/>
                  <a:moveTo>
                    <a:pt x="1655" y="3918"/>
                  </a:moveTo>
                  <a:cubicBezTo>
                    <a:pt x="1655" y="3942"/>
                    <a:pt x="1667" y="3966"/>
                    <a:pt x="1691" y="3989"/>
                  </a:cubicBezTo>
                  <a:lnTo>
                    <a:pt x="2012" y="4287"/>
                  </a:lnTo>
                  <a:lnTo>
                    <a:pt x="1774" y="4466"/>
                  </a:lnTo>
                  <a:lnTo>
                    <a:pt x="1536" y="3989"/>
                  </a:lnTo>
                  <a:lnTo>
                    <a:pt x="1655" y="3918"/>
                  </a:lnTo>
                  <a:close/>
                  <a:moveTo>
                    <a:pt x="2227" y="4490"/>
                  </a:moveTo>
                  <a:lnTo>
                    <a:pt x="2370" y="4597"/>
                  </a:lnTo>
                  <a:lnTo>
                    <a:pt x="2322" y="4704"/>
                  </a:lnTo>
                  <a:lnTo>
                    <a:pt x="2155" y="4704"/>
                  </a:lnTo>
                  <a:lnTo>
                    <a:pt x="2108" y="4585"/>
                  </a:lnTo>
                  <a:lnTo>
                    <a:pt x="2227" y="4490"/>
                  </a:lnTo>
                  <a:close/>
                  <a:moveTo>
                    <a:pt x="1846" y="4799"/>
                  </a:moveTo>
                  <a:lnTo>
                    <a:pt x="1893" y="4894"/>
                  </a:lnTo>
                  <a:lnTo>
                    <a:pt x="1846" y="5156"/>
                  </a:lnTo>
                  <a:lnTo>
                    <a:pt x="1751" y="4835"/>
                  </a:lnTo>
                  <a:cubicBezTo>
                    <a:pt x="1774" y="4835"/>
                    <a:pt x="1786" y="4823"/>
                    <a:pt x="1798" y="4823"/>
                  </a:cubicBezTo>
                  <a:lnTo>
                    <a:pt x="1846" y="4799"/>
                  </a:lnTo>
                  <a:close/>
                  <a:moveTo>
                    <a:pt x="2632" y="4799"/>
                  </a:moveTo>
                  <a:lnTo>
                    <a:pt x="2679" y="4823"/>
                  </a:lnTo>
                  <a:cubicBezTo>
                    <a:pt x="2691" y="4835"/>
                    <a:pt x="2703" y="4835"/>
                    <a:pt x="2739" y="4847"/>
                  </a:cubicBezTo>
                  <a:lnTo>
                    <a:pt x="2644" y="5156"/>
                  </a:lnTo>
                  <a:lnTo>
                    <a:pt x="2608" y="4882"/>
                  </a:lnTo>
                  <a:lnTo>
                    <a:pt x="2632" y="4799"/>
                  </a:lnTo>
                  <a:close/>
                  <a:moveTo>
                    <a:pt x="2322" y="5037"/>
                  </a:moveTo>
                  <a:lnTo>
                    <a:pt x="2441" y="5728"/>
                  </a:lnTo>
                  <a:lnTo>
                    <a:pt x="2084" y="5728"/>
                  </a:lnTo>
                  <a:lnTo>
                    <a:pt x="2203" y="5037"/>
                  </a:lnTo>
                  <a:close/>
                  <a:moveTo>
                    <a:pt x="3263" y="4156"/>
                  </a:moveTo>
                  <a:lnTo>
                    <a:pt x="3620" y="4299"/>
                  </a:lnTo>
                  <a:lnTo>
                    <a:pt x="3632" y="4299"/>
                  </a:lnTo>
                  <a:cubicBezTo>
                    <a:pt x="3644" y="4323"/>
                    <a:pt x="4156" y="4501"/>
                    <a:pt x="4156" y="5121"/>
                  </a:cubicBezTo>
                  <a:lnTo>
                    <a:pt x="4156" y="5728"/>
                  </a:lnTo>
                  <a:lnTo>
                    <a:pt x="3739" y="5728"/>
                  </a:lnTo>
                  <a:lnTo>
                    <a:pt x="3739" y="5097"/>
                  </a:lnTo>
                  <a:cubicBezTo>
                    <a:pt x="3739" y="5001"/>
                    <a:pt x="3656" y="4930"/>
                    <a:pt x="3572" y="4930"/>
                  </a:cubicBezTo>
                  <a:cubicBezTo>
                    <a:pt x="3477" y="4930"/>
                    <a:pt x="3406" y="5001"/>
                    <a:pt x="3406" y="5097"/>
                  </a:cubicBezTo>
                  <a:lnTo>
                    <a:pt x="3406" y="5728"/>
                  </a:lnTo>
                  <a:lnTo>
                    <a:pt x="2810" y="5728"/>
                  </a:lnTo>
                  <a:lnTo>
                    <a:pt x="3263" y="4156"/>
                  </a:lnTo>
                  <a:close/>
                  <a:moveTo>
                    <a:pt x="2179" y="1"/>
                  </a:moveTo>
                  <a:cubicBezTo>
                    <a:pt x="1429" y="1"/>
                    <a:pt x="810" y="608"/>
                    <a:pt x="810" y="1370"/>
                  </a:cubicBezTo>
                  <a:lnTo>
                    <a:pt x="810" y="1870"/>
                  </a:lnTo>
                  <a:cubicBezTo>
                    <a:pt x="739" y="1965"/>
                    <a:pt x="679" y="2084"/>
                    <a:pt x="679" y="2215"/>
                  </a:cubicBezTo>
                  <a:cubicBezTo>
                    <a:pt x="679" y="2465"/>
                    <a:pt x="858" y="2680"/>
                    <a:pt x="1096" y="2727"/>
                  </a:cubicBezTo>
                  <a:cubicBezTo>
                    <a:pt x="1155" y="3037"/>
                    <a:pt x="1346" y="3299"/>
                    <a:pt x="1631" y="3454"/>
                  </a:cubicBezTo>
                  <a:lnTo>
                    <a:pt x="1631" y="3525"/>
                  </a:lnTo>
                  <a:lnTo>
                    <a:pt x="1274" y="3763"/>
                  </a:lnTo>
                  <a:lnTo>
                    <a:pt x="1262" y="3763"/>
                  </a:lnTo>
                  <a:lnTo>
                    <a:pt x="727" y="3989"/>
                  </a:lnTo>
                  <a:cubicBezTo>
                    <a:pt x="477" y="4073"/>
                    <a:pt x="0" y="4418"/>
                    <a:pt x="0" y="5109"/>
                  </a:cubicBezTo>
                  <a:lnTo>
                    <a:pt x="0" y="5859"/>
                  </a:lnTo>
                  <a:cubicBezTo>
                    <a:pt x="0" y="5954"/>
                    <a:pt x="72" y="6025"/>
                    <a:pt x="155" y="6025"/>
                  </a:cubicBezTo>
                  <a:lnTo>
                    <a:pt x="1203" y="6025"/>
                  </a:lnTo>
                  <a:cubicBezTo>
                    <a:pt x="1286" y="6025"/>
                    <a:pt x="1370" y="5954"/>
                    <a:pt x="1370" y="5859"/>
                  </a:cubicBezTo>
                  <a:cubicBezTo>
                    <a:pt x="1370" y="5775"/>
                    <a:pt x="1286" y="5704"/>
                    <a:pt x="1203" y="5704"/>
                  </a:cubicBezTo>
                  <a:lnTo>
                    <a:pt x="1048" y="5704"/>
                  </a:lnTo>
                  <a:lnTo>
                    <a:pt x="1048" y="5061"/>
                  </a:lnTo>
                  <a:cubicBezTo>
                    <a:pt x="1048" y="4966"/>
                    <a:pt x="977" y="4894"/>
                    <a:pt x="893" y="4894"/>
                  </a:cubicBezTo>
                  <a:cubicBezTo>
                    <a:pt x="798" y="4894"/>
                    <a:pt x="727" y="4966"/>
                    <a:pt x="727" y="5061"/>
                  </a:cubicBezTo>
                  <a:lnTo>
                    <a:pt x="727" y="5704"/>
                  </a:lnTo>
                  <a:lnTo>
                    <a:pt x="310" y="5704"/>
                  </a:lnTo>
                  <a:lnTo>
                    <a:pt x="310" y="5085"/>
                  </a:lnTo>
                  <a:cubicBezTo>
                    <a:pt x="310" y="4454"/>
                    <a:pt x="798" y="4275"/>
                    <a:pt x="834" y="4275"/>
                  </a:cubicBezTo>
                  <a:lnTo>
                    <a:pt x="846" y="4275"/>
                  </a:lnTo>
                  <a:lnTo>
                    <a:pt x="1227" y="4109"/>
                  </a:lnTo>
                  <a:lnTo>
                    <a:pt x="1679" y="5704"/>
                  </a:lnTo>
                  <a:cubicBezTo>
                    <a:pt x="1608" y="5716"/>
                    <a:pt x="1560" y="5775"/>
                    <a:pt x="1560" y="5847"/>
                  </a:cubicBezTo>
                  <a:cubicBezTo>
                    <a:pt x="1560" y="5942"/>
                    <a:pt x="1631" y="6013"/>
                    <a:pt x="1727" y="6013"/>
                  </a:cubicBezTo>
                  <a:lnTo>
                    <a:pt x="1893" y="6049"/>
                  </a:lnTo>
                  <a:lnTo>
                    <a:pt x="4298" y="6049"/>
                  </a:lnTo>
                  <a:cubicBezTo>
                    <a:pt x="4394" y="6049"/>
                    <a:pt x="4465" y="5966"/>
                    <a:pt x="4465" y="5883"/>
                  </a:cubicBezTo>
                  <a:lnTo>
                    <a:pt x="4465" y="5121"/>
                  </a:lnTo>
                  <a:cubicBezTo>
                    <a:pt x="4465" y="4430"/>
                    <a:pt x="3989" y="4097"/>
                    <a:pt x="3727" y="4001"/>
                  </a:cubicBezTo>
                  <a:lnTo>
                    <a:pt x="3203" y="3775"/>
                  </a:lnTo>
                  <a:lnTo>
                    <a:pt x="2834" y="3537"/>
                  </a:lnTo>
                  <a:lnTo>
                    <a:pt x="2834" y="3454"/>
                  </a:lnTo>
                  <a:cubicBezTo>
                    <a:pt x="3108" y="3299"/>
                    <a:pt x="3310" y="3037"/>
                    <a:pt x="3370" y="2727"/>
                  </a:cubicBezTo>
                  <a:cubicBezTo>
                    <a:pt x="3608" y="2680"/>
                    <a:pt x="3787" y="2465"/>
                    <a:pt x="3787" y="2215"/>
                  </a:cubicBezTo>
                  <a:cubicBezTo>
                    <a:pt x="3787" y="2084"/>
                    <a:pt x="3751" y="1965"/>
                    <a:pt x="3656" y="1870"/>
                  </a:cubicBezTo>
                  <a:lnTo>
                    <a:pt x="3656" y="1370"/>
                  </a:lnTo>
                  <a:cubicBezTo>
                    <a:pt x="3656" y="608"/>
                    <a:pt x="3048" y="1"/>
                    <a:pt x="2286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667;p21"/>
            <p:cNvSpPr/>
            <p:nvPr/>
          </p:nvSpPr>
          <p:spPr>
            <a:xfrm>
              <a:off x="7170938" y="1533610"/>
              <a:ext cx="223206" cy="53852"/>
            </a:xfrm>
            <a:custGeom>
              <a:avLst/>
              <a:gdLst/>
              <a:ahLst/>
              <a:cxnLst/>
              <a:rect l="l" t="t" r="r" b="b"/>
              <a:pathLst>
                <a:path w="7013" h="1692" extrusionOk="0">
                  <a:moveTo>
                    <a:pt x="3512" y="0"/>
                  </a:moveTo>
                  <a:cubicBezTo>
                    <a:pt x="2227" y="0"/>
                    <a:pt x="1000" y="477"/>
                    <a:pt x="72" y="1358"/>
                  </a:cubicBezTo>
                  <a:cubicBezTo>
                    <a:pt x="12" y="1405"/>
                    <a:pt x="0" y="1512"/>
                    <a:pt x="72" y="1572"/>
                  </a:cubicBezTo>
                  <a:cubicBezTo>
                    <a:pt x="92" y="1625"/>
                    <a:pt x="130" y="1649"/>
                    <a:pt x="171" y="1649"/>
                  </a:cubicBezTo>
                  <a:cubicBezTo>
                    <a:pt x="203" y="1649"/>
                    <a:pt x="236" y="1634"/>
                    <a:pt x="262" y="1608"/>
                  </a:cubicBezTo>
                  <a:cubicBezTo>
                    <a:pt x="1143" y="786"/>
                    <a:pt x="2286" y="322"/>
                    <a:pt x="3501" y="322"/>
                  </a:cubicBezTo>
                  <a:cubicBezTo>
                    <a:pt x="4584" y="322"/>
                    <a:pt x="5608" y="691"/>
                    <a:pt x="6453" y="1370"/>
                  </a:cubicBezTo>
                  <a:lnTo>
                    <a:pt x="6203" y="1370"/>
                  </a:lnTo>
                  <a:cubicBezTo>
                    <a:pt x="6120" y="1370"/>
                    <a:pt x="6037" y="1441"/>
                    <a:pt x="6037" y="1536"/>
                  </a:cubicBezTo>
                  <a:cubicBezTo>
                    <a:pt x="6037" y="1620"/>
                    <a:pt x="6120" y="1691"/>
                    <a:pt x="6203" y="1691"/>
                  </a:cubicBezTo>
                  <a:lnTo>
                    <a:pt x="6846" y="1691"/>
                  </a:lnTo>
                  <a:cubicBezTo>
                    <a:pt x="6930" y="1691"/>
                    <a:pt x="7013" y="1620"/>
                    <a:pt x="7013" y="1536"/>
                  </a:cubicBezTo>
                  <a:lnTo>
                    <a:pt x="7013" y="953"/>
                  </a:lnTo>
                  <a:cubicBezTo>
                    <a:pt x="7013" y="858"/>
                    <a:pt x="6930" y="786"/>
                    <a:pt x="6846" y="786"/>
                  </a:cubicBezTo>
                  <a:cubicBezTo>
                    <a:pt x="6751" y="786"/>
                    <a:pt x="6680" y="858"/>
                    <a:pt x="6680" y="953"/>
                  </a:cubicBezTo>
                  <a:lnTo>
                    <a:pt x="6680" y="1131"/>
                  </a:lnTo>
                  <a:cubicBezTo>
                    <a:pt x="5787" y="405"/>
                    <a:pt x="4667" y="0"/>
                    <a:pt x="3512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668;p21"/>
            <p:cNvSpPr/>
            <p:nvPr/>
          </p:nvSpPr>
          <p:spPr>
            <a:xfrm>
              <a:off x="7175107" y="1804558"/>
              <a:ext cx="215249" cy="50415"/>
            </a:xfrm>
            <a:custGeom>
              <a:avLst/>
              <a:gdLst/>
              <a:ahLst/>
              <a:cxnLst/>
              <a:rect l="l" t="t" r="r" b="b"/>
              <a:pathLst>
                <a:path w="6763" h="158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738"/>
                  </a:lnTo>
                  <a:cubicBezTo>
                    <a:pt x="0" y="834"/>
                    <a:pt x="72" y="905"/>
                    <a:pt x="167" y="905"/>
                  </a:cubicBezTo>
                  <a:cubicBezTo>
                    <a:pt x="250" y="905"/>
                    <a:pt x="333" y="834"/>
                    <a:pt x="333" y="738"/>
                  </a:cubicBezTo>
                  <a:lnTo>
                    <a:pt x="333" y="560"/>
                  </a:lnTo>
                  <a:cubicBezTo>
                    <a:pt x="1203" y="1215"/>
                    <a:pt x="2262" y="1584"/>
                    <a:pt x="3381" y="1584"/>
                  </a:cubicBezTo>
                  <a:cubicBezTo>
                    <a:pt x="4596" y="1584"/>
                    <a:pt x="5775" y="1143"/>
                    <a:pt x="6680" y="357"/>
                  </a:cubicBezTo>
                  <a:cubicBezTo>
                    <a:pt x="6739" y="298"/>
                    <a:pt x="6763" y="191"/>
                    <a:pt x="6691" y="131"/>
                  </a:cubicBezTo>
                  <a:cubicBezTo>
                    <a:pt x="6652" y="92"/>
                    <a:pt x="6609" y="74"/>
                    <a:pt x="6567" y="74"/>
                  </a:cubicBezTo>
                  <a:cubicBezTo>
                    <a:pt x="6532" y="74"/>
                    <a:pt x="6497" y="86"/>
                    <a:pt x="6465" y="107"/>
                  </a:cubicBezTo>
                  <a:cubicBezTo>
                    <a:pt x="5596" y="846"/>
                    <a:pt x="4501" y="1262"/>
                    <a:pt x="3370" y="1262"/>
                  </a:cubicBezTo>
                  <a:cubicBezTo>
                    <a:pt x="2334" y="1262"/>
                    <a:pt x="1346" y="941"/>
                    <a:pt x="536" y="322"/>
                  </a:cubicBezTo>
                  <a:lnTo>
                    <a:pt x="810" y="322"/>
                  </a:lnTo>
                  <a:cubicBezTo>
                    <a:pt x="893" y="322"/>
                    <a:pt x="965" y="250"/>
                    <a:pt x="965" y="167"/>
                  </a:cubicBezTo>
                  <a:cubicBezTo>
                    <a:pt x="965" y="72"/>
                    <a:pt x="893" y="0"/>
                    <a:pt x="810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669;p21"/>
            <p:cNvSpPr/>
            <p:nvPr/>
          </p:nvSpPr>
          <p:spPr>
            <a:xfrm>
              <a:off x="7300539" y="1600289"/>
              <a:ext cx="142492" cy="191793"/>
            </a:xfrm>
            <a:custGeom>
              <a:avLst/>
              <a:gdLst/>
              <a:ahLst/>
              <a:cxnLst/>
              <a:rect l="l" t="t" r="r" b="b"/>
              <a:pathLst>
                <a:path w="4477" h="6026" extrusionOk="0">
                  <a:moveTo>
                    <a:pt x="2358" y="275"/>
                  </a:moveTo>
                  <a:cubicBezTo>
                    <a:pt x="2941" y="275"/>
                    <a:pt x="3417" y="751"/>
                    <a:pt x="3417" y="1322"/>
                  </a:cubicBezTo>
                  <a:lnTo>
                    <a:pt x="3417" y="1608"/>
                  </a:lnTo>
                  <a:lnTo>
                    <a:pt x="3381" y="1608"/>
                  </a:lnTo>
                  <a:cubicBezTo>
                    <a:pt x="3060" y="1537"/>
                    <a:pt x="2953" y="1108"/>
                    <a:pt x="2953" y="1108"/>
                  </a:cubicBezTo>
                  <a:cubicBezTo>
                    <a:pt x="2941" y="1049"/>
                    <a:pt x="2893" y="1001"/>
                    <a:pt x="2834" y="989"/>
                  </a:cubicBezTo>
                  <a:cubicBezTo>
                    <a:pt x="2821" y="984"/>
                    <a:pt x="2808" y="981"/>
                    <a:pt x="2795" y="981"/>
                  </a:cubicBezTo>
                  <a:cubicBezTo>
                    <a:pt x="2749" y="981"/>
                    <a:pt x="2704" y="1011"/>
                    <a:pt x="2667" y="1049"/>
                  </a:cubicBezTo>
                  <a:cubicBezTo>
                    <a:pt x="2167" y="1608"/>
                    <a:pt x="1274" y="1608"/>
                    <a:pt x="1250" y="1608"/>
                  </a:cubicBezTo>
                  <a:lnTo>
                    <a:pt x="1191" y="1608"/>
                  </a:lnTo>
                  <a:lnTo>
                    <a:pt x="1191" y="1322"/>
                  </a:lnTo>
                  <a:cubicBezTo>
                    <a:pt x="1191" y="751"/>
                    <a:pt x="1667" y="275"/>
                    <a:pt x="2250" y="275"/>
                  </a:cubicBezTo>
                  <a:close/>
                  <a:moveTo>
                    <a:pt x="1107" y="2049"/>
                  </a:moveTo>
                  <a:lnTo>
                    <a:pt x="1107" y="2382"/>
                  </a:lnTo>
                  <a:cubicBezTo>
                    <a:pt x="1060" y="2358"/>
                    <a:pt x="1012" y="2287"/>
                    <a:pt x="1012" y="2215"/>
                  </a:cubicBezTo>
                  <a:cubicBezTo>
                    <a:pt x="1012" y="2144"/>
                    <a:pt x="1048" y="2084"/>
                    <a:pt x="1107" y="2049"/>
                  </a:cubicBezTo>
                  <a:close/>
                  <a:moveTo>
                    <a:pt x="3393" y="2061"/>
                  </a:moveTo>
                  <a:cubicBezTo>
                    <a:pt x="3441" y="2084"/>
                    <a:pt x="3489" y="2144"/>
                    <a:pt x="3489" y="2215"/>
                  </a:cubicBezTo>
                  <a:cubicBezTo>
                    <a:pt x="3489" y="2299"/>
                    <a:pt x="3453" y="2358"/>
                    <a:pt x="3393" y="2382"/>
                  </a:cubicBezTo>
                  <a:lnTo>
                    <a:pt x="3393" y="2061"/>
                  </a:lnTo>
                  <a:close/>
                  <a:moveTo>
                    <a:pt x="2643" y="1442"/>
                  </a:moveTo>
                  <a:cubicBezTo>
                    <a:pt x="2727" y="1608"/>
                    <a:pt x="2858" y="1787"/>
                    <a:pt x="3084" y="1894"/>
                  </a:cubicBezTo>
                  <a:lnTo>
                    <a:pt x="3084" y="2537"/>
                  </a:lnTo>
                  <a:cubicBezTo>
                    <a:pt x="3084" y="2930"/>
                    <a:pt x="2762" y="3263"/>
                    <a:pt x="2358" y="3263"/>
                  </a:cubicBezTo>
                  <a:lnTo>
                    <a:pt x="2167" y="3263"/>
                  </a:lnTo>
                  <a:cubicBezTo>
                    <a:pt x="1750" y="3263"/>
                    <a:pt x="1417" y="2930"/>
                    <a:pt x="1417" y="2537"/>
                  </a:cubicBezTo>
                  <a:lnTo>
                    <a:pt x="1417" y="1918"/>
                  </a:lnTo>
                  <a:cubicBezTo>
                    <a:pt x="1691" y="1894"/>
                    <a:pt x="2238" y="1799"/>
                    <a:pt x="2643" y="1442"/>
                  </a:cubicBezTo>
                  <a:close/>
                  <a:moveTo>
                    <a:pt x="2548" y="3573"/>
                  </a:moveTo>
                  <a:lnTo>
                    <a:pt x="2548" y="3775"/>
                  </a:lnTo>
                  <a:lnTo>
                    <a:pt x="2250" y="4073"/>
                  </a:lnTo>
                  <a:lnTo>
                    <a:pt x="1965" y="3811"/>
                  </a:lnTo>
                  <a:lnTo>
                    <a:pt x="1965" y="3632"/>
                  </a:lnTo>
                  <a:lnTo>
                    <a:pt x="1965" y="3573"/>
                  </a:lnTo>
                  <a:cubicBezTo>
                    <a:pt x="2024" y="3585"/>
                    <a:pt x="2084" y="3585"/>
                    <a:pt x="2155" y="3585"/>
                  </a:cubicBezTo>
                  <a:lnTo>
                    <a:pt x="2358" y="3585"/>
                  </a:lnTo>
                  <a:cubicBezTo>
                    <a:pt x="2417" y="3585"/>
                    <a:pt x="2477" y="3585"/>
                    <a:pt x="2548" y="3573"/>
                  </a:cubicBezTo>
                  <a:close/>
                  <a:moveTo>
                    <a:pt x="1667" y="3918"/>
                  </a:moveTo>
                  <a:cubicBezTo>
                    <a:pt x="1667" y="3942"/>
                    <a:pt x="1679" y="3954"/>
                    <a:pt x="1715" y="3989"/>
                  </a:cubicBezTo>
                  <a:lnTo>
                    <a:pt x="2024" y="4287"/>
                  </a:lnTo>
                  <a:lnTo>
                    <a:pt x="1774" y="4454"/>
                  </a:lnTo>
                  <a:lnTo>
                    <a:pt x="1548" y="3989"/>
                  </a:lnTo>
                  <a:lnTo>
                    <a:pt x="1667" y="3918"/>
                  </a:lnTo>
                  <a:close/>
                  <a:moveTo>
                    <a:pt x="2834" y="3918"/>
                  </a:moveTo>
                  <a:lnTo>
                    <a:pt x="2941" y="3989"/>
                  </a:lnTo>
                  <a:lnTo>
                    <a:pt x="2715" y="4454"/>
                  </a:lnTo>
                  <a:lnTo>
                    <a:pt x="2655" y="4406"/>
                  </a:lnTo>
                  <a:lnTo>
                    <a:pt x="2477" y="4275"/>
                  </a:lnTo>
                  <a:lnTo>
                    <a:pt x="2798" y="3942"/>
                  </a:lnTo>
                  <a:lnTo>
                    <a:pt x="2834" y="3918"/>
                  </a:lnTo>
                  <a:close/>
                  <a:moveTo>
                    <a:pt x="2238" y="4501"/>
                  </a:moveTo>
                  <a:lnTo>
                    <a:pt x="2369" y="4585"/>
                  </a:lnTo>
                  <a:lnTo>
                    <a:pt x="2322" y="4692"/>
                  </a:lnTo>
                  <a:lnTo>
                    <a:pt x="2167" y="4692"/>
                  </a:lnTo>
                  <a:lnTo>
                    <a:pt x="2119" y="4585"/>
                  </a:lnTo>
                  <a:lnTo>
                    <a:pt x="2238" y="4501"/>
                  </a:lnTo>
                  <a:close/>
                  <a:moveTo>
                    <a:pt x="1846" y="4799"/>
                  </a:moveTo>
                  <a:lnTo>
                    <a:pt x="1893" y="4894"/>
                  </a:lnTo>
                  <a:lnTo>
                    <a:pt x="1846" y="5156"/>
                  </a:lnTo>
                  <a:lnTo>
                    <a:pt x="1762" y="4835"/>
                  </a:lnTo>
                  <a:cubicBezTo>
                    <a:pt x="1774" y="4835"/>
                    <a:pt x="1786" y="4823"/>
                    <a:pt x="1810" y="4823"/>
                  </a:cubicBezTo>
                  <a:lnTo>
                    <a:pt x="1846" y="4799"/>
                  </a:lnTo>
                  <a:close/>
                  <a:moveTo>
                    <a:pt x="2643" y="4799"/>
                  </a:moveTo>
                  <a:lnTo>
                    <a:pt x="2679" y="4823"/>
                  </a:lnTo>
                  <a:cubicBezTo>
                    <a:pt x="2703" y="4835"/>
                    <a:pt x="2715" y="4835"/>
                    <a:pt x="2739" y="4847"/>
                  </a:cubicBezTo>
                  <a:lnTo>
                    <a:pt x="2655" y="5156"/>
                  </a:lnTo>
                  <a:lnTo>
                    <a:pt x="2608" y="4882"/>
                  </a:lnTo>
                  <a:lnTo>
                    <a:pt x="2643" y="4799"/>
                  </a:lnTo>
                  <a:close/>
                  <a:moveTo>
                    <a:pt x="2322" y="5037"/>
                  </a:moveTo>
                  <a:lnTo>
                    <a:pt x="2441" y="5728"/>
                  </a:lnTo>
                  <a:lnTo>
                    <a:pt x="2084" y="5728"/>
                  </a:lnTo>
                  <a:lnTo>
                    <a:pt x="2203" y="5037"/>
                  </a:lnTo>
                  <a:close/>
                  <a:moveTo>
                    <a:pt x="3262" y="4156"/>
                  </a:moveTo>
                  <a:lnTo>
                    <a:pt x="3620" y="4299"/>
                  </a:lnTo>
                  <a:lnTo>
                    <a:pt x="3631" y="4299"/>
                  </a:lnTo>
                  <a:cubicBezTo>
                    <a:pt x="3655" y="4323"/>
                    <a:pt x="4155" y="4501"/>
                    <a:pt x="4155" y="5121"/>
                  </a:cubicBezTo>
                  <a:lnTo>
                    <a:pt x="4155" y="5728"/>
                  </a:lnTo>
                  <a:lnTo>
                    <a:pt x="3739" y="5728"/>
                  </a:lnTo>
                  <a:lnTo>
                    <a:pt x="3739" y="5097"/>
                  </a:lnTo>
                  <a:cubicBezTo>
                    <a:pt x="3739" y="5001"/>
                    <a:pt x="3667" y="4930"/>
                    <a:pt x="3572" y="4930"/>
                  </a:cubicBezTo>
                  <a:cubicBezTo>
                    <a:pt x="3489" y="4930"/>
                    <a:pt x="3417" y="5001"/>
                    <a:pt x="3417" y="5097"/>
                  </a:cubicBezTo>
                  <a:lnTo>
                    <a:pt x="3417" y="5728"/>
                  </a:lnTo>
                  <a:lnTo>
                    <a:pt x="2822" y="5728"/>
                  </a:lnTo>
                  <a:lnTo>
                    <a:pt x="3262" y="4156"/>
                  </a:lnTo>
                  <a:close/>
                  <a:moveTo>
                    <a:pt x="2191" y="1"/>
                  </a:moveTo>
                  <a:cubicBezTo>
                    <a:pt x="1429" y="1"/>
                    <a:pt x="822" y="608"/>
                    <a:pt x="822" y="1370"/>
                  </a:cubicBezTo>
                  <a:lnTo>
                    <a:pt x="822" y="1870"/>
                  </a:lnTo>
                  <a:cubicBezTo>
                    <a:pt x="750" y="1965"/>
                    <a:pt x="691" y="2084"/>
                    <a:pt x="691" y="2215"/>
                  </a:cubicBezTo>
                  <a:cubicBezTo>
                    <a:pt x="691" y="2465"/>
                    <a:pt x="869" y="2680"/>
                    <a:pt x="1107" y="2727"/>
                  </a:cubicBezTo>
                  <a:cubicBezTo>
                    <a:pt x="1167" y="3037"/>
                    <a:pt x="1357" y="3299"/>
                    <a:pt x="1643" y="3454"/>
                  </a:cubicBezTo>
                  <a:lnTo>
                    <a:pt x="1643" y="3525"/>
                  </a:lnTo>
                  <a:lnTo>
                    <a:pt x="1286" y="3763"/>
                  </a:lnTo>
                  <a:lnTo>
                    <a:pt x="1262" y="3763"/>
                  </a:lnTo>
                  <a:lnTo>
                    <a:pt x="726" y="3989"/>
                  </a:lnTo>
                  <a:cubicBezTo>
                    <a:pt x="476" y="4073"/>
                    <a:pt x="0" y="4418"/>
                    <a:pt x="0" y="5109"/>
                  </a:cubicBezTo>
                  <a:lnTo>
                    <a:pt x="0" y="5859"/>
                  </a:lnTo>
                  <a:cubicBezTo>
                    <a:pt x="0" y="5954"/>
                    <a:pt x="72" y="6025"/>
                    <a:pt x="167" y="6025"/>
                  </a:cubicBezTo>
                  <a:lnTo>
                    <a:pt x="1203" y="6025"/>
                  </a:lnTo>
                  <a:cubicBezTo>
                    <a:pt x="1298" y="6025"/>
                    <a:pt x="1369" y="5954"/>
                    <a:pt x="1369" y="5859"/>
                  </a:cubicBezTo>
                  <a:cubicBezTo>
                    <a:pt x="1369" y="5775"/>
                    <a:pt x="1298" y="5704"/>
                    <a:pt x="1203" y="5704"/>
                  </a:cubicBezTo>
                  <a:lnTo>
                    <a:pt x="1060" y="5704"/>
                  </a:lnTo>
                  <a:lnTo>
                    <a:pt x="1060" y="5061"/>
                  </a:lnTo>
                  <a:cubicBezTo>
                    <a:pt x="1060" y="4966"/>
                    <a:pt x="988" y="4894"/>
                    <a:pt x="893" y="4894"/>
                  </a:cubicBezTo>
                  <a:cubicBezTo>
                    <a:pt x="810" y="4894"/>
                    <a:pt x="726" y="4966"/>
                    <a:pt x="726" y="5061"/>
                  </a:cubicBezTo>
                  <a:lnTo>
                    <a:pt x="726" y="5704"/>
                  </a:lnTo>
                  <a:lnTo>
                    <a:pt x="310" y="5704"/>
                  </a:lnTo>
                  <a:lnTo>
                    <a:pt x="310" y="5085"/>
                  </a:lnTo>
                  <a:cubicBezTo>
                    <a:pt x="310" y="4454"/>
                    <a:pt x="810" y="4275"/>
                    <a:pt x="834" y="4275"/>
                  </a:cubicBezTo>
                  <a:lnTo>
                    <a:pt x="845" y="4275"/>
                  </a:lnTo>
                  <a:lnTo>
                    <a:pt x="1238" y="4109"/>
                  </a:lnTo>
                  <a:lnTo>
                    <a:pt x="1679" y="5704"/>
                  </a:lnTo>
                  <a:cubicBezTo>
                    <a:pt x="1607" y="5716"/>
                    <a:pt x="1560" y="5775"/>
                    <a:pt x="1560" y="5847"/>
                  </a:cubicBezTo>
                  <a:cubicBezTo>
                    <a:pt x="1560" y="5942"/>
                    <a:pt x="1643" y="6013"/>
                    <a:pt x="1726" y="6013"/>
                  </a:cubicBezTo>
                  <a:lnTo>
                    <a:pt x="4322" y="6013"/>
                  </a:lnTo>
                  <a:cubicBezTo>
                    <a:pt x="4405" y="6013"/>
                    <a:pt x="4477" y="5942"/>
                    <a:pt x="4477" y="5847"/>
                  </a:cubicBezTo>
                  <a:lnTo>
                    <a:pt x="4477" y="5085"/>
                  </a:lnTo>
                  <a:cubicBezTo>
                    <a:pt x="4465" y="4442"/>
                    <a:pt x="3989" y="4097"/>
                    <a:pt x="3739" y="4001"/>
                  </a:cubicBezTo>
                  <a:lnTo>
                    <a:pt x="3203" y="3775"/>
                  </a:lnTo>
                  <a:lnTo>
                    <a:pt x="2846" y="3537"/>
                  </a:lnTo>
                  <a:lnTo>
                    <a:pt x="2846" y="3454"/>
                  </a:lnTo>
                  <a:cubicBezTo>
                    <a:pt x="3120" y="3299"/>
                    <a:pt x="3322" y="3037"/>
                    <a:pt x="3381" y="2727"/>
                  </a:cubicBezTo>
                  <a:cubicBezTo>
                    <a:pt x="3620" y="2680"/>
                    <a:pt x="3798" y="2465"/>
                    <a:pt x="3798" y="2215"/>
                  </a:cubicBezTo>
                  <a:cubicBezTo>
                    <a:pt x="3798" y="2084"/>
                    <a:pt x="3751" y="1965"/>
                    <a:pt x="3667" y="1870"/>
                  </a:cubicBezTo>
                  <a:lnTo>
                    <a:pt x="3667" y="1370"/>
                  </a:lnTo>
                  <a:cubicBezTo>
                    <a:pt x="3667" y="608"/>
                    <a:pt x="3048" y="1"/>
                    <a:pt x="2298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747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9144000" cy="622496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s-PE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CF4BF3B-2177-6A69-24C6-429784E4526C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784012" y="83081"/>
            <a:ext cx="1463552" cy="515171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702E50A4-C4C4-E53B-14C7-D28190CB643A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74763" y="140952"/>
            <a:ext cx="1795838" cy="382447"/>
          </a:xfrm>
          <a:prstGeom prst="rect">
            <a:avLst/>
          </a:prstGeom>
        </p:spPr>
      </p:pic>
      <p:sp>
        <p:nvSpPr>
          <p:cNvPr id="18" name="Google Shape;78;p15"/>
          <p:cNvSpPr/>
          <p:nvPr/>
        </p:nvSpPr>
        <p:spPr>
          <a:xfrm>
            <a:off x="0" y="4664094"/>
            <a:ext cx="9144000" cy="479700"/>
          </a:xfrm>
          <a:prstGeom prst="rect">
            <a:avLst/>
          </a:prstGeom>
          <a:solidFill>
            <a:srgbClr val="ED2E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3BE35040-3ACF-ED2D-1579-A7E41597D7A8}"/>
              </a:ext>
            </a:extLst>
          </p:cNvPr>
          <p:cNvSpPr txBox="1">
            <a:spLocks/>
          </p:cNvSpPr>
          <p:nvPr/>
        </p:nvSpPr>
        <p:spPr>
          <a:xfrm>
            <a:off x="759995" y="739205"/>
            <a:ext cx="7624010" cy="218381"/>
          </a:xfrm>
          <a:prstGeom prst="rect">
            <a:avLst/>
          </a:prstGeom>
          <a:solidFill>
            <a:srgbClr val="ED2E45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buClrTx/>
              <a:buFontTx/>
            </a:pPr>
            <a:r>
              <a:rPr lang="es-MX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PRINCIPALES DIFICULTADES QUE AFECTAN LA FORMALIZACIÓN DE PRODUCTORES ACUÍCOLAS</a:t>
            </a:r>
            <a:endParaRPr lang="es-PE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447925" y="1735354"/>
            <a:ext cx="54482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kern="12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Como consecuencia, se generan </a:t>
            </a:r>
            <a:r>
              <a:rPr lang="es-MX" b="1" kern="12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retrasos en los tiempos de respuesta </a:t>
            </a:r>
            <a:r>
              <a:rPr lang="es-MX" kern="12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 los distintos actores involucrados en el proceso, lo que </a:t>
            </a:r>
            <a:r>
              <a:rPr lang="es-MX" b="1" kern="12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afecta la eficiencia en la atención de los trámites </a:t>
            </a:r>
            <a:r>
              <a:rPr lang="es-MX" kern="12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 la </a:t>
            </a:r>
            <a:r>
              <a:rPr lang="es-MX" b="1" kern="12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toma oportuna de decisiones. </a:t>
            </a:r>
          </a:p>
          <a:p>
            <a:endParaRPr lang="es-MX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r>
              <a:rPr lang="es-MX" kern="12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Además: Esta situación deriva en la </a:t>
            </a:r>
            <a:r>
              <a:rPr lang="es-MX" b="1" kern="12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acumulación de expedientes</a:t>
            </a:r>
            <a:r>
              <a:rPr lang="es-MX" kern="12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lang="es-MX" b="1" kern="12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mayores costos operativos </a:t>
            </a:r>
            <a:r>
              <a:rPr lang="es-MX" kern="12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 una percepción de </a:t>
            </a:r>
            <a:r>
              <a:rPr lang="es-MX" b="1" kern="12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menor predictibilidad </a:t>
            </a:r>
            <a:r>
              <a:rPr lang="es-MX" kern="12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 los procedimientos administrativos.</a:t>
            </a:r>
            <a:endParaRPr lang="es-PE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39" name="Google Shape;717;p21"/>
          <p:cNvGrpSpPr/>
          <p:nvPr/>
        </p:nvGrpSpPr>
        <p:grpSpPr>
          <a:xfrm>
            <a:off x="1485900" y="1838326"/>
            <a:ext cx="761664" cy="781049"/>
            <a:chOff x="3979435" y="1976585"/>
            <a:chExt cx="345265" cy="349848"/>
          </a:xfrm>
          <a:solidFill>
            <a:schemeClr val="bg1">
              <a:lumMod val="75000"/>
            </a:schemeClr>
          </a:solidFill>
        </p:grpSpPr>
        <p:sp>
          <p:nvSpPr>
            <p:cNvPr id="140" name="Google Shape;718;p21"/>
            <p:cNvSpPr/>
            <p:nvPr/>
          </p:nvSpPr>
          <p:spPr>
            <a:xfrm>
              <a:off x="3979435" y="1976585"/>
              <a:ext cx="345265" cy="349848"/>
            </a:xfrm>
            <a:custGeom>
              <a:avLst/>
              <a:gdLst/>
              <a:ahLst/>
              <a:cxnLst/>
              <a:rect l="l" t="t" r="r" b="b"/>
              <a:pathLst>
                <a:path w="10848" h="10992" extrusionOk="0">
                  <a:moveTo>
                    <a:pt x="6632" y="322"/>
                  </a:moveTo>
                  <a:cubicBezTo>
                    <a:pt x="6859" y="322"/>
                    <a:pt x="7013" y="501"/>
                    <a:pt x="7013" y="715"/>
                  </a:cubicBezTo>
                  <a:cubicBezTo>
                    <a:pt x="7013" y="929"/>
                    <a:pt x="6835" y="1096"/>
                    <a:pt x="6632" y="1096"/>
                  </a:cubicBezTo>
                  <a:lnTo>
                    <a:pt x="4906" y="1096"/>
                  </a:lnTo>
                  <a:cubicBezTo>
                    <a:pt x="4680" y="1096"/>
                    <a:pt x="4513" y="918"/>
                    <a:pt x="4513" y="715"/>
                  </a:cubicBezTo>
                  <a:cubicBezTo>
                    <a:pt x="4513" y="489"/>
                    <a:pt x="4692" y="322"/>
                    <a:pt x="4906" y="322"/>
                  </a:cubicBezTo>
                  <a:close/>
                  <a:moveTo>
                    <a:pt x="5966" y="1429"/>
                  </a:moveTo>
                  <a:lnTo>
                    <a:pt x="5966" y="1965"/>
                  </a:lnTo>
                  <a:lnTo>
                    <a:pt x="5561" y="1965"/>
                  </a:lnTo>
                  <a:lnTo>
                    <a:pt x="5561" y="1429"/>
                  </a:lnTo>
                  <a:close/>
                  <a:moveTo>
                    <a:pt x="5775" y="2289"/>
                  </a:moveTo>
                  <a:cubicBezTo>
                    <a:pt x="6988" y="2289"/>
                    <a:pt x="8193" y="2825"/>
                    <a:pt x="9026" y="3835"/>
                  </a:cubicBezTo>
                  <a:cubicBezTo>
                    <a:pt x="10466" y="5620"/>
                    <a:pt x="10204" y="8276"/>
                    <a:pt x="8407" y="9728"/>
                  </a:cubicBezTo>
                  <a:cubicBezTo>
                    <a:pt x="7623" y="10362"/>
                    <a:pt x="6686" y="10670"/>
                    <a:pt x="5757" y="10670"/>
                  </a:cubicBezTo>
                  <a:cubicBezTo>
                    <a:pt x="4540" y="10670"/>
                    <a:pt x="3337" y="10141"/>
                    <a:pt x="2513" y="9121"/>
                  </a:cubicBezTo>
                  <a:cubicBezTo>
                    <a:pt x="429" y="6561"/>
                    <a:pt x="2001" y="2715"/>
                    <a:pt x="5251" y="2322"/>
                  </a:cubicBezTo>
                  <a:cubicBezTo>
                    <a:pt x="5425" y="2300"/>
                    <a:pt x="5601" y="2289"/>
                    <a:pt x="5775" y="2289"/>
                  </a:cubicBezTo>
                  <a:close/>
                  <a:moveTo>
                    <a:pt x="4906" y="1"/>
                  </a:moveTo>
                  <a:cubicBezTo>
                    <a:pt x="4501" y="1"/>
                    <a:pt x="4192" y="322"/>
                    <a:pt x="4192" y="715"/>
                  </a:cubicBezTo>
                  <a:cubicBezTo>
                    <a:pt x="4192" y="1108"/>
                    <a:pt x="4513" y="1429"/>
                    <a:pt x="4906" y="1429"/>
                  </a:cubicBezTo>
                  <a:lnTo>
                    <a:pt x="5239" y="1429"/>
                  </a:lnTo>
                  <a:lnTo>
                    <a:pt x="5239" y="1989"/>
                  </a:lnTo>
                  <a:cubicBezTo>
                    <a:pt x="1727" y="2394"/>
                    <a:pt x="1" y="6561"/>
                    <a:pt x="2263" y="9323"/>
                  </a:cubicBezTo>
                  <a:cubicBezTo>
                    <a:pt x="3160" y="10423"/>
                    <a:pt x="4463" y="10991"/>
                    <a:pt x="5774" y="10991"/>
                  </a:cubicBezTo>
                  <a:cubicBezTo>
                    <a:pt x="6777" y="10991"/>
                    <a:pt x="7785" y="10659"/>
                    <a:pt x="8621" y="9978"/>
                  </a:cubicBezTo>
                  <a:cubicBezTo>
                    <a:pt x="10550" y="8407"/>
                    <a:pt x="10847" y="5549"/>
                    <a:pt x="9264" y="3632"/>
                  </a:cubicBezTo>
                  <a:cubicBezTo>
                    <a:pt x="8490" y="2680"/>
                    <a:pt x="7406" y="2120"/>
                    <a:pt x="6287" y="1989"/>
                  </a:cubicBezTo>
                  <a:lnTo>
                    <a:pt x="6287" y="1429"/>
                  </a:lnTo>
                  <a:lnTo>
                    <a:pt x="6632" y="1429"/>
                  </a:lnTo>
                  <a:cubicBezTo>
                    <a:pt x="7037" y="1429"/>
                    <a:pt x="7347" y="1096"/>
                    <a:pt x="7347" y="715"/>
                  </a:cubicBezTo>
                  <a:cubicBezTo>
                    <a:pt x="7347" y="310"/>
                    <a:pt x="7013" y="1"/>
                    <a:pt x="6632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719;p21"/>
            <p:cNvSpPr/>
            <p:nvPr/>
          </p:nvSpPr>
          <p:spPr>
            <a:xfrm>
              <a:off x="4044236" y="2176685"/>
              <a:ext cx="144783" cy="123077"/>
            </a:xfrm>
            <a:custGeom>
              <a:avLst/>
              <a:gdLst/>
              <a:ahLst/>
              <a:cxnLst/>
              <a:rect l="l" t="t" r="r" b="b"/>
              <a:pathLst>
                <a:path w="4549" h="3867" extrusionOk="0">
                  <a:moveTo>
                    <a:pt x="203" y="0"/>
                  </a:moveTo>
                  <a:cubicBezTo>
                    <a:pt x="108" y="0"/>
                    <a:pt x="36" y="84"/>
                    <a:pt x="36" y="167"/>
                  </a:cubicBezTo>
                  <a:cubicBezTo>
                    <a:pt x="36" y="215"/>
                    <a:pt x="1" y="977"/>
                    <a:pt x="405" y="1822"/>
                  </a:cubicBezTo>
                  <a:cubicBezTo>
                    <a:pt x="667" y="2346"/>
                    <a:pt x="1048" y="2798"/>
                    <a:pt x="1525" y="3143"/>
                  </a:cubicBezTo>
                  <a:cubicBezTo>
                    <a:pt x="2186" y="3633"/>
                    <a:pt x="2944" y="3867"/>
                    <a:pt x="3694" y="3867"/>
                  </a:cubicBezTo>
                  <a:cubicBezTo>
                    <a:pt x="3929" y="3867"/>
                    <a:pt x="4164" y="3844"/>
                    <a:pt x="4394" y="3798"/>
                  </a:cubicBezTo>
                  <a:cubicBezTo>
                    <a:pt x="4489" y="3786"/>
                    <a:pt x="4549" y="3691"/>
                    <a:pt x="4537" y="3608"/>
                  </a:cubicBezTo>
                  <a:cubicBezTo>
                    <a:pt x="4526" y="3543"/>
                    <a:pt x="4446" y="3487"/>
                    <a:pt x="4368" y="3487"/>
                  </a:cubicBezTo>
                  <a:cubicBezTo>
                    <a:pt x="4361" y="3487"/>
                    <a:pt x="4354" y="3488"/>
                    <a:pt x="4346" y="3489"/>
                  </a:cubicBezTo>
                  <a:cubicBezTo>
                    <a:pt x="4139" y="3526"/>
                    <a:pt x="3932" y="3545"/>
                    <a:pt x="3725" y="3545"/>
                  </a:cubicBezTo>
                  <a:cubicBezTo>
                    <a:pt x="3018" y="3545"/>
                    <a:pt x="2326" y="3324"/>
                    <a:pt x="1727" y="2882"/>
                  </a:cubicBezTo>
                  <a:cubicBezTo>
                    <a:pt x="275" y="1810"/>
                    <a:pt x="370" y="167"/>
                    <a:pt x="370" y="167"/>
                  </a:cubicBezTo>
                  <a:cubicBezTo>
                    <a:pt x="370" y="84"/>
                    <a:pt x="298" y="0"/>
                    <a:pt x="203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720;p21"/>
            <p:cNvSpPr/>
            <p:nvPr/>
          </p:nvSpPr>
          <p:spPr>
            <a:xfrm>
              <a:off x="4046910" y="2065957"/>
              <a:ext cx="204269" cy="100893"/>
            </a:xfrm>
            <a:custGeom>
              <a:avLst/>
              <a:gdLst/>
              <a:ahLst/>
              <a:cxnLst/>
              <a:rect l="l" t="t" r="r" b="b"/>
              <a:pathLst>
                <a:path w="6418" h="3170" extrusionOk="0">
                  <a:moveTo>
                    <a:pt x="3655" y="1"/>
                  </a:moveTo>
                  <a:cubicBezTo>
                    <a:pt x="1971" y="1"/>
                    <a:pt x="367" y="1170"/>
                    <a:pt x="12" y="3003"/>
                  </a:cubicBezTo>
                  <a:cubicBezTo>
                    <a:pt x="0" y="3086"/>
                    <a:pt x="71" y="3170"/>
                    <a:pt x="179" y="3170"/>
                  </a:cubicBezTo>
                  <a:cubicBezTo>
                    <a:pt x="250" y="3170"/>
                    <a:pt x="333" y="3110"/>
                    <a:pt x="345" y="3039"/>
                  </a:cubicBezTo>
                  <a:cubicBezTo>
                    <a:pt x="667" y="1358"/>
                    <a:pt x="2122" y="299"/>
                    <a:pt x="3652" y="299"/>
                  </a:cubicBezTo>
                  <a:cubicBezTo>
                    <a:pt x="4332" y="299"/>
                    <a:pt x="5027" y="509"/>
                    <a:pt x="5644" y="967"/>
                  </a:cubicBezTo>
                  <a:cubicBezTo>
                    <a:pt x="5822" y="1098"/>
                    <a:pt x="5965" y="1241"/>
                    <a:pt x="6120" y="1396"/>
                  </a:cubicBezTo>
                  <a:cubicBezTo>
                    <a:pt x="6155" y="1431"/>
                    <a:pt x="6208" y="1454"/>
                    <a:pt x="6257" y="1454"/>
                  </a:cubicBezTo>
                  <a:cubicBezTo>
                    <a:pt x="6290" y="1454"/>
                    <a:pt x="6322" y="1443"/>
                    <a:pt x="6346" y="1419"/>
                  </a:cubicBezTo>
                  <a:cubicBezTo>
                    <a:pt x="6406" y="1360"/>
                    <a:pt x="6417" y="1253"/>
                    <a:pt x="6358" y="1193"/>
                  </a:cubicBezTo>
                  <a:cubicBezTo>
                    <a:pt x="6191" y="1027"/>
                    <a:pt x="6025" y="860"/>
                    <a:pt x="5834" y="729"/>
                  </a:cubicBezTo>
                  <a:cubicBezTo>
                    <a:pt x="5159" y="229"/>
                    <a:pt x="4399" y="1"/>
                    <a:pt x="3655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721;p21"/>
            <p:cNvSpPr/>
            <p:nvPr/>
          </p:nvSpPr>
          <p:spPr>
            <a:xfrm>
              <a:off x="4195735" y="2118027"/>
              <a:ext cx="84247" cy="174224"/>
            </a:xfrm>
            <a:custGeom>
              <a:avLst/>
              <a:gdLst/>
              <a:ahLst/>
              <a:cxnLst/>
              <a:rect l="l" t="t" r="r" b="b"/>
              <a:pathLst>
                <a:path w="2647" h="5474" extrusionOk="0">
                  <a:moveTo>
                    <a:pt x="1952" y="0"/>
                  </a:moveTo>
                  <a:cubicBezTo>
                    <a:pt x="1920" y="0"/>
                    <a:pt x="1888" y="11"/>
                    <a:pt x="1861" y="33"/>
                  </a:cubicBezTo>
                  <a:cubicBezTo>
                    <a:pt x="1789" y="81"/>
                    <a:pt x="1753" y="176"/>
                    <a:pt x="1813" y="260"/>
                  </a:cubicBezTo>
                  <a:cubicBezTo>
                    <a:pt x="2158" y="795"/>
                    <a:pt x="2325" y="1403"/>
                    <a:pt x="2325" y="2046"/>
                  </a:cubicBezTo>
                  <a:cubicBezTo>
                    <a:pt x="2325" y="3451"/>
                    <a:pt x="1432" y="4689"/>
                    <a:pt x="182" y="5165"/>
                  </a:cubicBezTo>
                  <a:cubicBezTo>
                    <a:pt x="1" y="5229"/>
                    <a:pt x="67" y="5474"/>
                    <a:pt x="237" y="5474"/>
                  </a:cubicBezTo>
                  <a:cubicBezTo>
                    <a:pt x="257" y="5474"/>
                    <a:pt x="278" y="5470"/>
                    <a:pt x="301" y="5463"/>
                  </a:cubicBezTo>
                  <a:cubicBezTo>
                    <a:pt x="1682" y="4927"/>
                    <a:pt x="2646" y="3593"/>
                    <a:pt x="2646" y="2022"/>
                  </a:cubicBezTo>
                  <a:cubicBezTo>
                    <a:pt x="2646" y="1343"/>
                    <a:pt x="2456" y="653"/>
                    <a:pt x="2087" y="81"/>
                  </a:cubicBezTo>
                  <a:cubicBezTo>
                    <a:pt x="2057" y="29"/>
                    <a:pt x="2004" y="0"/>
                    <a:pt x="1952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722;p21"/>
            <p:cNvSpPr/>
            <p:nvPr/>
          </p:nvSpPr>
          <p:spPr>
            <a:xfrm>
              <a:off x="4109037" y="2161153"/>
              <a:ext cx="81510" cy="55348"/>
            </a:xfrm>
            <a:custGeom>
              <a:avLst/>
              <a:gdLst/>
              <a:ahLst/>
              <a:cxnLst/>
              <a:rect l="l" t="t" r="r" b="b"/>
              <a:pathLst>
                <a:path w="2561" h="1739" extrusionOk="0">
                  <a:moveTo>
                    <a:pt x="1691" y="333"/>
                  </a:moveTo>
                  <a:cubicBezTo>
                    <a:pt x="1965" y="333"/>
                    <a:pt x="2144" y="655"/>
                    <a:pt x="1965" y="881"/>
                  </a:cubicBezTo>
                  <a:cubicBezTo>
                    <a:pt x="1900" y="968"/>
                    <a:pt x="1790" y="1020"/>
                    <a:pt x="1682" y="1020"/>
                  </a:cubicBezTo>
                  <a:cubicBezTo>
                    <a:pt x="1613" y="1020"/>
                    <a:pt x="1545" y="999"/>
                    <a:pt x="1489" y="953"/>
                  </a:cubicBezTo>
                  <a:cubicBezTo>
                    <a:pt x="1215" y="762"/>
                    <a:pt x="1370" y="333"/>
                    <a:pt x="1691" y="333"/>
                  </a:cubicBezTo>
                  <a:close/>
                  <a:moveTo>
                    <a:pt x="1691" y="0"/>
                  </a:moveTo>
                  <a:cubicBezTo>
                    <a:pt x="1584" y="0"/>
                    <a:pt x="1334" y="36"/>
                    <a:pt x="1156" y="274"/>
                  </a:cubicBezTo>
                  <a:cubicBezTo>
                    <a:pt x="1025" y="453"/>
                    <a:pt x="989" y="655"/>
                    <a:pt x="1048" y="845"/>
                  </a:cubicBezTo>
                  <a:lnTo>
                    <a:pt x="132" y="1441"/>
                  </a:lnTo>
                  <a:cubicBezTo>
                    <a:pt x="1" y="1536"/>
                    <a:pt x="60" y="1738"/>
                    <a:pt x="215" y="1738"/>
                  </a:cubicBezTo>
                  <a:cubicBezTo>
                    <a:pt x="310" y="1738"/>
                    <a:pt x="263" y="1726"/>
                    <a:pt x="1215" y="1131"/>
                  </a:cubicBezTo>
                  <a:cubicBezTo>
                    <a:pt x="1347" y="1275"/>
                    <a:pt x="1521" y="1344"/>
                    <a:pt x="1693" y="1344"/>
                  </a:cubicBezTo>
                  <a:cubicBezTo>
                    <a:pt x="1893" y="1344"/>
                    <a:pt x="2093" y="1251"/>
                    <a:pt x="2227" y="1072"/>
                  </a:cubicBezTo>
                  <a:cubicBezTo>
                    <a:pt x="2560" y="631"/>
                    <a:pt x="2251" y="0"/>
                    <a:pt x="1691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723;p21"/>
            <p:cNvSpPr/>
            <p:nvPr/>
          </p:nvSpPr>
          <p:spPr>
            <a:xfrm>
              <a:off x="4157160" y="2083080"/>
              <a:ext cx="10662" cy="29218"/>
            </a:xfrm>
            <a:custGeom>
              <a:avLst/>
              <a:gdLst/>
              <a:ahLst/>
              <a:cxnLst/>
              <a:rect l="l" t="t" r="r" b="b"/>
              <a:pathLst>
                <a:path w="335" h="918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762"/>
                  </a:lnTo>
                  <a:cubicBezTo>
                    <a:pt x="1" y="846"/>
                    <a:pt x="72" y="917"/>
                    <a:pt x="167" y="917"/>
                  </a:cubicBezTo>
                  <a:cubicBezTo>
                    <a:pt x="275" y="917"/>
                    <a:pt x="334" y="846"/>
                    <a:pt x="334" y="762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724;p21"/>
            <p:cNvSpPr/>
            <p:nvPr/>
          </p:nvSpPr>
          <p:spPr>
            <a:xfrm>
              <a:off x="4109419" y="2096034"/>
              <a:ext cx="21261" cy="26862"/>
            </a:xfrm>
            <a:custGeom>
              <a:avLst/>
              <a:gdLst/>
              <a:ahLst/>
              <a:cxnLst/>
              <a:rect l="l" t="t" r="r" b="b"/>
              <a:pathLst>
                <a:path w="668" h="844" extrusionOk="0">
                  <a:moveTo>
                    <a:pt x="183" y="0"/>
                  </a:moveTo>
                  <a:cubicBezTo>
                    <a:pt x="156" y="0"/>
                    <a:pt x="130" y="7"/>
                    <a:pt x="108" y="22"/>
                  </a:cubicBezTo>
                  <a:cubicBezTo>
                    <a:pt x="36" y="70"/>
                    <a:pt x="1" y="177"/>
                    <a:pt x="48" y="248"/>
                  </a:cubicBezTo>
                  <a:lnTo>
                    <a:pt x="346" y="772"/>
                  </a:lnTo>
                  <a:cubicBezTo>
                    <a:pt x="393" y="808"/>
                    <a:pt x="429" y="844"/>
                    <a:pt x="489" y="844"/>
                  </a:cubicBezTo>
                  <a:cubicBezTo>
                    <a:pt x="524" y="844"/>
                    <a:pt x="548" y="844"/>
                    <a:pt x="572" y="832"/>
                  </a:cubicBezTo>
                  <a:cubicBezTo>
                    <a:pt x="643" y="784"/>
                    <a:pt x="667" y="677"/>
                    <a:pt x="632" y="605"/>
                  </a:cubicBezTo>
                  <a:lnTo>
                    <a:pt x="334" y="82"/>
                  </a:lnTo>
                  <a:cubicBezTo>
                    <a:pt x="301" y="33"/>
                    <a:pt x="241" y="0"/>
                    <a:pt x="183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725;p21"/>
            <p:cNvSpPr/>
            <p:nvPr/>
          </p:nvSpPr>
          <p:spPr>
            <a:xfrm>
              <a:off x="4074950" y="2130121"/>
              <a:ext cx="28454" cy="19669"/>
            </a:xfrm>
            <a:custGeom>
              <a:avLst/>
              <a:gdLst/>
              <a:ahLst/>
              <a:cxnLst/>
              <a:rect l="l" t="t" r="r" b="b"/>
              <a:pathLst>
                <a:path w="894" h="618" extrusionOk="0">
                  <a:moveTo>
                    <a:pt x="188" y="1"/>
                  </a:moveTo>
                  <a:cubicBezTo>
                    <a:pt x="130" y="1"/>
                    <a:pt x="72" y="33"/>
                    <a:pt x="48" y="82"/>
                  </a:cubicBezTo>
                  <a:cubicBezTo>
                    <a:pt x="0" y="154"/>
                    <a:pt x="24" y="261"/>
                    <a:pt x="107" y="308"/>
                  </a:cubicBezTo>
                  <a:lnTo>
                    <a:pt x="619" y="606"/>
                  </a:lnTo>
                  <a:cubicBezTo>
                    <a:pt x="655" y="618"/>
                    <a:pt x="679" y="618"/>
                    <a:pt x="703" y="618"/>
                  </a:cubicBezTo>
                  <a:cubicBezTo>
                    <a:pt x="762" y="618"/>
                    <a:pt x="798" y="594"/>
                    <a:pt x="834" y="546"/>
                  </a:cubicBezTo>
                  <a:cubicBezTo>
                    <a:pt x="893" y="475"/>
                    <a:pt x="881" y="368"/>
                    <a:pt x="786" y="320"/>
                  </a:cubicBezTo>
                  <a:lnTo>
                    <a:pt x="262" y="23"/>
                  </a:lnTo>
                  <a:cubicBezTo>
                    <a:pt x="240" y="8"/>
                    <a:pt x="214" y="1"/>
                    <a:pt x="188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726;p21"/>
            <p:cNvSpPr/>
            <p:nvPr/>
          </p:nvSpPr>
          <p:spPr>
            <a:xfrm>
              <a:off x="4063555" y="2177067"/>
              <a:ext cx="29218" cy="10630"/>
            </a:xfrm>
            <a:custGeom>
              <a:avLst/>
              <a:gdLst/>
              <a:ahLst/>
              <a:cxnLst/>
              <a:rect l="l" t="t" r="r" b="b"/>
              <a:pathLst>
                <a:path w="918" h="334" extrusionOk="0">
                  <a:moveTo>
                    <a:pt x="168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763" y="334"/>
                  </a:lnTo>
                  <a:cubicBezTo>
                    <a:pt x="846" y="334"/>
                    <a:pt x="918" y="262"/>
                    <a:pt x="918" y="167"/>
                  </a:cubicBezTo>
                  <a:cubicBezTo>
                    <a:pt x="918" y="83"/>
                    <a:pt x="846" y="0"/>
                    <a:pt x="763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727;p21"/>
            <p:cNvSpPr/>
            <p:nvPr/>
          </p:nvSpPr>
          <p:spPr>
            <a:xfrm>
              <a:off x="4073804" y="2215005"/>
              <a:ext cx="29600" cy="20051"/>
            </a:xfrm>
            <a:custGeom>
              <a:avLst/>
              <a:gdLst/>
              <a:ahLst/>
              <a:cxnLst/>
              <a:rect l="l" t="t" r="r" b="b"/>
              <a:pathLst>
                <a:path w="930" h="630" extrusionOk="0">
                  <a:moveTo>
                    <a:pt x="735" y="1"/>
                  </a:moveTo>
                  <a:cubicBezTo>
                    <a:pt x="709" y="1"/>
                    <a:pt x="681" y="8"/>
                    <a:pt x="655" y="23"/>
                  </a:cubicBezTo>
                  <a:lnTo>
                    <a:pt x="143" y="320"/>
                  </a:lnTo>
                  <a:cubicBezTo>
                    <a:pt x="0" y="404"/>
                    <a:pt x="60" y="630"/>
                    <a:pt x="227" y="630"/>
                  </a:cubicBezTo>
                  <a:cubicBezTo>
                    <a:pt x="298" y="630"/>
                    <a:pt x="298" y="606"/>
                    <a:pt x="822" y="308"/>
                  </a:cubicBezTo>
                  <a:cubicBezTo>
                    <a:pt x="893" y="261"/>
                    <a:pt x="929" y="154"/>
                    <a:pt x="881" y="82"/>
                  </a:cubicBezTo>
                  <a:cubicBezTo>
                    <a:pt x="849" y="33"/>
                    <a:pt x="794" y="1"/>
                    <a:pt x="735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728;p21"/>
            <p:cNvSpPr/>
            <p:nvPr/>
          </p:nvSpPr>
          <p:spPr>
            <a:xfrm>
              <a:off x="4109419" y="2242472"/>
              <a:ext cx="21261" cy="26703"/>
            </a:xfrm>
            <a:custGeom>
              <a:avLst/>
              <a:gdLst/>
              <a:ahLst/>
              <a:cxnLst/>
              <a:rect l="l" t="t" r="r" b="b"/>
              <a:pathLst>
                <a:path w="668" h="839" extrusionOk="0">
                  <a:moveTo>
                    <a:pt x="496" y="0"/>
                  </a:moveTo>
                  <a:cubicBezTo>
                    <a:pt x="441" y="0"/>
                    <a:pt x="391" y="27"/>
                    <a:pt x="358" y="76"/>
                  </a:cubicBezTo>
                  <a:lnTo>
                    <a:pt x="60" y="600"/>
                  </a:lnTo>
                  <a:cubicBezTo>
                    <a:pt x="1" y="707"/>
                    <a:pt x="72" y="838"/>
                    <a:pt x="191" y="838"/>
                  </a:cubicBezTo>
                  <a:cubicBezTo>
                    <a:pt x="251" y="838"/>
                    <a:pt x="298" y="815"/>
                    <a:pt x="334" y="767"/>
                  </a:cubicBezTo>
                  <a:lnTo>
                    <a:pt x="632" y="243"/>
                  </a:lnTo>
                  <a:cubicBezTo>
                    <a:pt x="667" y="172"/>
                    <a:pt x="643" y="64"/>
                    <a:pt x="572" y="17"/>
                  </a:cubicBezTo>
                  <a:cubicBezTo>
                    <a:pt x="546" y="6"/>
                    <a:pt x="520" y="0"/>
                    <a:pt x="496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729;p21"/>
            <p:cNvSpPr/>
            <p:nvPr/>
          </p:nvSpPr>
          <p:spPr>
            <a:xfrm>
              <a:off x="4157924" y="2252466"/>
              <a:ext cx="10248" cy="29600"/>
            </a:xfrm>
            <a:custGeom>
              <a:avLst/>
              <a:gdLst/>
              <a:ahLst/>
              <a:cxnLst/>
              <a:rect l="l" t="t" r="r" b="b"/>
              <a:pathLst>
                <a:path w="322" h="930" extrusionOk="0">
                  <a:moveTo>
                    <a:pt x="155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762"/>
                  </a:lnTo>
                  <a:cubicBezTo>
                    <a:pt x="1" y="858"/>
                    <a:pt x="72" y="929"/>
                    <a:pt x="155" y="929"/>
                  </a:cubicBezTo>
                  <a:cubicBezTo>
                    <a:pt x="251" y="929"/>
                    <a:pt x="322" y="858"/>
                    <a:pt x="322" y="762"/>
                  </a:cubicBezTo>
                  <a:lnTo>
                    <a:pt x="322" y="167"/>
                  </a:lnTo>
                  <a:cubicBezTo>
                    <a:pt x="322" y="84"/>
                    <a:pt x="251" y="0"/>
                    <a:pt x="155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730;p21"/>
            <p:cNvSpPr/>
            <p:nvPr/>
          </p:nvSpPr>
          <p:spPr>
            <a:xfrm>
              <a:off x="4194685" y="2242472"/>
              <a:ext cx="21261" cy="27022"/>
            </a:xfrm>
            <a:custGeom>
              <a:avLst/>
              <a:gdLst/>
              <a:ahLst/>
              <a:cxnLst/>
              <a:rect l="l" t="t" r="r" b="b"/>
              <a:pathLst>
                <a:path w="668" h="849" extrusionOk="0">
                  <a:moveTo>
                    <a:pt x="181" y="0"/>
                  </a:moveTo>
                  <a:cubicBezTo>
                    <a:pt x="155" y="0"/>
                    <a:pt x="130" y="6"/>
                    <a:pt x="108" y="17"/>
                  </a:cubicBezTo>
                  <a:cubicBezTo>
                    <a:pt x="36" y="64"/>
                    <a:pt x="0" y="172"/>
                    <a:pt x="48" y="243"/>
                  </a:cubicBezTo>
                  <a:lnTo>
                    <a:pt x="346" y="767"/>
                  </a:lnTo>
                  <a:cubicBezTo>
                    <a:pt x="378" y="816"/>
                    <a:pt x="428" y="848"/>
                    <a:pt x="487" y="848"/>
                  </a:cubicBezTo>
                  <a:cubicBezTo>
                    <a:pt x="513" y="848"/>
                    <a:pt x="542" y="841"/>
                    <a:pt x="572" y="826"/>
                  </a:cubicBezTo>
                  <a:cubicBezTo>
                    <a:pt x="643" y="779"/>
                    <a:pt x="667" y="672"/>
                    <a:pt x="631" y="600"/>
                  </a:cubicBezTo>
                  <a:lnTo>
                    <a:pt x="334" y="76"/>
                  </a:lnTo>
                  <a:cubicBezTo>
                    <a:pt x="301" y="27"/>
                    <a:pt x="240" y="0"/>
                    <a:pt x="181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731;p21"/>
            <p:cNvSpPr/>
            <p:nvPr/>
          </p:nvSpPr>
          <p:spPr>
            <a:xfrm>
              <a:off x="4222343" y="2215387"/>
              <a:ext cx="27690" cy="19669"/>
            </a:xfrm>
            <a:custGeom>
              <a:avLst/>
              <a:gdLst/>
              <a:ahLst/>
              <a:cxnLst/>
              <a:rect l="l" t="t" r="r" b="b"/>
              <a:pathLst>
                <a:path w="870" h="618" extrusionOk="0">
                  <a:moveTo>
                    <a:pt x="176" y="1"/>
                  </a:moveTo>
                  <a:cubicBezTo>
                    <a:pt x="118" y="1"/>
                    <a:pt x="57" y="33"/>
                    <a:pt x="24" y="82"/>
                  </a:cubicBezTo>
                  <a:cubicBezTo>
                    <a:pt x="1" y="142"/>
                    <a:pt x="13" y="249"/>
                    <a:pt x="96" y="296"/>
                  </a:cubicBezTo>
                  <a:cubicBezTo>
                    <a:pt x="632" y="594"/>
                    <a:pt x="620" y="618"/>
                    <a:pt x="691" y="618"/>
                  </a:cubicBezTo>
                  <a:cubicBezTo>
                    <a:pt x="751" y="618"/>
                    <a:pt x="798" y="594"/>
                    <a:pt x="834" y="546"/>
                  </a:cubicBezTo>
                  <a:cubicBezTo>
                    <a:pt x="870" y="475"/>
                    <a:pt x="846" y="368"/>
                    <a:pt x="775" y="320"/>
                  </a:cubicBezTo>
                  <a:lnTo>
                    <a:pt x="251" y="22"/>
                  </a:lnTo>
                  <a:cubicBezTo>
                    <a:pt x="228" y="8"/>
                    <a:pt x="202" y="1"/>
                    <a:pt x="176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732;p21"/>
            <p:cNvSpPr/>
            <p:nvPr/>
          </p:nvSpPr>
          <p:spPr>
            <a:xfrm>
              <a:off x="4232941" y="2177067"/>
              <a:ext cx="29600" cy="10630"/>
            </a:xfrm>
            <a:custGeom>
              <a:avLst/>
              <a:gdLst/>
              <a:ahLst/>
              <a:cxnLst/>
              <a:rect l="l" t="t" r="r" b="b"/>
              <a:pathLst>
                <a:path w="930" h="334" extrusionOk="0">
                  <a:moveTo>
                    <a:pt x="168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763" y="334"/>
                  </a:lnTo>
                  <a:cubicBezTo>
                    <a:pt x="858" y="334"/>
                    <a:pt x="930" y="262"/>
                    <a:pt x="930" y="167"/>
                  </a:cubicBezTo>
                  <a:cubicBezTo>
                    <a:pt x="930" y="83"/>
                    <a:pt x="858" y="0"/>
                    <a:pt x="763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733;p21"/>
            <p:cNvSpPr/>
            <p:nvPr/>
          </p:nvSpPr>
          <p:spPr>
            <a:xfrm>
              <a:off x="4221579" y="2130694"/>
              <a:ext cx="28454" cy="19478"/>
            </a:xfrm>
            <a:custGeom>
              <a:avLst/>
              <a:gdLst/>
              <a:ahLst/>
              <a:cxnLst/>
              <a:rect l="l" t="t" r="r" b="b"/>
              <a:pathLst>
                <a:path w="894" h="612" extrusionOk="0">
                  <a:moveTo>
                    <a:pt x="706" y="0"/>
                  </a:moveTo>
                  <a:cubicBezTo>
                    <a:pt x="679" y="0"/>
                    <a:pt x="654" y="5"/>
                    <a:pt x="632" y="16"/>
                  </a:cubicBezTo>
                  <a:lnTo>
                    <a:pt x="108" y="314"/>
                  </a:lnTo>
                  <a:cubicBezTo>
                    <a:pt x="37" y="362"/>
                    <a:pt x="1" y="469"/>
                    <a:pt x="48" y="540"/>
                  </a:cubicBezTo>
                  <a:cubicBezTo>
                    <a:pt x="96" y="588"/>
                    <a:pt x="144" y="612"/>
                    <a:pt x="203" y="612"/>
                  </a:cubicBezTo>
                  <a:cubicBezTo>
                    <a:pt x="227" y="612"/>
                    <a:pt x="263" y="612"/>
                    <a:pt x="275" y="600"/>
                  </a:cubicBezTo>
                  <a:lnTo>
                    <a:pt x="799" y="302"/>
                  </a:lnTo>
                  <a:cubicBezTo>
                    <a:pt x="870" y="255"/>
                    <a:pt x="894" y="159"/>
                    <a:pt x="858" y="76"/>
                  </a:cubicBezTo>
                  <a:cubicBezTo>
                    <a:pt x="825" y="27"/>
                    <a:pt x="764" y="0"/>
                    <a:pt x="706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734;p21"/>
            <p:cNvSpPr/>
            <p:nvPr/>
          </p:nvSpPr>
          <p:spPr>
            <a:xfrm>
              <a:off x="4194685" y="2095652"/>
              <a:ext cx="20879" cy="26862"/>
            </a:xfrm>
            <a:custGeom>
              <a:avLst/>
              <a:gdLst/>
              <a:ahLst/>
              <a:cxnLst/>
              <a:rect l="l" t="t" r="r" b="b"/>
              <a:pathLst>
                <a:path w="656" h="844" extrusionOk="0">
                  <a:moveTo>
                    <a:pt x="479" y="0"/>
                  </a:moveTo>
                  <a:cubicBezTo>
                    <a:pt x="428" y="0"/>
                    <a:pt x="378" y="33"/>
                    <a:pt x="346" y="82"/>
                  </a:cubicBezTo>
                  <a:lnTo>
                    <a:pt x="48" y="606"/>
                  </a:lnTo>
                  <a:cubicBezTo>
                    <a:pt x="0" y="677"/>
                    <a:pt x="36" y="784"/>
                    <a:pt x="108" y="820"/>
                  </a:cubicBezTo>
                  <a:cubicBezTo>
                    <a:pt x="131" y="844"/>
                    <a:pt x="167" y="844"/>
                    <a:pt x="179" y="844"/>
                  </a:cubicBezTo>
                  <a:cubicBezTo>
                    <a:pt x="239" y="844"/>
                    <a:pt x="286" y="808"/>
                    <a:pt x="310" y="760"/>
                  </a:cubicBezTo>
                  <a:lnTo>
                    <a:pt x="608" y="248"/>
                  </a:lnTo>
                  <a:cubicBezTo>
                    <a:pt x="655" y="165"/>
                    <a:pt x="631" y="70"/>
                    <a:pt x="548" y="22"/>
                  </a:cubicBezTo>
                  <a:cubicBezTo>
                    <a:pt x="526" y="7"/>
                    <a:pt x="502" y="0"/>
                    <a:pt x="479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271;p20"/>
          <p:cNvGrpSpPr/>
          <p:nvPr/>
        </p:nvGrpSpPr>
        <p:grpSpPr>
          <a:xfrm>
            <a:off x="1623391" y="2909508"/>
            <a:ext cx="556191" cy="571933"/>
            <a:chOff x="5220616" y="2791061"/>
            <a:chExt cx="373185" cy="302466"/>
          </a:xfrm>
        </p:grpSpPr>
        <p:sp>
          <p:nvSpPr>
            <p:cNvPr id="169" name="Google Shape;272;p20"/>
            <p:cNvSpPr/>
            <p:nvPr/>
          </p:nvSpPr>
          <p:spPr>
            <a:xfrm>
              <a:off x="5220616" y="2791061"/>
              <a:ext cx="373185" cy="302466"/>
            </a:xfrm>
            <a:custGeom>
              <a:avLst/>
              <a:gdLst/>
              <a:ahLst/>
              <a:cxnLst/>
              <a:rect l="l" t="t" r="r" b="b"/>
              <a:pathLst>
                <a:path w="11752" h="9525" extrusionOk="0">
                  <a:moveTo>
                    <a:pt x="1834" y="345"/>
                  </a:moveTo>
                  <a:cubicBezTo>
                    <a:pt x="1834" y="345"/>
                    <a:pt x="1846" y="345"/>
                    <a:pt x="1846" y="357"/>
                  </a:cubicBezTo>
                  <a:lnTo>
                    <a:pt x="1846" y="1083"/>
                  </a:lnTo>
                  <a:cubicBezTo>
                    <a:pt x="1846" y="1083"/>
                    <a:pt x="1846" y="1107"/>
                    <a:pt x="1834" y="1107"/>
                  </a:cubicBezTo>
                  <a:lnTo>
                    <a:pt x="1465" y="1107"/>
                  </a:lnTo>
                  <a:cubicBezTo>
                    <a:pt x="1465" y="1107"/>
                    <a:pt x="1453" y="1107"/>
                    <a:pt x="1453" y="1083"/>
                  </a:cubicBezTo>
                  <a:lnTo>
                    <a:pt x="1453" y="357"/>
                  </a:lnTo>
                  <a:lnTo>
                    <a:pt x="1465" y="357"/>
                  </a:lnTo>
                  <a:cubicBezTo>
                    <a:pt x="1465" y="351"/>
                    <a:pt x="1468" y="348"/>
                    <a:pt x="1469" y="348"/>
                  </a:cubicBezTo>
                  <a:lnTo>
                    <a:pt x="1469" y="348"/>
                  </a:lnTo>
                  <a:cubicBezTo>
                    <a:pt x="1471" y="348"/>
                    <a:pt x="1471" y="351"/>
                    <a:pt x="1465" y="357"/>
                  </a:cubicBezTo>
                  <a:lnTo>
                    <a:pt x="1834" y="345"/>
                  </a:lnTo>
                  <a:close/>
                  <a:moveTo>
                    <a:pt x="10276" y="345"/>
                  </a:moveTo>
                  <a:cubicBezTo>
                    <a:pt x="10276" y="345"/>
                    <a:pt x="10288" y="345"/>
                    <a:pt x="10288" y="357"/>
                  </a:cubicBezTo>
                  <a:lnTo>
                    <a:pt x="10288" y="1083"/>
                  </a:lnTo>
                  <a:cubicBezTo>
                    <a:pt x="10288" y="1083"/>
                    <a:pt x="10288" y="1107"/>
                    <a:pt x="10276" y="1107"/>
                  </a:cubicBezTo>
                  <a:lnTo>
                    <a:pt x="9907" y="1107"/>
                  </a:lnTo>
                  <a:cubicBezTo>
                    <a:pt x="9907" y="1107"/>
                    <a:pt x="9895" y="1107"/>
                    <a:pt x="9895" y="1083"/>
                  </a:cubicBezTo>
                  <a:lnTo>
                    <a:pt x="9895" y="357"/>
                  </a:lnTo>
                  <a:lnTo>
                    <a:pt x="9907" y="357"/>
                  </a:lnTo>
                  <a:cubicBezTo>
                    <a:pt x="9907" y="351"/>
                    <a:pt x="9910" y="348"/>
                    <a:pt x="9911" y="348"/>
                  </a:cubicBezTo>
                  <a:lnTo>
                    <a:pt x="9911" y="348"/>
                  </a:lnTo>
                  <a:cubicBezTo>
                    <a:pt x="9912" y="348"/>
                    <a:pt x="9912" y="351"/>
                    <a:pt x="9907" y="357"/>
                  </a:cubicBezTo>
                  <a:lnTo>
                    <a:pt x="10276" y="345"/>
                  </a:lnTo>
                  <a:close/>
                  <a:moveTo>
                    <a:pt x="11038" y="1107"/>
                  </a:moveTo>
                  <a:cubicBezTo>
                    <a:pt x="11240" y="1107"/>
                    <a:pt x="11407" y="1262"/>
                    <a:pt x="11407" y="1476"/>
                  </a:cubicBezTo>
                  <a:lnTo>
                    <a:pt x="11407" y="8811"/>
                  </a:lnTo>
                  <a:cubicBezTo>
                    <a:pt x="11407" y="9001"/>
                    <a:pt x="11228" y="9180"/>
                    <a:pt x="11026" y="9180"/>
                  </a:cubicBezTo>
                  <a:lnTo>
                    <a:pt x="751" y="9180"/>
                  </a:lnTo>
                  <a:cubicBezTo>
                    <a:pt x="536" y="9180"/>
                    <a:pt x="382" y="9025"/>
                    <a:pt x="382" y="8811"/>
                  </a:cubicBezTo>
                  <a:lnTo>
                    <a:pt x="382" y="1476"/>
                  </a:lnTo>
                  <a:cubicBezTo>
                    <a:pt x="382" y="1262"/>
                    <a:pt x="536" y="1107"/>
                    <a:pt x="751" y="1107"/>
                  </a:cubicBezTo>
                  <a:lnTo>
                    <a:pt x="1120" y="1107"/>
                  </a:lnTo>
                  <a:lnTo>
                    <a:pt x="1120" y="1119"/>
                  </a:lnTo>
                  <a:cubicBezTo>
                    <a:pt x="1120" y="1310"/>
                    <a:pt x="1286" y="1476"/>
                    <a:pt x="1477" y="1476"/>
                  </a:cubicBezTo>
                  <a:lnTo>
                    <a:pt x="1858" y="1476"/>
                  </a:lnTo>
                  <a:cubicBezTo>
                    <a:pt x="2048" y="1476"/>
                    <a:pt x="2215" y="1310"/>
                    <a:pt x="2215" y="1119"/>
                  </a:cubicBezTo>
                  <a:lnTo>
                    <a:pt x="2215" y="1107"/>
                  </a:lnTo>
                  <a:lnTo>
                    <a:pt x="9573" y="1107"/>
                  </a:lnTo>
                  <a:lnTo>
                    <a:pt x="9573" y="1119"/>
                  </a:lnTo>
                  <a:cubicBezTo>
                    <a:pt x="9573" y="1310"/>
                    <a:pt x="9740" y="1476"/>
                    <a:pt x="9930" y="1476"/>
                  </a:cubicBezTo>
                  <a:lnTo>
                    <a:pt x="10311" y="1476"/>
                  </a:lnTo>
                  <a:cubicBezTo>
                    <a:pt x="10502" y="1476"/>
                    <a:pt x="10669" y="1310"/>
                    <a:pt x="10669" y="1119"/>
                  </a:cubicBezTo>
                  <a:lnTo>
                    <a:pt x="10669" y="1107"/>
                  </a:lnTo>
                  <a:close/>
                  <a:moveTo>
                    <a:pt x="1465" y="0"/>
                  </a:moveTo>
                  <a:cubicBezTo>
                    <a:pt x="1275" y="0"/>
                    <a:pt x="1108" y="167"/>
                    <a:pt x="1108" y="357"/>
                  </a:cubicBezTo>
                  <a:lnTo>
                    <a:pt x="1108" y="726"/>
                  </a:lnTo>
                  <a:lnTo>
                    <a:pt x="739" y="726"/>
                  </a:lnTo>
                  <a:cubicBezTo>
                    <a:pt x="334" y="726"/>
                    <a:pt x="1" y="1060"/>
                    <a:pt x="1" y="1464"/>
                  </a:cubicBezTo>
                  <a:lnTo>
                    <a:pt x="1" y="8799"/>
                  </a:lnTo>
                  <a:cubicBezTo>
                    <a:pt x="1" y="9204"/>
                    <a:pt x="334" y="9525"/>
                    <a:pt x="739" y="9525"/>
                  </a:cubicBezTo>
                  <a:lnTo>
                    <a:pt x="11014" y="9525"/>
                  </a:lnTo>
                  <a:cubicBezTo>
                    <a:pt x="11419" y="9525"/>
                    <a:pt x="11752" y="9204"/>
                    <a:pt x="11752" y="8799"/>
                  </a:cubicBezTo>
                  <a:lnTo>
                    <a:pt x="11752" y="1464"/>
                  </a:lnTo>
                  <a:cubicBezTo>
                    <a:pt x="11752" y="1060"/>
                    <a:pt x="11419" y="726"/>
                    <a:pt x="11026" y="726"/>
                  </a:cubicBezTo>
                  <a:lnTo>
                    <a:pt x="10645" y="726"/>
                  </a:lnTo>
                  <a:lnTo>
                    <a:pt x="10645" y="357"/>
                  </a:lnTo>
                  <a:cubicBezTo>
                    <a:pt x="10645" y="167"/>
                    <a:pt x="10490" y="0"/>
                    <a:pt x="10288" y="0"/>
                  </a:cubicBezTo>
                  <a:lnTo>
                    <a:pt x="9918" y="0"/>
                  </a:lnTo>
                  <a:cubicBezTo>
                    <a:pt x="9728" y="0"/>
                    <a:pt x="9561" y="167"/>
                    <a:pt x="9561" y="357"/>
                  </a:cubicBezTo>
                  <a:lnTo>
                    <a:pt x="9561" y="726"/>
                  </a:lnTo>
                  <a:lnTo>
                    <a:pt x="2191" y="726"/>
                  </a:lnTo>
                  <a:lnTo>
                    <a:pt x="2191" y="357"/>
                  </a:lnTo>
                  <a:cubicBezTo>
                    <a:pt x="2191" y="167"/>
                    <a:pt x="2025" y="0"/>
                    <a:pt x="18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273;p20"/>
            <p:cNvSpPr/>
            <p:nvPr/>
          </p:nvSpPr>
          <p:spPr>
            <a:xfrm>
              <a:off x="5244432" y="2849268"/>
              <a:ext cx="326314" cy="11368"/>
            </a:xfrm>
            <a:custGeom>
              <a:avLst/>
              <a:gdLst/>
              <a:ahLst/>
              <a:cxnLst/>
              <a:rect l="l" t="t" r="r" b="b"/>
              <a:pathLst>
                <a:path w="10276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10097" y="358"/>
                  </a:lnTo>
                  <a:cubicBezTo>
                    <a:pt x="10180" y="358"/>
                    <a:pt x="10276" y="274"/>
                    <a:pt x="10276" y="179"/>
                  </a:cubicBezTo>
                  <a:cubicBezTo>
                    <a:pt x="10276" y="72"/>
                    <a:pt x="10180" y="1"/>
                    <a:pt x="100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274;p20"/>
            <p:cNvSpPr/>
            <p:nvPr/>
          </p:nvSpPr>
          <p:spPr>
            <a:xfrm>
              <a:off x="5261834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75"/>
                    <a:pt x="1465" y="180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275;p20"/>
            <p:cNvSpPr/>
            <p:nvPr/>
          </p:nvSpPr>
          <p:spPr>
            <a:xfrm>
              <a:off x="5343507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75"/>
                    <a:pt x="1465" y="180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276;p20"/>
            <p:cNvSpPr/>
            <p:nvPr/>
          </p:nvSpPr>
          <p:spPr>
            <a:xfrm>
              <a:off x="5506823" y="289613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75"/>
                    <a:pt x="1453" y="180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277;p20"/>
            <p:cNvSpPr/>
            <p:nvPr/>
          </p:nvSpPr>
          <p:spPr>
            <a:xfrm>
              <a:off x="5261834" y="2942660"/>
              <a:ext cx="46521" cy="11368"/>
            </a:xfrm>
            <a:custGeom>
              <a:avLst/>
              <a:gdLst/>
              <a:ahLst/>
              <a:cxnLst/>
              <a:rect l="l" t="t" r="r" b="b"/>
              <a:pathLst>
                <a:path w="1465" h="358" extrusionOk="0">
                  <a:moveTo>
                    <a:pt x="179" y="0"/>
                  </a:moveTo>
                  <a:cubicBezTo>
                    <a:pt x="96" y="0"/>
                    <a:pt x="0" y="84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70" y="0"/>
                    <a:pt x="12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278;p20"/>
            <p:cNvSpPr/>
            <p:nvPr/>
          </p:nvSpPr>
          <p:spPr>
            <a:xfrm>
              <a:off x="5424768" y="2942660"/>
              <a:ext cx="46553" cy="11368"/>
            </a:xfrm>
            <a:custGeom>
              <a:avLst/>
              <a:gdLst/>
              <a:ahLst/>
              <a:cxnLst/>
              <a:rect l="l" t="t" r="r" b="b"/>
              <a:pathLst>
                <a:path w="1466" h="358" extrusionOk="0">
                  <a:moveTo>
                    <a:pt x="180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86"/>
                    <a:pt x="84" y="358"/>
                    <a:pt x="180" y="358"/>
                  </a:cubicBezTo>
                  <a:lnTo>
                    <a:pt x="1287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94" y="0"/>
                    <a:pt x="12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279;p20"/>
            <p:cNvSpPr/>
            <p:nvPr/>
          </p:nvSpPr>
          <p:spPr>
            <a:xfrm>
              <a:off x="5261834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7"/>
                    <a:pt x="1465" y="179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280;p20"/>
            <p:cNvSpPr/>
            <p:nvPr/>
          </p:nvSpPr>
          <p:spPr>
            <a:xfrm>
              <a:off x="5343507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87"/>
                    <a:pt x="1465" y="179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281;p20"/>
            <p:cNvSpPr/>
            <p:nvPr/>
          </p:nvSpPr>
          <p:spPr>
            <a:xfrm>
              <a:off x="5506823" y="298914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87"/>
                    <a:pt x="1453" y="179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282;p20"/>
            <p:cNvSpPr/>
            <p:nvPr/>
          </p:nvSpPr>
          <p:spPr>
            <a:xfrm>
              <a:off x="5343507" y="3036051"/>
              <a:ext cx="46521" cy="10987"/>
            </a:xfrm>
            <a:custGeom>
              <a:avLst/>
              <a:gdLst/>
              <a:ahLst/>
              <a:cxnLst/>
              <a:rect l="l" t="t" r="r" b="b"/>
              <a:pathLst>
                <a:path w="1465" h="346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83" y="346"/>
                    <a:pt x="179" y="346"/>
                  </a:cubicBezTo>
                  <a:lnTo>
                    <a:pt x="1286" y="346"/>
                  </a:lnTo>
                  <a:cubicBezTo>
                    <a:pt x="1369" y="346"/>
                    <a:pt x="1465" y="274"/>
                    <a:pt x="1465" y="179"/>
                  </a:cubicBezTo>
                  <a:cubicBezTo>
                    <a:pt x="1465" y="72"/>
                    <a:pt x="1381" y="0"/>
                    <a:pt x="12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283;p20"/>
            <p:cNvSpPr/>
            <p:nvPr/>
          </p:nvSpPr>
          <p:spPr>
            <a:xfrm>
              <a:off x="5424768" y="3036051"/>
              <a:ext cx="46553" cy="10987"/>
            </a:xfrm>
            <a:custGeom>
              <a:avLst/>
              <a:gdLst/>
              <a:ahLst/>
              <a:cxnLst/>
              <a:rect l="l" t="t" r="r" b="b"/>
              <a:pathLst>
                <a:path w="1466" h="346" extrusionOk="0">
                  <a:moveTo>
                    <a:pt x="180" y="0"/>
                  </a:moveTo>
                  <a:cubicBezTo>
                    <a:pt x="96" y="0"/>
                    <a:pt x="1" y="72"/>
                    <a:pt x="1" y="179"/>
                  </a:cubicBezTo>
                  <a:cubicBezTo>
                    <a:pt x="1" y="274"/>
                    <a:pt x="84" y="346"/>
                    <a:pt x="180" y="346"/>
                  </a:cubicBezTo>
                  <a:lnTo>
                    <a:pt x="1287" y="346"/>
                  </a:lnTo>
                  <a:cubicBezTo>
                    <a:pt x="1370" y="346"/>
                    <a:pt x="1465" y="274"/>
                    <a:pt x="1465" y="179"/>
                  </a:cubicBezTo>
                  <a:cubicBezTo>
                    <a:pt x="1465" y="72"/>
                    <a:pt x="1394" y="0"/>
                    <a:pt x="12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284;p20"/>
            <p:cNvSpPr/>
            <p:nvPr/>
          </p:nvSpPr>
          <p:spPr>
            <a:xfrm>
              <a:off x="5506823" y="3036051"/>
              <a:ext cx="46172" cy="10987"/>
            </a:xfrm>
            <a:custGeom>
              <a:avLst/>
              <a:gdLst/>
              <a:ahLst/>
              <a:cxnLst/>
              <a:rect l="l" t="t" r="r" b="b"/>
              <a:pathLst>
                <a:path w="1454" h="346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74"/>
                    <a:pt x="72" y="346"/>
                    <a:pt x="179" y="346"/>
                  </a:cubicBezTo>
                  <a:lnTo>
                    <a:pt x="1275" y="346"/>
                  </a:lnTo>
                  <a:cubicBezTo>
                    <a:pt x="1370" y="346"/>
                    <a:pt x="1453" y="274"/>
                    <a:pt x="1453" y="179"/>
                  </a:cubicBezTo>
                  <a:cubicBezTo>
                    <a:pt x="1453" y="72"/>
                    <a:pt x="1370" y="0"/>
                    <a:pt x="12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285;p20"/>
            <p:cNvSpPr/>
            <p:nvPr/>
          </p:nvSpPr>
          <p:spPr>
            <a:xfrm>
              <a:off x="5343126" y="2930752"/>
              <a:ext cx="46902" cy="33851"/>
            </a:xfrm>
            <a:custGeom>
              <a:avLst/>
              <a:gdLst/>
              <a:ahLst/>
              <a:cxnLst/>
              <a:rect l="l" t="t" r="r" b="b"/>
              <a:pathLst>
                <a:path w="1477" h="1066" extrusionOk="0">
                  <a:moveTo>
                    <a:pt x="1293" y="0"/>
                  </a:moveTo>
                  <a:cubicBezTo>
                    <a:pt x="1250" y="0"/>
                    <a:pt x="1209" y="18"/>
                    <a:pt x="1179" y="54"/>
                  </a:cubicBezTo>
                  <a:lnTo>
                    <a:pt x="572" y="661"/>
                  </a:lnTo>
                  <a:lnTo>
                    <a:pt x="322" y="411"/>
                  </a:lnTo>
                  <a:cubicBezTo>
                    <a:pt x="280" y="375"/>
                    <a:pt x="235" y="358"/>
                    <a:pt x="194" y="358"/>
                  </a:cubicBezTo>
                  <a:cubicBezTo>
                    <a:pt x="152" y="358"/>
                    <a:pt x="113" y="375"/>
                    <a:pt x="84" y="411"/>
                  </a:cubicBezTo>
                  <a:cubicBezTo>
                    <a:pt x="0" y="483"/>
                    <a:pt x="0" y="590"/>
                    <a:pt x="84" y="649"/>
                  </a:cubicBezTo>
                  <a:lnTo>
                    <a:pt x="453" y="1018"/>
                  </a:lnTo>
                  <a:cubicBezTo>
                    <a:pt x="476" y="1054"/>
                    <a:pt x="524" y="1066"/>
                    <a:pt x="572" y="1066"/>
                  </a:cubicBezTo>
                  <a:cubicBezTo>
                    <a:pt x="619" y="1066"/>
                    <a:pt x="655" y="1054"/>
                    <a:pt x="691" y="1018"/>
                  </a:cubicBezTo>
                  <a:lnTo>
                    <a:pt x="1417" y="292"/>
                  </a:lnTo>
                  <a:cubicBezTo>
                    <a:pt x="1477" y="233"/>
                    <a:pt x="1477" y="125"/>
                    <a:pt x="1417" y="54"/>
                  </a:cubicBezTo>
                  <a:cubicBezTo>
                    <a:pt x="1381" y="18"/>
                    <a:pt x="1337" y="0"/>
                    <a:pt x="12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286;p20"/>
            <p:cNvSpPr/>
            <p:nvPr/>
          </p:nvSpPr>
          <p:spPr>
            <a:xfrm>
              <a:off x="5506442" y="2930752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2" y="0"/>
                  </a:moveTo>
                  <a:cubicBezTo>
                    <a:pt x="1239" y="0"/>
                    <a:pt x="1197" y="18"/>
                    <a:pt x="1167" y="54"/>
                  </a:cubicBezTo>
                  <a:lnTo>
                    <a:pt x="560" y="661"/>
                  </a:lnTo>
                  <a:lnTo>
                    <a:pt x="310" y="411"/>
                  </a:lnTo>
                  <a:cubicBezTo>
                    <a:pt x="275" y="375"/>
                    <a:pt x="230" y="358"/>
                    <a:pt x="187" y="358"/>
                  </a:cubicBezTo>
                  <a:cubicBezTo>
                    <a:pt x="144" y="358"/>
                    <a:pt x="102" y="375"/>
                    <a:pt x="72" y="411"/>
                  </a:cubicBezTo>
                  <a:cubicBezTo>
                    <a:pt x="1" y="483"/>
                    <a:pt x="1" y="590"/>
                    <a:pt x="72" y="649"/>
                  </a:cubicBezTo>
                  <a:lnTo>
                    <a:pt x="441" y="1018"/>
                  </a:lnTo>
                  <a:cubicBezTo>
                    <a:pt x="477" y="1054"/>
                    <a:pt x="513" y="1066"/>
                    <a:pt x="560" y="1066"/>
                  </a:cubicBezTo>
                  <a:cubicBezTo>
                    <a:pt x="608" y="1066"/>
                    <a:pt x="656" y="1054"/>
                    <a:pt x="679" y="1018"/>
                  </a:cubicBezTo>
                  <a:lnTo>
                    <a:pt x="1406" y="292"/>
                  </a:lnTo>
                  <a:cubicBezTo>
                    <a:pt x="1489" y="233"/>
                    <a:pt x="1489" y="125"/>
                    <a:pt x="1406" y="54"/>
                  </a:cubicBezTo>
                  <a:cubicBezTo>
                    <a:pt x="1370" y="18"/>
                    <a:pt x="1325" y="0"/>
                    <a:pt x="12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287;p20"/>
            <p:cNvSpPr/>
            <p:nvPr/>
          </p:nvSpPr>
          <p:spPr>
            <a:xfrm>
              <a:off x="5424419" y="2977336"/>
              <a:ext cx="47283" cy="34168"/>
            </a:xfrm>
            <a:custGeom>
              <a:avLst/>
              <a:gdLst/>
              <a:ahLst/>
              <a:cxnLst/>
              <a:rect l="l" t="t" r="r" b="b"/>
              <a:pathLst>
                <a:path w="1489" h="1076" extrusionOk="0">
                  <a:moveTo>
                    <a:pt x="1293" y="1"/>
                  </a:moveTo>
                  <a:cubicBezTo>
                    <a:pt x="1250" y="1"/>
                    <a:pt x="1208" y="22"/>
                    <a:pt x="1179" y="63"/>
                  </a:cubicBezTo>
                  <a:lnTo>
                    <a:pt x="572" y="671"/>
                  </a:lnTo>
                  <a:lnTo>
                    <a:pt x="321" y="421"/>
                  </a:lnTo>
                  <a:cubicBezTo>
                    <a:pt x="280" y="379"/>
                    <a:pt x="235" y="358"/>
                    <a:pt x="193" y="358"/>
                  </a:cubicBezTo>
                  <a:cubicBezTo>
                    <a:pt x="152" y="358"/>
                    <a:pt x="113" y="379"/>
                    <a:pt x="83" y="421"/>
                  </a:cubicBezTo>
                  <a:cubicBezTo>
                    <a:pt x="0" y="492"/>
                    <a:pt x="0" y="599"/>
                    <a:pt x="83" y="659"/>
                  </a:cubicBezTo>
                  <a:lnTo>
                    <a:pt x="452" y="1028"/>
                  </a:lnTo>
                  <a:cubicBezTo>
                    <a:pt x="476" y="1052"/>
                    <a:pt x="524" y="1075"/>
                    <a:pt x="572" y="1075"/>
                  </a:cubicBezTo>
                  <a:cubicBezTo>
                    <a:pt x="619" y="1075"/>
                    <a:pt x="655" y="1052"/>
                    <a:pt x="691" y="1028"/>
                  </a:cubicBezTo>
                  <a:lnTo>
                    <a:pt x="1417" y="301"/>
                  </a:lnTo>
                  <a:cubicBezTo>
                    <a:pt x="1488" y="242"/>
                    <a:pt x="1488" y="123"/>
                    <a:pt x="1417" y="63"/>
                  </a:cubicBezTo>
                  <a:cubicBezTo>
                    <a:pt x="1381" y="22"/>
                    <a:pt x="1336" y="1"/>
                    <a:pt x="12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288;p20"/>
            <p:cNvSpPr/>
            <p:nvPr/>
          </p:nvSpPr>
          <p:spPr>
            <a:xfrm>
              <a:off x="5261453" y="3024143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9" y="0"/>
                  </a:moveTo>
                  <a:cubicBezTo>
                    <a:pt x="1248" y="0"/>
                    <a:pt x="1209" y="18"/>
                    <a:pt x="1179" y="54"/>
                  </a:cubicBezTo>
                  <a:lnTo>
                    <a:pt x="572" y="673"/>
                  </a:lnTo>
                  <a:lnTo>
                    <a:pt x="310" y="411"/>
                  </a:lnTo>
                  <a:cubicBezTo>
                    <a:pt x="274" y="375"/>
                    <a:pt x="230" y="357"/>
                    <a:pt x="186" y="357"/>
                  </a:cubicBezTo>
                  <a:cubicBezTo>
                    <a:pt x="143" y="357"/>
                    <a:pt x="102" y="375"/>
                    <a:pt x="72" y="411"/>
                  </a:cubicBezTo>
                  <a:cubicBezTo>
                    <a:pt x="0" y="494"/>
                    <a:pt x="0" y="590"/>
                    <a:pt x="72" y="649"/>
                  </a:cubicBezTo>
                  <a:lnTo>
                    <a:pt x="453" y="1030"/>
                  </a:lnTo>
                  <a:cubicBezTo>
                    <a:pt x="477" y="1054"/>
                    <a:pt x="524" y="1066"/>
                    <a:pt x="572" y="1066"/>
                  </a:cubicBezTo>
                  <a:cubicBezTo>
                    <a:pt x="608" y="1066"/>
                    <a:pt x="655" y="1054"/>
                    <a:pt x="691" y="1030"/>
                  </a:cubicBezTo>
                  <a:lnTo>
                    <a:pt x="1417" y="292"/>
                  </a:lnTo>
                  <a:cubicBezTo>
                    <a:pt x="1489" y="220"/>
                    <a:pt x="1489" y="113"/>
                    <a:pt x="1417" y="54"/>
                  </a:cubicBezTo>
                  <a:cubicBezTo>
                    <a:pt x="1376" y="18"/>
                    <a:pt x="1331" y="0"/>
                    <a:pt x="12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289;p20"/>
            <p:cNvSpPr/>
            <p:nvPr/>
          </p:nvSpPr>
          <p:spPr>
            <a:xfrm>
              <a:off x="5424419" y="2884231"/>
              <a:ext cx="47283" cy="33883"/>
            </a:xfrm>
            <a:custGeom>
              <a:avLst/>
              <a:gdLst/>
              <a:ahLst/>
              <a:cxnLst/>
              <a:rect l="l" t="t" r="r" b="b"/>
              <a:pathLst>
                <a:path w="1489" h="1067" extrusionOk="0">
                  <a:moveTo>
                    <a:pt x="1293" y="1"/>
                  </a:moveTo>
                  <a:cubicBezTo>
                    <a:pt x="1250" y="1"/>
                    <a:pt x="1208" y="19"/>
                    <a:pt x="1179" y="54"/>
                  </a:cubicBezTo>
                  <a:lnTo>
                    <a:pt x="572" y="674"/>
                  </a:lnTo>
                  <a:lnTo>
                    <a:pt x="321" y="412"/>
                  </a:lnTo>
                  <a:cubicBezTo>
                    <a:pt x="280" y="376"/>
                    <a:pt x="235" y="358"/>
                    <a:pt x="193" y="358"/>
                  </a:cubicBezTo>
                  <a:cubicBezTo>
                    <a:pt x="152" y="358"/>
                    <a:pt x="113" y="376"/>
                    <a:pt x="83" y="412"/>
                  </a:cubicBezTo>
                  <a:cubicBezTo>
                    <a:pt x="0" y="495"/>
                    <a:pt x="0" y="590"/>
                    <a:pt x="83" y="650"/>
                  </a:cubicBezTo>
                  <a:lnTo>
                    <a:pt x="452" y="1031"/>
                  </a:lnTo>
                  <a:cubicBezTo>
                    <a:pt x="476" y="1055"/>
                    <a:pt x="524" y="1067"/>
                    <a:pt x="572" y="1067"/>
                  </a:cubicBezTo>
                  <a:cubicBezTo>
                    <a:pt x="619" y="1067"/>
                    <a:pt x="655" y="1055"/>
                    <a:pt x="691" y="1031"/>
                  </a:cubicBezTo>
                  <a:lnTo>
                    <a:pt x="1417" y="293"/>
                  </a:lnTo>
                  <a:cubicBezTo>
                    <a:pt x="1488" y="221"/>
                    <a:pt x="1488" y="114"/>
                    <a:pt x="1417" y="54"/>
                  </a:cubicBezTo>
                  <a:cubicBezTo>
                    <a:pt x="1381" y="19"/>
                    <a:pt x="1336" y="1"/>
                    <a:pt x="12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674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echa abajo 24"/>
          <p:cNvSpPr/>
          <p:nvPr/>
        </p:nvSpPr>
        <p:spPr>
          <a:xfrm>
            <a:off x="4808390" y="2775875"/>
            <a:ext cx="722811" cy="172816"/>
          </a:xfrm>
          <a:prstGeom prst="downArrow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Google Shape;78;p15"/>
          <p:cNvSpPr/>
          <p:nvPr/>
        </p:nvSpPr>
        <p:spPr>
          <a:xfrm>
            <a:off x="0" y="4663475"/>
            <a:ext cx="9144000" cy="479700"/>
          </a:xfrm>
          <a:prstGeom prst="rect">
            <a:avLst/>
          </a:prstGeom>
          <a:solidFill>
            <a:srgbClr val="ED2E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5"/>
          <p:cNvSpPr/>
          <p:nvPr/>
        </p:nvSpPr>
        <p:spPr>
          <a:xfrm rot="10800000">
            <a:off x="0" y="-150"/>
            <a:ext cx="9144000" cy="51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C9FC7C7-B46A-3EC3-C57A-304BD9D21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840" y="144282"/>
            <a:ext cx="1528718" cy="309228"/>
          </a:xfrm>
          <a:prstGeom prst="rect">
            <a:avLst/>
          </a:prstGeom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CBCC1625-C75E-4A85-AF8C-19C8D747A7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3472281"/>
              </p:ext>
            </p:extLst>
          </p:nvPr>
        </p:nvGraphicFramePr>
        <p:xfrm>
          <a:off x="1212574" y="943863"/>
          <a:ext cx="7528405" cy="2559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Rectángulo 12">
            <a:extLst>
              <a:ext uri="{FF2B5EF4-FFF2-40B4-BE49-F238E27FC236}">
                <a16:creationId xmlns:a16="http://schemas.microsoft.com/office/drawing/2014/main" id="{9F085FB8-53A4-426A-B332-FE1EF8E16401}"/>
              </a:ext>
            </a:extLst>
          </p:cNvPr>
          <p:cNvSpPr/>
          <p:nvPr/>
        </p:nvSpPr>
        <p:spPr>
          <a:xfrm>
            <a:off x="4905980" y="3423003"/>
            <a:ext cx="195341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Ventanilla Única de Acuicultura</a:t>
            </a:r>
            <a:endParaRPr lang="es-PE" sz="1000" dirty="0">
              <a:solidFill>
                <a:schemeClr val="tx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835232" y="223088"/>
            <a:ext cx="56265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 smtClean="0">
                <a:solidFill>
                  <a:schemeClr val="bg1"/>
                </a:solidFill>
              </a:rPr>
              <a:t>INSTITUCIONES QUE PARTICIPAN DEL PROCESO DE FORMALIZACIÓN</a:t>
            </a:r>
            <a:endParaRPr lang="es-PE" sz="1100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757938" y="1314876"/>
            <a:ext cx="3747284" cy="2172571"/>
          </a:xfrm>
          <a:prstGeom prst="rect">
            <a:avLst/>
          </a:prstGeom>
          <a:noFill/>
          <a:ln>
            <a:solidFill>
              <a:srgbClr val="ED2E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3BE35040-3ACF-ED2D-1579-A7E41597D7A8}"/>
              </a:ext>
            </a:extLst>
          </p:cNvPr>
          <p:cNvSpPr txBox="1">
            <a:spLocks/>
          </p:cNvSpPr>
          <p:nvPr/>
        </p:nvSpPr>
        <p:spPr>
          <a:xfrm>
            <a:off x="2610877" y="650998"/>
            <a:ext cx="6125664" cy="227081"/>
          </a:xfrm>
          <a:prstGeom prst="rect">
            <a:avLst/>
          </a:prstGeom>
          <a:solidFill>
            <a:srgbClr val="ED2E45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s-MX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RETRASOS EN LOS TIEMPOS DE RESPUESTA EN EL PROCESO DE FORMALIZACIÓN</a:t>
            </a:r>
            <a:endParaRPr lang="es-PE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54A71A8-0E21-44DC-B754-1FC86635F8A9}"/>
              </a:ext>
            </a:extLst>
          </p:cNvPr>
          <p:cNvSpPr txBox="1"/>
          <p:nvPr/>
        </p:nvSpPr>
        <p:spPr>
          <a:xfrm>
            <a:off x="1647002" y="3493739"/>
            <a:ext cx="1810108" cy="569387"/>
          </a:xfrm>
          <a:prstGeom prst="rect">
            <a:avLst/>
          </a:prstGeom>
          <a:solidFill>
            <a:srgbClr val="ED2E45"/>
          </a:solidFill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s-PE" sz="800" u="sng" kern="1200" dirty="0" smtClean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ANA-ADH</a:t>
            </a:r>
          </a:p>
          <a:p>
            <a:pPr defTabSz="685800">
              <a:buClrTx/>
            </a:pPr>
            <a:r>
              <a:rPr lang="es-PE" sz="700" kern="1200" dirty="0" smtClean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TIEMPO </a:t>
            </a:r>
            <a:r>
              <a:rPr lang="es-PE" sz="700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x̅  (2021-2024) = </a:t>
            </a:r>
            <a:r>
              <a:rPr lang="es-MX" sz="700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7.8 meses</a:t>
            </a:r>
          </a:p>
          <a:p>
            <a:pPr defTabSz="685800">
              <a:buClrTx/>
            </a:pPr>
            <a:r>
              <a:rPr lang="es-PE" sz="8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TIEMPO x̅  (2025) = </a:t>
            </a:r>
            <a:r>
              <a:rPr lang="es-MX" sz="800" b="1" kern="1200" dirty="0" smtClean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3.4  meses</a:t>
            </a:r>
          </a:p>
          <a:p>
            <a:pPr defTabSz="685800">
              <a:buClrTx/>
            </a:pPr>
            <a:r>
              <a:rPr lang="es-MX" sz="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ea typeface="+mn-ea"/>
                <a:cs typeface="+mn-cs"/>
              </a:rPr>
              <a:t>(Max: 9.4 meses  – Min 1.6 meses)</a:t>
            </a:r>
            <a:r>
              <a:rPr lang="es-MX" sz="800" kern="1200" dirty="0" smtClean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s-MX" sz="800" b="1" kern="1200" dirty="0" smtClean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 </a:t>
            </a:r>
            <a:endParaRPr lang="es-MX" sz="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54A71A8-0E21-44DC-B754-1FC86635F8A9}"/>
              </a:ext>
            </a:extLst>
          </p:cNvPr>
          <p:cNvSpPr txBox="1"/>
          <p:nvPr/>
        </p:nvSpPr>
        <p:spPr>
          <a:xfrm>
            <a:off x="4986368" y="3635092"/>
            <a:ext cx="1697770" cy="569387"/>
          </a:xfrm>
          <a:prstGeom prst="rect">
            <a:avLst/>
          </a:prstGeom>
          <a:solidFill>
            <a:srgbClr val="ED2E45"/>
          </a:solidFill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s-PE" sz="800" u="sng" kern="1200" dirty="0" smtClean="0">
                <a:solidFill>
                  <a:prstClr val="white"/>
                </a:solidFill>
                <a:latin typeface="Calibri" panose="020F0502020204030204"/>
              </a:rPr>
              <a:t>VUA:DERECHOS ACUICOLA</a:t>
            </a:r>
            <a:endParaRPr lang="es-PE" sz="800" u="sng" kern="1200" dirty="0">
              <a:solidFill>
                <a:prstClr val="white"/>
              </a:solidFill>
              <a:latin typeface="Calibri" panose="020F0502020204030204"/>
            </a:endParaRPr>
          </a:p>
          <a:p>
            <a:pPr defTabSz="685800">
              <a:buClrTx/>
            </a:pPr>
            <a:r>
              <a:rPr lang="es-PE" sz="700" kern="1200" dirty="0" smtClean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TIEMPO </a:t>
            </a:r>
            <a:r>
              <a:rPr lang="es-PE" sz="700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x̅  (2021-2024) = </a:t>
            </a:r>
            <a:r>
              <a:rPr lang="es-MX" sz="700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11 meses</a:t>
            </a:r>
          </a:p>
          <a:p>
            <a:pPr defTabSz="685800">
              <a:buClrTx/>
            </a:pPr>
            <a:r>
              <a:rPr lang="es-PE" sz="8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TIEMPO x̅  (2025) = </a:t>
            </a:r>
            <a:r>
              <a:rPr lang="es-MX" sz="800" b="1" kern="1200" dirty="0" smtClean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5.5 meses</a:t>
            </a:r>
          </a:p>
          <a:p>
            <a:pPr defTabSz="685800">
              <a:buClrTx/>
            </a:pPr>
            <a:r>
              <a:rPr lang="es-MX" sz="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(Max: </a:t>
            </a:r>
            <a:r>
              <a:rPr lang="es-MX" sz="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9.2 </a:t>
            </a:r>
            <a:r>
              <a:rPr lang="es-MX" sz="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meses  – Min </a:t>
            </a:r>
            <a:r>
              <a:rPr lang="es-MX" sz="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2.2 </a:t>
            </a:r>
            <a:r>
              <a:rPr lang="es-MX" sz="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meses)</a:t>
            </a:r>
            <a:endParaRPr lang="es-MX" sz="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54A71A8-0E21-44DC-B754-1FC86635F8A9}"/>
              </a:ext>
            </a:extLst>
          </p:cNvPr>
          <p:cNvSpPr txBox="1"/>
          <p:nvPr/>
        </p:nvSpPr>
        <p:spPr>
          <a:xfrm>
            <a:off x="4825987" y="2945266"/>
            <a:ext cx="1880548" cy="461665"/>
          </a:xfrm>
          <a:prstGeom prst="rect">
            <a:avLst/>
          </a:prstGeom>
          <a:solidFill>
            <a:srgbClr val="ED2E45"/>
          </a:solidFill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s-PE" sz="800" u="sng" kern="1200" dirty="0" smtClean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ANA:DERECHOS DE USO DE AGUA</a:t>
            </a:r>
          </a:p>
          <a:p>
            <a:pPr defTabSz="685800">
              <a:buClrTx/>
            </a:pPr>
            <a:r>
              <a:rPr lang="es-PE" sz="800" b="1" kern="1200" dirty="0" smtClean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TIEMPO </a:t>
            </a:r>
            <a:r>
              <a:rPr lang="es-PE" sz="8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x̅  (2025) = </a:t>
            </a:r>
            <a:r>
              <a:rPr lang="es-MX" sz="800" b="1" kern="1200" dirty="0" smtClean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3.6 meses</a:t>
            </a:r>
            <a:endParaRPr lang="es-MX" sz="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es-MX" sz="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(Max: </a:t>
            </a:r>
            <a:r>
              <a:rPr lang="es-MX" sz="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15 </a:t>
            </a:r>
            <a:r>
              <a:rPr lang="es-MX" sz="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meses  – Min 1.6 meses)</a:t>
            </a:r>
            <a:endParaRPr lang="es-MX" sz="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36650" y="2254738"/>
            <a:ext cx="102041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 smtClean="0"/>
              <a:t>Productor Acuícola </a:t>
            </a:r>
          </a:p>
          <a:p>
            <a:endParaRPr lang="es-PE" sz="900" dirty="0"/>
          </a:p>
        </p:txBody>
      </p:sp>
      <p:sp>
        <p:nvSpPr>
          <p:cNvPr id="22" name="Rectángulo 21"/>
          <p:cNvSpPr/>
          <p:nvPr/>
        </p:nvSpPr>
        <p:spPr>
          <a:xfrm>
            <a:off x="1070983" y="931030"/>
            <a:ext cx="7669995" cy="359326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pic>
        <p:nvPicPr>
          <p:cNvPr id="18" name="Gráfico 8">
            <a:extLst>
              <a:ext uri="{FF2B5EF4-FFF2-40B4-BE49-F238E27FC236}">
                <a16:creationId xmlns:a16="http://schemas.microsoft.com/office/drawing/2014/main" id="{702E50A4-C4C4-E53B-14C7-D28190CB643A}"/>
              </a:ext>
            </a:extLst>
          </p:cNvPr>
          <p:cNvPicPr>
            <a:picLocks noChangeAspect="1"/>
          </p:cNvPicPr>
          <p:nvPr/>
        </p:nvPicPr>
        <p:blipFill>
          <a:blip r:embed="rId9">
            <a:grayscl/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74763" y="140952"/>
            <a:ext cx="1795838" cy="38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3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978F9DE7-5BD4-48F9-BADE-72A8F6B06B73}"/>
              </a:ext>
            </a:extLst>
          </p:cNvPr>
          <p:cNvSpPr/>
          <p:nvPr/>
        </p:nvSpPr>
        <p:spPr>
          <a:xfrm>
            <a:off x="7405181" y="4497663"/>
            <a:ext cx="1583177" cy="6080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graphicFrame>
        <p:nvGraphicFramePr>
          <p:cNvPr id="43" name="Tabla 42">
            <a:extLst>
              <a:ext uri="{FF2B5EF4-FFF2-40B4-BE49-F238E27FC236}">
                <a16:creationId xmlns:a16="http://schemas.microsoft.com/office/drawing/2014/main" id="{759C6D23-6DD1-43F8-B6A7-CB1EFBFEDA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346648"/>
              </p:ext>
            </p:extLst>
          </p:nvPr>
        </p:nvGraphicFramePr>
        <p:xfrm>
          <a:off x="758298" y="1584235"/>
          <a:ext cx="7499553" cy="2709899"/>
        </p:xfrm>
        <a:graphic>
          <a:graphicData uri="http://schemas.openxmlformats.org/drawingml/2006/table">
            <a:tbl>
              <a:tblPr/>
              <a:tblGrid>
                <a:gridCol w="1061036">
                  <a:extLst>
                    <a:ext uri="{9D8B030D-6E8A-4147-A177-3AD203B41FA5}">
                      <a16:colId xmlns:a16="http://schemas.microsoft.com/office/drawing/2014/main" val="260921939"/>
                    </a:ext>
                  </a:extLst>
                </a:gridCol>
                <a:gridCol w="1368430">
                  <a:extLst>
                    <a:ext uri="{9D8B030D-6E8A-4147-A177-3AD203B41FA5}">
                      <a16:colId xmlns:a16="http://schemas.microsoft.com/office/drawing/2014/main" val="2428116654"/>
                    </a:ext>
                  </a:extLst>
                </a:gridCol>
                <a:gridCol w="778503">
                  <a:extLst>
                    <a:ext uri="{9D8B030D-6E8A-4147-A177-3AD203B41FA5}">
                      <a16:colId xmlns:a16="http://schemas.microsoft.com/office/drawing/2014/main" val="535723190"/>
                    </a:ext>
                  </a:extLst>
                </a:gridCol>
                <a:gridCol w="2868801">
                  <a:extLst>
                    <a:ext uri="{9D8B030D-6E8A-4147-A177-3AD203B41FA5}">
                      <a16:colId xmlns:a16="http://schemas.microsoft.com/office/drawing/2014/main" val="1436778460"/>
                    </a:ext>
                  </a:extLst>
                </a:gridCol>
                <a:gridCol w="805348">
                  <a:extLst>
                    <a:ext uri="{9D8B030D-6E8A-4147-A177-3AD203B41FA5}">
                      <a16:colId xmlns:a16="http://schemas.microsoft.com/office/drawing/2014/main" val="2183579305"/>
                    </a:ext>
                  </a:extLst>
                </a:gridCol>
                <a:gridCol w="617435">
                  <a:extLst>
                    <a:ext uri="{9D8B030D-6E8A-4147-A177-3AD203B41FA5}">
                      <a16:colId xmlns:a16="http://schemas.microsoft.com/office/drawing/2014/main" val="3282663180"/>
                    </a:ext>
                  </a:extLst>
                </a:gridCol>
              </a:tblGrid>
              <a:tr h="413672">
                <a:tc rowSpan="2">
                  <a:txBody>
                    <a:bodyPr/>
                    <a:lstStyle/>
                    <a:p>
                      <a:pPr algn="ctr" rtl="0" fontAlgn="ctr"/>
                      <a:endParaRPr lang="es-MX" sz="105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75" marR="4975" marT="497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05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ALA-ANA</a:t>
                      </a:r>
                    </a:p>
                  </a:txBody>
                  <a:tcPr marL="4975" marR="4975" marT="497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PE" sz="1050" b="1" i="0" u="none" strike="noStrike" dirty="0">
                          <a:solidFill>
                            <a:srgbClr val="953735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VENTANILLA ÚNICA DE ACUICULTURA </a:t>
                      </a:r>
                    </a:p>
                  </a:txBody>
                  <a:tcPr marL="4975" marR="4975" marT="4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05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DGAC</a:t>
                      </a:r>
                    </a:p>
                  </a:txBody>
                  <a:tcPr marL="4975" marR="4975" marT="4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812435"/>
                  </a:ext>
                </a:extLst>
              </a:tr>
              <a:tr h="206017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050" b="1" i="0" u="none" strike="noStrike" dirty="0">
                          <a:solidFill>
                            <a:srgbClr val="953735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DIREPRO</a:t>
                      </a:r>
                    </a:p>
                  </a:txBody>
                  <a:tcPr marL="4975" marR="4975" marT="4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B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050" b="1" i="0" u="none" strike="noStrike" dirty="0">
                          <a:solidFill>
                            <a:srgbClr val="953735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ALA-ANA</a:t>
                      </a:r>
                    </a:p>
                  </a:txBody>
                  <a:tcPr marL="4975" marR="4975" marT="4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050" b="1" i="0" u="none" strike="noStrike" dirty="0">
                          <a:solidFill>
                            <a:srgbClr val="953735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DIREPRO</a:t>
                      </a:r>
                    </a:p>
                  </a:txBody>
                  <a:tcPr marL="4975" marR="4975" marT="4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BA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23448"/>
                  </a:ext>
                </a:extLst>
              </a:tr>
              <a:tr h="7998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FUENTE 1: </a:t>
                      </a:r>
                      <a:endParaRPr lang="es-MX" sz="900" b="1" i="0" u="none" strike="noStrike" dirty="0" smtClean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rtl="0" fontAlgn="ctr"/>
                      <a:r>
                        <a:rPr lang="es-MX" sz="9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Agua </a:t>
                      </a:r>
                      <a:r>
                        <a:rPr lang="es-MX" sz="9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lluvia y filtraciones</a:t>
                      </a:r>
                    </a:p>
                  </a:txBody>
                  <a:tcPr marL="4975" marR="4975" marT="497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05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4975" marR="4975" marT="497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F014</a:t>
                      </a:r>
                    </a:p>
                  </a:txBody>
                  <a:tcPr marL="4975" marR="4975" marT="4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B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Permiso de Uso de </a:t>
                      </a:r>
                      <a:r>
                        <a:rPr lang="es-MX" sz="105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Agua-PUA </a:t>
                      </a:r>
                    </a:p>
                    <a:p>
                      <a:pPr algn="ctr" rtl="0" fontAlgn="t"/>
                      <a:r>
                        <a:rPr lang="es-MX" sz="105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s-MX" sz="1050" b="0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Requiere verificación técnica de campo según R.J 107-2021-ANA)</a:t>
                      </a:r>
                      <a:endParaRPr lang="es-MX" sz="1050" b="0" i="0" u="sng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0" fontAlgn="t"/>
                      <a:r>
                        <a:rPr lang="es-MX" sz="105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Autorización de ejecución de obras</a:t>
                      </a:r>
                      <a:r>
                        <a:rPr lang="es-MX" sz="105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es-MX" sz="105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s-MX" sz="1050" b="0" i="0" u="none" strike="noStrike" cap="non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Requiere de visita técnica según: RJ 107-2021- </a:t>
                      </a:r>
                      <a:r>
                        <a:rPr lang="es-MX" sz="1050" b="0" i="0" u="none" strike="noStrike" cap="none" dirty="0" smtClean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ANA</a:t>
                      </a:r>
                    </a:p>
                    <a:p>
                      <a:pPr algn="ctr" rtl="0" fontAlgn="t"/>
                      <a:r>
                        <a:rPr lang="es-MX" sz="1050" b="0" i="0" u="none" strike="noStrike" cap="none" dirty="0" smtClean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(</a:t>
                      </a:r>
                      <a:r>
                        <a:rPr lang="es-MX" sz="1050" b="0" i="0" u="none" strike="noStrike" cap="non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Numeral 2 del Art. 7)</a:t>
                      </a:r>
                    </a:p>
                  </a:txBody>
                  <a:tcPr marL="4975" marR="4975" marT="49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Derecho acuícola</a:t>
                      </a:r>
                    </a:p>
                  </a:txBody>
                  <a:tcPr marL="4975" marR="4975" marT="4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B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Registro CAN</a:t>
                      </a:r>
                    </a:p>
                  </a:txBody>
                  <a:tcPr marL="4975" marR="4975" marT="4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091745"/>
                  </a:ext>
                </a:extLst>
              </a:tr>
              <a:tr h="7998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9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FUENTE </a:t>
                      </a:r>
                      <a:r>
                        <a:rPr lang="es-PE" sz="9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y 3: </a:t>
                      </a:r>
                    </a:p>
                    <a:p>
                      <a:pPr algn="l" rtl="0" fontAlgn="ctr"/>
                      <a:r>
                        <a:rPr lang="es-PE" sz="9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Ambientes </a:t>
                      </a:r>
                      <a:r>
                        <a:rPr lang="es-PE" sz="9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lóticos</a:t>
                      </a:r>
                    </a:p>
                  </a:txBody>
                  <a:tcPr marL="4975" marR="4975" marT="497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sng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Disponibilidad Hídrica</a:t>
                      </a:r>
                      <a:r>
                        <a:rPr lang="es-MX" sz="105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es-MX" sz="105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s-MX" sz="105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Requiere </a:t>
                      </a:r>
                      <a:r>
                        <a:rPr lang="es-MX" sz="1050" b="0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verificación técnica de </a:t>
                      </a:r>
                      <a:r>
                        <a:rPr lang="es-MX" sz="105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campo según: </a:t>
                      </a: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RJ </a:t>
                      </a:r>
                      <a:r>
                        <a:rPr lang="es-MX" sz="1050" b="0" i="0" u="none" strike="noStrike" cap="non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107-2021- ANA </a:t>
                      </a:r>
                      <a:endParaRPr lang="es-MX" sz="1050" b="0" i="0" u="none" strike="noStrike" cap="none" dirty="0" smtClean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975" marR="4975" marT="497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F014</a:t>
                      </a:r>
                    </a:p>
                  </a:txBody>
                  <a:tcPr marL="4975" marR="4975" marT="4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B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05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Licencia de uso de </a:t>
                      </a:r>
                      <a:r>
                        <a:rPr lang="es-PE" sz="105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agua-LUA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05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s-MX" sz="1050" b="0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Requiere verificación técnica de campo según R.J 357-2024-ANA)</a:t>
                      </a:r>
                      <a:endParaRPr lang="es-PE" sz="1050" b="0" i="0" u="sng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0" fontAlgn="t"/>
                      <a:r>
                        <a:rPr lang="es-PE" sz="105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Autorización de ejecución de Obras-PEO </a:t>
                      </a:r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Menciona silencio administrativo Negativo en el DS 006-2021-ANA. Ley de Recursos Hídricos en el Art.54 </a:t>
                      </a:r>
                    </a:p>
                  </a:txBody>
                  <a:tcPr marL="4975" marR="4975" marT="49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Derecho acuícola</a:t>
                      </a:r>
                    </a:p>
                  </a:txBody>
                  <a:tcPr marL="4975" marR="4975" marT="4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B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Registro CAN</a:t>
                      </a:r>
                    </a:p>
                  </a:txBody>
                  <a:tcPr marL="4975" marR="4975" marT="4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722679"/>
                  </a:ext>
                </a:extLst>
              </a:tr>
            </a:tbl>
          </a:graphicData>
        </a:graphic>
      </p:graphicFrame>
      <p:sp>
        <p:nvSpPr>
          <p:cNvPr id="46" name="Rectángulo 45">
            <a:extLst>
              <a:ext uri="{FF2B5EF4-FFF2-40B4-BE49-F238E27FC236}">
                <a16:creationId xmlns:a16="http://schemas.microsoft.com/office/drawing/2014/main" id="{AB3C8DAB-141B-4E5E-A024-4DD527AE5AF9}"/>
              </a:ext>
            </a:extLst>
          </p:cNvPr>
          <p:cNvSpPr/>
          <p:nvPr/>
        </p:nvSpPr>
        <p:spPr>
          <a:xfrm>
            <a:off x="6442793" y="2551118"/>
            <a:ext cx="113101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PE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CE21FC73-D637-4644-802F-28409A8423AC}"/>
              </a:ext>
            </a:extLst>
          </p:cNvPr>
          <p:cNvSpPr txBox="1"/>
          <p:nvPr/>
        </p:nvSpPr>
        <p:spPr>
          <a:xfrm>
            <a:off x="323957" y="106549"/>
            <a:ext cx="377550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b="1" dirty="0">
                <a:solidFill>
                  <a:schemeClr val="bg1"/>
                </a:solidFill>
              </a:rPr>
              <a:t>SERVICIO DE FORMALIZACIÓN 2025</a:t>
            </a:r>
            <a:endParaRPr lang="es-PE" sz="1500" b="1" dirty="0">
              <a:solidFill>
                <a:schemeClr val="bg1"/>
              </a:solidFill>
            </a:endParaRPr>
          </a:p>
        </p:txBody>
      </p:sp>
      <p:sp>
        <p:nvSpPr>
          <p:cNvPr id="32" name="Google Shape;78;p15"/>
          <p:cNvSpPr/>
          <p:nvPr/>
        </p:nvSpPr>
        <p:spPr>
          <a:xfrm>
            <a:off x="0" y="4663475"/>
            <a:ext cx="9144000" cy="479700"/>
          </a:xfrm>
          <a:prstGeom prst="rect">
            <a:avLst/>
          </a:prstGeom>
          <a:solidFill>
            <a:srgbClr val="ED2E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CC9FC7C7-B46A-3EC3-C57A-304BD9D21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840" y="144282"/>
            <a:ext cx="1528718" cy="309228"/>
          </a:xfrm>
          <a:prstGeom prst="rect">
            <a:avLst/>
          </a:prstGeom>
        </p:spPr>
      </p:pic>
      <p:sp>
        <p:nvSpPr>
          <p:cNvPr id="34" name="Google Shape;67;p14">
            <a:extLst>
              <a:ext uri="{FF2B5EF4-FFF2-40B4-BE49-F238E27FC236}">
                <a16:creationId xmlns:a16="http://schemas.microsoft.com/office/drawing/2014/main" id="{C88533C8-34B1-ECBB-35FE-94CD69E81731}"/>
              </a:ext>
            </a:extLst>
          </p:cNvPr>
          <p:cNvSpPr/>
          <p:nvPr/>
        </p:nvSpPr>
        <p:spPr>
          <a:xfrm>
            <a:off x="3552825" y="635018"/>
            <a:ext cx="5265628" cy="257061"/>
          </a:xfrm>
          <a:prstGeom prst="rect">
            <a:avLst/>
          </a:prstGeom>
          <a:solidFill>
            <a:srgbClr val="ED2E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  <p:sp>
        <p:nvSpPr>
          <p:cNvPr id="35" name="CuadroTexto 34"/>
          <p:cNvSpPr txBox="1"/>
          <p:nvPr/>
        </p:nvSpPr>
        <p:spPr>
          <a:xfrm>
            <a:off x="5724524" y="648929"/>
            <a:ext cx="23999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 smtClean="0">
                <a:solidFill>
                  <a:schemeClr val="bg1"/>
                </a:solidFill>
              </a:rPr>
              <a:t>PROBLEMAS Y ALTERNATIVAS</a:t>
            </a:r>
            <a:endParaRPr lang="es-PE" sz="1100" dirty="0">
              <a:solidFill>
                <a:schemeClr val="bg1"/>
              </a:solidFill>
            </a:endParaRPr>
          </a:p>
        </p:txBody>
      </p:sp>
      <p:sp>
        <p:nvSpPr>
          <p:cNvPr id="47" name="Rectángulo 46"/>
          <p:cNvSpPr/>
          <p:nvPr/>
        </p:nvSpPr>
        <p:spPr>
          <a:xfrm>
            <a:off x="1797064" y="1584548"/>
            <a:ext cx="6460787" cy="2715378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900"/>
          </a:p>
        </p:txBody>
      </p:sp>
      <p:sp>
        <p:nvSpPr>
          <p:cNvPr id="57" name="Flecha derecha 56"/>
          <p:cNvSpPr/>
          <p:nvPr/>
        </p:nvSpPr>
        <p:spPr>
          <a:xfrm>
            <a:off x="650858" y="2262882"/>
            <a:ext cx="1149380" cy="841807"/>
          </a:xfrm>
          <a:prstGeom prst="rightArrow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900"/>
          </a:p>
        </p:txBody>
      </p:sp>
      <p:sp>
        <p:nvSpPr>
          <p:cNvPr id="58" name="Flecha derecha 57"/>
          <p:cNvSpPr/>
          <p:nvPr/>
        </p:nvSpPr>
        <p:spPr>
          <a:xfrm>
            <a:off x="647684" y="3362276"/>
            <a:ext cx="1149380" cy="841494"/>
          </a:xfrm>
          <a:prstGeom prst="rightArrow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900"/>
          </a:p>
        </p:txBody>
      </p:sp>
      <p:sp>
        <p:nvSpPr>
          <p:cNvPr id="18" name="CuadroTexto 17"/>
          <p:cNvSpPr txBox="1"/>
          <p:nvPr/>
        </p:nvSpPr>
        <p:spPr>
          <a:xfrm>
            <a:off x="878506" y="1049096"/>
            <a:ext cx="76162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b="1" dirty="0" smtClean="0"/>
              <a:t>1. ALTA DEPENDENCIA DE LAS INSPECCIONES PRESENCIALES DE VERIFICACIÓN TÉCNICA DE CAMPO</a:t>
            </a:r>
            <a:endParaRPr lang="es-PE" sz="1000" b="1" dirty="0"/>
          </a:p>
        </p:txBody>
      </p:sp>
      <p:pic>
        <p:nvPicPr>
          <p:cNvPr id="21" name="Gráfico 8">
            <a:extLst>
              <a:ext uri="{FF2B5EF4-FFF2-40B4-BE49-F238E27FC236}">
                <a16:creationId xmlns:a16="http://schemas.microsoft.com/office/drawing/2014/main" id="{702E50A4-C4C4-E53B-14C7-D28190CB643A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74763" y="140952"/>
            <a:ext cx="1795838" cy="38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6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978F9DE7-5BD4-48F9-BADE-72A8F6B06B73}"/>
              </a:ext>
            </a:extLst>
          </p:cNvPr>
          <p:cNvSpPr/>
          <p:nvPr/>
        </p:nvSpPr>
        <p:spPr>
          <a:xfrm>
            <a:off x="7405181" y="4497663"/>
            <a:ext cx="1583177" cy="6080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D49E2B5-A988-4B6A-8F81-45622C0B8403}"/>
              </a:ext>
            </a:extLst>
          </p:cNvPr>
          <p:cNvSpPr/>
          <p:nvPr/>
        </p:nvSpPr>
        <p:spPr>
          <a:xfrm>
            <a:off x="4127186" y="4473155"/>
            <a:ext cx="1118937" cy="608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5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CE21FC73-D637-4644-802F-28409A8423AC}"/>
              </a:ext>
            </a:extLst>
          </p:cNvPr>
          <p:cNvSpPr txBox="1"/>
          <p:nvPr/>
        </p:nvSpPr>
        <p:spPr>
          <a:xfrm>
            <a:off x="323957" y="106549"/>
            <a:ext cx="377550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b="1" dirty="0">
                <a:solidFill>
                  <a:schemeClr val="bg1"/>
                </a:solidFill>
              </a:rPr>
              <a:t>SERVICIO DE FORMALIZACIÓN 2025</a:t>
            </a:r>
            <a:endParaRPr lang="es-PE" sz="1500" b="1" dirty="0">
              <a:solidFill>
                <a:schemeClr val="bg1"/>
              </a:solidFill>
            </a:endParaRPr>
          </a:p>
        </p:txBody>
      </p:sp>
      <p:sp>
        <p:nvSpPr>
          <p:cNvPr id="32" name="Google Shape;78;p15"/>
          <p:cNvSpPr/>
          <p:nvPr/>
        </p:nvSpPr>
        <p:spPr>
          <a:xfrm>
            <a:off x="0" y="4663475"/>
            <a:ext cx="9144000" cy="479700"/>
          </a:xfrm>
          <a:prstGeom prst="rect">
            <a:avLst/>
          </a:prstGeom>
          <a:solidFill>
            <a:srgbClr val="ED2E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CC9FC7C7-B46A-3EC3-C57A-304BD9D21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840" y="144282"/>
            <a:ext cx="1528718" cy="309228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DA11A2C-E080-4178-B054-78EE7DD61137}"/>
              </a:ext>
            </a:extLst>
          </p:cNvPr>
          <p:cNvSpPr txBox="1"/>
          <p:nvPr/>
        </p:nvSpPr>
        <p:spPr>
          <a:xfrm>
            <a:off x="811513" y="1355448"/>
            <a:ext cx="7499553" cy="12234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1050" b="1" dirty="0" smtClean="0">
                <a:solidFill>
                  <a:srgbClr val="C00000"/>
                </a:solidFill>
              </a:rPr>
              <a:t>Solicitar ADH junto a Autorización de ejecución de Obras. </a:t>
            </a:r>
          </a:p>
          <a:p>
            <a:pPr algn="just"/>
            <a:endParaRPr lang="es-MX" sz="1050" dirty="0">
              <a:solidFill>
                <a:srgbClr val="C00000"/>
              </a:solidFill>
            </a:endParaRPr>
          </a:p>
          <a:p>
            <a:pPr algn="just"/>
            <a:r>
              <a:rPr lang="es-MX" sz="1050" dirty="0" smtClean="0">
                <a:solidFill>
                  <a:schemeClr val="tx2">
                    <a:lumMod val="25000"/>
                  </a:schemeClr>
                </a:solidFill>
              </a:rPr>
              <a:t>Cuando </a:t>
            </a:r>
            <a:r>
              <a:rPr lang="es-MX" sz="1050" dirty="0">
                <a:solidFill>
                  <a:schemeClr val="tx2">
                    <a:lumMod val="25000"/>
                  </a:schemeClr>
                </a:solidFill>
              </a:rPr>
              <a:t>se busca formalizar a un productor que ya desarrolla actividades </a:t>
            </a:r>
            <a:r>
              <a:rPr lang="es-MX" sz="1050" dirty="0" smtClean="0">
                <a:solidFill>
                  <a:schemeClr val="tx2">
                    <a:lumMod val="25000"/>
                  </a:schemeClr>
                </a:solidFill>
              </a:rPr>
              <a:t>acuícolas, se debe unificar </a:t>
            </a:r>
            <a:r>
              <a:rPr lang="es-MX" sz="1050" dirty="0">
                <a:solidFill>
                  <a:schemeClr val="tx2">
                    <a:lumMod val="25000"/>
                  </a:schemeClr>
                </a:solidFill>
              </a:rPr>
              <a:t>la solicitud de ADH con la de AEO. </a:t>
            </a:r>
            <a:endParaRPr lang="es-MX" sz="1050" dirty="0" smtClean="0">
              <a:solidFill>
                <a:schemeClr val="tx2">
                  <a:lumMod val="25000"/>
                </a:schemeClr>
              </a:solidFill>
            </a:endParaRPr>
          </a:p>
          <a:p>
            <a:pPr algn="just"/>
            <a:endParaRPr lang="es-MX" sz="1050" dirty="0">
              <a:solidFill>
                <a:schemeClr val="tx2">
                  <a:lumMod val="25000"/>
                </a:schemeClr>
              </a:solidFill>
            </a:endParaRPr>
          </a:p>
          <a:p>
            <a:pPr algn="just"/>
            <a:r>
              <a:rPr lang="es-MX" sz="1050" dirty="0" smtClean="0">
                <a:solidFill>
                  <a:schemeClr val="tx2">
                    <a:lumMod val="25000"/>
                  </a:schemeClr>
                </a:solidFill>
              </a:rPr>
              <a:t>Durante </a:t>
            </a:r>
            <a:r>
              <a:rPr lang="es-MX" sz="1050" dirty="0">
                <a:solidFill>
                  <a:schemeClr val="tx2">
                    <a:lumMod val="25000"/>
                  </a:schemeClr>
                </a:solidFill>
              </a:rPr>
              <a:t>la inspección en campo, se debe comprobar que la obra esté finalizada, lo cual permitiría evitar una segunda visita para la emisión de la </a:t>
            </a:r>
            <a:r>
              <a:rPr lang="es-MX" sz="1050" dirty="0" smtClean="0">
                <a:solidFill>
                  <a:schemeClr val="tx2">
                    <a:lumMod val="25000"/>
                  </a:schemeClr>
                </a:solidFill>
              </a:rPr>
              <a:t>Licencia </a:t>
            </a:r>
            <a:r>
              <a:rPr lang="es-MX" sz="1050" dirty="0">
                <a:solidFill>
                  <a:schemeClr val="tx2">
                    <a:lumMod val="25000"/>
                  </a:schemeClr>
                </a:solidFill>
              </a:rPr>
              <a:t>de </a:t>
            </a:r>
            <a:r>
              <a:rPr lang="es-MX" sz="1050" dirty="0" smtClean="0">
                <a:solidFill>
                  <a:schemeClr val="tx2">
                    <a:lumMod val="25000"/>
                  </a:schemeClr>
                </a:solidFill>
              </a:rPr>
              <a:t>Uso </a:t>
            </a:r>
            <a:r>
              <a:rPr lang="es-MX" sz="1050" dirty="0">
                <a:solidFill>
                  <a:schemeClr val="tx2">
                    <a:lumMod val="25000"/>
                  </a:schemeClr>
                </a:solidFill>
              </a:rPr>
              <a:t>de </a:t>
            </a:r>
            <a:r>
              <a:rPr lang="es-MX" sz="1050" dirty="0" smtClean="0">
                <a:solidFill>
                  <a:schemeClr val="tx2">
                    <a:lumMod val="25000"/>
                  </a:schemeClr>
                </a:solidFill>
              </a:rPr>
              <a:t>Agua</a:t>
            </a:r>
            <a:endParaRPr lang="es-PE" sz="105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DA11A2C-E080-4178-B054-78EE7DD61137}"/>
              </a:ext>
            </a:extLst>
          </p:cNvPr>
          <p:cNvSpPr txBox="1"/>
          <p:nvPr/>
        </p:nvSpPr>
        <p:spPr>
          <a:xfrm>
            <a:off x="811512" y="2704157"/>
            <a:ext cx="7499553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1050" b="1" dirty="0" smtClean="0">
                <a:solidFill>
                  <a:srgbClr val="C00000"/>
                </a:solidFill>
              </a:rPr>
              <a:t>Considerar la modificación de la norma con la implementación de mecanismos </a:t>
            </a:r>
            <a:r>
              <a:rPr lang="es-MX" sz="1050" b="1" dirty="0">
                <a:solidFill>
                  <a:srgbClr val="C00000"/>
                </a:solidFill>
              </a:rPr>
              <a:t>alternativos de validación que eviten la verificación in situ “verificación técnica de campo</a:t>
            </a:r>
            <a:r>
              <a:rPr lang="es-MX" sz="1050" b="1" dirty="0" smtClean="0">
                <a:solidFill>
                  <a:srgbClr val="C00000"/>
                </a:solidFill>
              </a:rPr>
              <a:t>” como la  </a:t>
            </a:r>
            <a:r>
              <a:rPr lang="es-MX" sz="1050" b="1" dirty="0">
                <a:solidFill>
                  <a:srgbClr val="C00000"/>
                </a:solidFill>
              </a:rPr>
              <a:t>s</a:t>
            </a:r>
            <a:r>
              <a:rPr lang="es-MX" sz="1050" b="1" dirty="0" smtClean="0">
                <a:solidFill>
                  <a:srgbClr val="C00000"/>
                </a:solidFill>
              </a:rPr>
              <a:t>ustitución </a:t>
            </a:r>
            <a:r>
              <a:rPr lang="es-MX" sz="1050" b="1" dirty="0">
                <a:solidFill>
                  <a:srgbClr val="C00000"/>
                </a:solidFill>
              </a:rPr>
              <a:t>de la visita de </a:t>
            </a:r>
            <a:r>
              <a:rPr lang="es-MX" sz="1050" b="1" dirty="0" smtClean="0">
                <a:solidFill>
                  <a:srgbClr val="C00000"/>
                </a:solidFill>
              </a:rPr>
              <a:t>campo por una Declaración </a:t>
            </a:r>
            <a:r>
              <a:rPr lang="es-MX" sz="1050" b="1" dirty="0">
                <a:solidFill>
                  <a:srgbClr val="C00000"/>
                </a:solidFill>
              </a:rPr>
              <a:t>Jurada del </a:t>
            </a:r>
            <a:r>
              <a:rPr lang="es-MX" sz="1050" b="1" dirty="0" smtClean="0">
                <a:solidFill>
                  <a:srgbClr val="C00000"/>
                </a:solidFill>
              </a:rPr>
              <a:t>administrado.</a:t>
            </a:r>
          </a:p>
          <a:p>
            <a:pPr algn="just"/>
            <a:endParaRPr lang="es-MX" sz="1050" dirty="0">
              <a:solidFill>
                <a:srgbClr val="C00000"/>
              </a:solidFill>
            </a:endParaRPr>
          </a:p>
          <a:p>
            <a:pPr algn="just"/>
            <a:r>
              <a:rPr lang="es-MX" sz="1050" dirty="0" smtClean="0">
                <a:solidFill>
                  <a:schemeClr val="tx2">
                    <a:lumMod val="25000"/>
                  </a:schemeClr>
                </a:solidFill>
              </a:rPr>
              <a:t>En ese sentido, el expediente debe detallar:</a:t>
            </a:r>
            <a:endParaRPr lang="es-MX" sz="1050" dirty="0">
              <a:solidFill>
                <a:schemeClr val="tx2">
                  <a:lumMod val="25000"/>
                </a:schemeClr>
              </a:solidFill>
            </a:endParaRPr>
          </a:p>
          <a:p>
            <a:pPr lvl="3" algn="just"/>
            <a:r>
              <a:rPr lang="es-MX" sz="1050" dirty="0" smtClean="0">
                <a:solidFill>
                  <a:schemeClr val="tx2">
                    <a:lumMod val="25000"/>
                  </a:schemeClr>
                </a:solidFill>
              </a:rPr>
              <a:t>Fuente </a:t>
            </a:r>
            <a:r>
              <a:rPr lang="es-MX" sz="1050" dirty="0">
                <a:solidFill>
                  <a:schemeClr val="tx2">
                    <a:lumMod val="25000"/>
                  </a:schemeClr>
                </a:solidFill>
              </a:rPr>
              <a:t>de agua </a:t>
            </a:r>
            <a:r>
              <a:rPr lang="es-MX" sz="1050" dirty="0" smtClean="0">
                <a:solidFill>
                  <a:schemeClr val="tx2">
                    <a:lumMod val="25000"/>
                  </a:schemeClr>
                </a:solidFill>
              </a:rPr>
              <a:t>utilizada, Tipo </a:t>
            </a:r>
            <a:r>
              <a:rPr lang="es-MX" sz="1050" dirty="0">
                <a:solidFill>
                  <a:schemeClr val="tx2">
                    <a:lumMod val="25000"/>
                  </a:schemeClr>
                </a:solidFill>
              </a:rPr>
              <a:t>de sistema acuícola (recirculación, flujo continuo, etc</a:t>
            </a:r>
            <a:r>
              <a:rPr lang="es-MX" sz="1050" dirty="0" smtClean="0">
                <a:solidFill>
                  <a:schemeClr val="tx2">
                    <a:lumMod val="25000"/>
                  </a:schemeClr>
                </a:solidFill>
              </a:rPr>
              <a:t>.), Volumen </a:t>
            </a:r>
            <a:r>
              <a:rPr lang="es-MX" sz="1050" dirty="0">
                <a:solidFill>
                  <a:schemeClr val="tx2">
                    <a:lumMod val="25000"/>
                  </a:schemeClr>
                </a:solidFill>
              </a:rPr>
              <a:t>estimado y condiciones de retorno del </a:t>
            </a:r>
            <a:r>
              <a:rPr lang="es-MX" sz="1050" dirty="0" smtClean="0">
                <a:solidFill>
                  <a:schemeClr val="tx2">
                    <a:lumMod val="25000"/>
                  </a:schemeClr>
                </a:solidFill>
              </a:rPr>
              <a:t>agua, Validación </a:t>
            </a:r>
            <a:r>
              <a:rPr lang="es-MX" sz="1050" dirty="0">
                <a:solidFill>
                  <a:schemeClr val="tx2">
                    <a:lumMod val="25000"/>
                  </a:schemeClr>
                </a:solidFill>
              </a:rPr>
              <a:t>documental y gabinete, basada en</a:t>
            </a:r>
            <a:r>
              <a:rPr lang="es-MX" sz="1050" dirty="0" smtClean="0">
                <a:solidFill>
                  <a:schemeClr val="tx2">
                    <a:lumMod val="25000"/>
                  </a:schemeClr>
                </a:solidFill>
              </a:rPr>
              <a:t>: </a:t>
            </a:r>
            <a:r>
              <a:rPr lang="es-MX" sz="1050" b="1" dirty="0" smtClean="0">
                <a:solidFill>
                  <a:schemeClr val="tx2">
                    <a:lumMod val="25000"/>
                  </a:schemeClr>
                </a:solidFill>
              </a:rPr>
              <a:t>Información </a:t>
            </a:r>
            <a:r>
              <a:rPr lang="es-MX" sz="1050" b="1" dirty="0">
                <a:solidFill>
                  <a:schemeClr val="tx2">
                    <a:lumMod val="25000"/>
                  </a:schemeClr>
                </a:solidFill>
              </a:rPr>
              <a:t>hidrológica o balances hídricos de cuenca disponibles por la </a:t>
            </a:r>
            <a:r>
              <a:rPr lang="es-MX" sz="1050" b="1" dirty="0" smtClean="0">
                <a:solidFill>
                  <a:schemeClr val="tx2">
                    <a:lumMod val="25000"/>
                  </a:schemeClr>
                </a:solidFill>
              </a:rPr>
              <a:t>ANA, </a:t>
            </a:r>
            <a:r>
              <a:rPr lang="es-MX" sz="1050" dirty="0" smtClean="0">
                <a:solidFill>
                  <a:schemeClr val="tx2">
                    <a:lumMod val="25000"/>
                  </a:schemeClr>
                </a:solidFill>
              </a:rPr>
              <a:t>Cartografía </a:t>
            </a:r>
            <a:r>
              <a:rPr lang="es-MX" sz="1050" dirty="0">
                <a:solidFill>
                  <a:schemeClr val="tx2">
                    <a:lumMod val="25000"/>
                  </a:schemeClr>
                </a:solidFill>
              </a:rPr>
              <a:t>SIG, </a:t>
            </a:r>
            <a:r>
              <a:rPr lang="es-MX" sz="1050" dirty="0" smtClean="0">
                <a:solidFill>
                  <a:schemeClr val="tx2">
                    <a:lumMod val="25000"/>
                  </a:schemeClr>
                </a:solidFill>
              </a:rPr>
              <a:t>Imágenes </a:t>
            </a:r>
            <a:r>
              <a:rPr lang="es-MX" sz="1050" dirty="0">
                <a:solidFill>
                  <a:schemeClr val="tx2">
                    <a:lumMod val="25000"/>
                  </a:schemeClr>
                </a:solidFill>
              </a:rPr>
              <a:t>satelitales y registros técnicos existentes</a:t>
            </a:r>
            <a:r>
              <a:rPr lang="es-MX" sz="1050" dirty="0" smtClean="0">
                <a:solidFill>
                  <a:schemeClr val="tx2">
                    <a:lumMod val="25000"/>
                  </a:schemeClr>
                </a:solidFill>
              </a:rPr>
              <a:t>.</a:t>
            </a:r>
            <a:endParaRPr lang="es-PE" sz="105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5" name="Google Shape;67;p14">
            <a:extLst>
              <a:ext uri="{FF2B5EF4-FFF2-40B4-BE49-F238E27FC236}">
                <a16:creationId xmlns:a16="http://schemas.microsoft.com/office/drawing/2014/main" id="{C88533C8-34B1-ECBB-35FE-94CD69E81731}"/>
              </a:ext>
            </a:extLst>
          </p:cNvPr>
          <p:cNvSpPr/>
          <p:nvPr/>
        </p:nvSpPr>
        <p:spPr>
          <a:xfrm>
            <a:off x="3114675" y="642245"/>
            <a:ext cx="5265628" cy="257061"/>
          </a:xfrm>
          <a:prstGeom prst="rect">
            <a:avLst/>
          </a:prstGeom>
          <a:solidFill>
            <a:srgbClr val="ED2E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  <p:sp>
        <p:nvSpPr>
          <p:cNvPr id="20" name="CuadroTexto 19"/>
          <p:cNvSpPr txBox="1"/>
          <p:nvPr/>
        </p:nvSpPr>
        <p:spPr>
          <a:xfrm>
            <a:off x="5286374" y="656156"/>
            <a:ext cx="23999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 smtClean="0">
                <a:solidFill>
                  <a:schemeClr val="bg1"/>
                </a:solidFill>
              </a:rPr>
              <a:t>PROBLEMAS Y ALTERNATIVAS</a:t>
            </a:r>
            <a:endParaRPr lang="es-PE" sz="1100" dirty="0">
              <a:solidFill>
                <a:schemeClr val="bg1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878506" y="1049096"/>
            <a:ext cx="76162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b="1" dirty="0" smtClean="0"/>
              <a:t>1. ALTA DEPENDENCIA DE LAS INSPECCIONES PRESENCIALES DE VERIFICACIÓN TÉCNICA DE CAMPO</a:t>
            </a:r>
            <a:endParaRPr lang="es-PE" sz="1000" b="1" dirty="0"/>
          </a:p>
        </p:txBody>
      </p:sp>
    </p:spTree>
    <p:extLst>
      <p:ext uri="{BB962C8B-B14F-4D97-AF65-F5344CB8AC3E}">
        <p14:creationId xmlns:p14="http://schemas.microsoft.com/office/powerpoint/2010/main" val="19672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978F9DE7-5BD4-48F9-BADE-72A8F6B06B73}"/>
              </a:ext>
            </a:extLst>
          </p:cNvPr>
          <p:cNvSpPr/>
          <p:nvPr/>
        </p:nvSpPr>
        <p:spPr>
          <a:xfrm>
            <a:off x="7405181" y="4497663"/>
            <a:ext cx="1583177" cy="6080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D49E2B5-A988-4B6A-8F81-45622C0B8403}"/>
              </a:ext>
            </a:extLst>
          </p:cNvPr>
          <p:cNvSpPr/>
          <p:nvPr/>
        </p:nvSpPr>
        <p:spPr>
          <a:xfrm>
            <a:off x="4127186" y="4473155"/>
            <a:ext cx="1118937" cy="608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5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CE21FC73-D637-4644-802F-28409A8423AC}"/>
              </a:ext>
            </a:extLst>
          </p:cNvPr>
          <p:cNvSpPr txBox="1"/>
          <p:nvPr/>
        </p:nvSpPr>
        <p:spPr>
          <a:xfrm>
            <a:off x="323957" y="106549"/>
            <a:ext cx="377550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b="1" dirty="0">
                <a:solidFill>
                  <a:schemeClr val="bg1"/>
                </a:solidFill>
              </a:rPr>
              <a:t>SERVICIO DE FORMALIZACIÓN 2025</a:t>
            </a:r>
            <a:endParaRPr lang="es-PE" sz="1500" b="1" dirty="0">
              <a:solidFill>
                <a:schemeClr val="bg1"/>
              </a:solidFill>
            </a:endParaRPr>
          </a:p>
        </p:txBody>
      </p:sp>
      <p:sp>
        <p:nvSpPr>
          <p:cNvPr id="32" name="Google Shape;78;p15"/>
          <p:cNvSpPr/>
          <p:nvPr/>
        </p:nvSpPr>
        <p:spPr>
          <a:xfrm>
            <a:off x="0" y="4663475"/>
            <a:ext cx="9144000" cy="479700"/>
          </a:xfrm>
          <a:prstGeom prst="rect">
            <a:avLst/>
          </a:prstGeom>
          <a:solidFill>
            <a:srgbClr val="ED2E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CC9FC7C7-B46A-3EC3-C57A-304BD9D21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840" y="144282"/>
            <a:ext cx="1528718" cy="309228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674123" y="1130675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3" name="Rectángulo 2"/>
          <p:cNvSpPr/>
          <p:nvPr/>
        </p:nvSpPr>
        <p:spPr>
          <a:xfrm>
            <a:off x="674123" y="802388"/>
            <a:ext cx="8003152" cy="371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buSzPts val="1000"/>
            </a:pPr>
            <a:r>
              <a:rPr lang="es-ES" sz="1000" b="1" dirty="0" smtClean="0"/>
              <a:t>2. </a:t>
            </a:r>
            <a:r>
              <a:rPr lang="es-MX" sz="1000" b="1" dirty="0" smtClean="0"/>
              <a:t>ESCASEZ DE RECURSOS HUMANOS Y LOGÍSTICOS EN LAS ALAS.</a:t>
            </a:r>
          </a:p>
          <a:p>
            <a:pPr algn="just">
              <a:lnSpc>
                <a:spcPct val="107000"/>
              </a:lnSpc>
              <a:buSzPts val="1000"/>
            </a:pPr>
            <a:endParaRPr lang="es-MX" sz="1000" b="1" dirty="0"/>
          </a:p>
          <a:p>
            <a:pPr marL="171450" indent="-171450" algn="just">
              <a:lnSpc>
                <a:spcPct val="107000"/>
              </a:lnSpc>
              <a:buSzPts val="1000"/>
              <a:buFont typeface="Wingdings" panose="05000000000000000000" pitchFamily="2" charset="2"/>
              <a:buChar char="ü"/>
            </a:pPr>
            <a:r>
              <a:rPr lang="es-MX" sz="1000" b="1" dirty="0" smtClean="0">
                <a:solidFill>
                  <a:srgbClr val="C00000"/>
                </a:solidFill>
              </a:rPr>
              <a:t>Compartir </a:t>
            </a:r>
            <a:r>
              <a:rPr lang="es-MX" sz="1000" b="1" dirty="0">
                <a:solidFill>
                  <a:srgbClr val="C00000"/>
                </a:solidFill>
              </a:rPr>
              <a:t>información, realizar acciones conjuntas y evitar duplicidad de </a:t>
            </a:r>
            <a:r>
              <a:rPr lang="es-MX" sz="1000" b="1" dirty="0" smtClean="0">
                <a:solidFill>
                  <a:srgbClr val="C00000"/>
                </a:solidFill>
              </a:rPr>
              <a:t>esfuerzos</a:t>
            </a:r>
          </a:p>
          <a:p>
            <a:pPr marL="171450" indent="-171450" algn="just">
              <a:lnSpc>
                <a:spcPct val="107000"/>
              </a:lnSpc>
              <a:buSzPts val="1000"/>
              <a:buFont typeface="Wingdings" panose="05000000000000000000" pitchFamily="2" charset="2"/>
              <a:buChar char="ü"/>
            </a:pPr>
            <a:r>
              <a:rPr lang="es-MX" sz="1000" b="1" dirty="0">
                <a:solidFill>
                  <a:srgbClr val="C00000"/>
                </a:solidFill>
              </a:rPr>
              <a:t>I</a:t>
            </a:r>
            <a:r>
              <a:rPr lang="es-MX" sz="1000" b="1" dirty="0" smtClean="0">
                <a:solidFill>
                  <a:srgbClr val="C00000"/>
                </a:solidFill>
              </a:rPr>
              <a:t>ncorporar </a:t>
            </a:r>
            <a:r>
              <a:rPr lang="es-MX" sz="1000" b="1" dirty="0">
                <a:solidFill>
                  <a:srgbClr val="C00000"/>
                </a:solidFill>
              </a:rPr>
              <a:t>herramientas como </a:t>
            </a:r>
            <a:r>
              <a:rPr lang="es-MX" sz="1000" b="1" dirty="0" smtClean="0">
                <a:solidFill>
                  <a:srgbClr val="C00000"/>
                </a:solidFill>
              </a:rPr>
              <a:t>monitoreo a través de mapas satelital, </a:t>
            </a:r>
            <a:r>
              <a:rPr lang="es-MX" sz="1000" b="1" dirty="0">
                <a:solidFill>
                  <a:srgbClr val="C00000"/>
                </a:solidFill>
              </a:rPr>
              <a:t>registros fotográficos georreferenciados o inspecciones virtuales cuando sea posible, disminuyendo la necesidad de desplazamientos</a:t>
            </a:r>
            <a:r>
              <a:rPr lang="es-MX" sz="1000" b="1" dirty="0" smtClean="0">
                <a:solidFill>
                  <a:srgbClr val="C00000"/>
                </a:solidFill>
              </a:rPr>
              <a:t>.</a:t>
            </a:r>
          </a:p>
          <a:p>
            <a:pPr algn="just">
              <a:lnSpc>
                <a:spcPct val="107000"/>
              </a:lnSpc>
              <a:buSzPts val="1000"/>
            </a:pPr>
            <a:endParaRPr lang="es-MX" sz="1000" b="1" dirty="0"/>
          </a:p>
          <a:p>
            <a:pPr algn="just">
              <a:lnSpc>
                <a:spcPct val="107000"/>
              </a:lnSpc>
              <a:buSzPts val="1000"/>
            </a:pPr>
            <a:r>
              <a:rPr lang="es-MX" sz="1000" b="1" dirty="0" smtClean="0"/>
              <a:t>3. FALTA DE CAPACITACIÓN A FUNCIONARIOS DE LAS ALAS PARA SOLICITAR REQUISITOS SEGÚN LA NORMATIVA</a:t>
            </a:r>
          </a:p>
          <a:p>
            <a:pPr algn="just">
              <a:lnSpc>
                <a:spcPct val="107000"/>
              </a:lnSpc>
              <a:buSzPts val="1000"/>
            </a:pPr>
            <a:r>
              <a:rPr lang="es-MX" sz="1000" b="1" dirty="0" smtClean="0">
                <a:solidFill>
                  <a:schemeClr val="bg1">
                    <a:lumMod val="50000"/>
                  </a:schemeClr>
                </a:solidFill>
              </a:rPr>
              <a:t>Se </a:t>
            </a:r>
            <a:r>
              <a:rPr lang="es-MX" sz="1000" b="1" dirty="0">
                <a:solidFill>
                  <a:schemeClr val="bg1">
                    <a:lumMod val="50000"/>
                  </a:schemeClr>
                </a:solidFill>
              </a:rPr>
              <a:t>evidencia que, en algunos casos, los funcionarios de </a:t>
            </a:r>
            <a:r>
              <a:rPr lang="es-MX" sz="1000" b="1" dirty="0" smtClean="0">
                <a:solidFill>
                  <a:schemeClr val="bg1">
                    <a:lumMod val="50000"/>
                  </a:schemeClr>
                </a:solidFill>
              </a:rPr>
              <a:t>las ALA solicitan requisitos </a:t>
            </a:r>
            <a:r>
              <a:rPr lang="es-MX" sz="1000" b="1" dirty="0">
                <a:solidFill>
                  <a:schemeClr val="bg1">
                    <a:lumMod val="50000"/>
                  </a:schemeClr>
                </a:solidFill>
              </a:rPr>
              <a:t>adicionales o no contemplados en el marco normativo, generando confusión entre los </a:t>
            </a:r>
            <a:r>
              <a:rPr lang="es-MX" sz="1000" b="1" dirty="0" smtClean="0">
                <a:solidFill>
                  <a:schemeClr val="bg1">
                    <a:lumMod val="50000"/>
                  </a:schemeClr>
                </a:solidFill>
              </a:rPr>
              <a:t>administrados y </a:t>
            </a:r>
            <a:r>
              <a:rPr lang="es-MX" sz="1000" b="1" dirty="0">
                <a:solidFill>
                  <a:schemeClr val="bg1">
                    <a:lumMod val="50000"/>
                  </a:schemeClr>
                </a:solidFill>
              </a:rPr>
              <a:t>demoras en los </a:t>
            </a:r>
            <a:r>
              <a:rPr lang="es-MX" sz="1000" b="1" dirty="0" smtClean="0">
                <a:solidFill>
                  <a:schemeClr val="bg1">
                    <a:lumMod val="50000"/>
                  </a:schemeClr>
                </a:solidFill>
              </a:rPr>
              <a:t>procedimientos. </a:t>
            </a:r>
          </a:p>
          <a:p>
            <a:pPr algn="just">
              <a:lnSpc>
                <a:spcPct val="107000"/>
              </a:lnSpc>
              <a:buSzPts val="1000"/>
            </a:pPr>
            <a:endParaRPr lang="es-MX" sz="1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lnSpc>
                <a:spcPct val="107000"/>
              </a:lnSpc>
              <a:buSzPts val="1000"/>
            </a:pPr>
            <a:r>
              <a:rPr lang="es-MX" sz="1000" b="1" dirty="0" smtClean="0">
                <a:solidFill>
                  <a:srgbClr val="C00000"/>
                </a:solidFill>
              </a:rPr>
              <a:t>En </a:t>
            </a:r>
            <a:r>
              <a:rPr lang="es-MX" sz="1000" b="1" dirty="0">
                <a:solidFill>
                  <a:srgbClr val="C00000"/>
                </a:solidFill>
              </a:rPr>
              <a:t>ese sentido, se identifica la necesidad de fortalecer los procesos de capacitación y supervisión, a fin de asegurar criterios uniformes y alineados con la normativa aplicable.</a:t>
            </a:r>
          </a:p>
          <a:p>
            <a:pPr lvl="0" algn="just">
              <a:lnSpc>
                <a:spcPct val="107000"/>
              </a:lnSpc>
              <a:buSzPts val="1000"/>
            </a:pPr>
            <a:endParaRPr lang="es-MX" sz="1000" b="1" dirty="0" smtClean="0"/>
          </a:p>
          <a:p>
            <a:pPr lvl="0" algn="just">
              <a:lnSpc>
                <a:spcPct val="107000"/>
              </a:lnSpc>
              <a:buSzPts val="1000"/>
            </a:pPr>
            <a:r>
              <a:rPr lang="es-MX" sz="1000" b="1" dirty="0" smtClean="0"/>
              <a:t>4. ESCASA INFORMACIÓN HIDROLÓGICA O BALANCES HÍDRICOS DE CUENCA DISPONIBLES POR LA ANA </a:t>
            </a:r>
          </a:p>
          <a:p>
            <a:pPr lvl="0" algn="just">
              <a:lnSpc>
                <a:spcPct val="107000"/>
              </a:lnSpc>
              <a:buSzPts val="1000"/>
            </a:pPr>
            <a:r>
              <a:rPr lang="es-MX" sz="1000" b="1" dirty="0" smtClean="0">
                <a:solidFill>
                  <a:schemeClr val="bg1">
                    <a:lumMod val="50000"/>
                  </a:schemeClr>
                </a:solidFill>
              </a:rPr>
              <a:t>Contar </a:t>
            </a:r>
            <a:r>
              <a:rPr lang="es-MX" sz="1000" b="1" dirty="0">
                <a:solidFill>
                  <a:schemeClr val="bg1">
                    <a:lumMod val="50000"/>
                  </a:schemeClr>
                </a:solidFill>
              </a:rPr>
              <a:t>con información sistematizada, actualizada y de libre acceso sobre la oferta hídrica, parámetros climáticos (como evaporación) y disponibilidad de agua por cuenca. </a:t>
            </a:r>
          </a:p>
          <a:p>
            <a:pPr lvl="0" algn="just">
              <a:lnSpc>
                <a:spcPct val="107000"/>
              </a:lnSpc>
              <a:buSzPts val="1000"/>
            </a:pPr>
            <a:endParaRPr lang="es-MX" sz="1000" b="1" dirty="0" smtClean="0">
              <a:solidFill>
                <a:srgbClr val="C00000"/>
              </a:solidFill>
            </a:endParaRPr>
          </a:p>
          <a:p>
            <a:pPr lvl="0" algn="just">
              <a:lnSpc>
                <a:spcPct val="107000"/>
              </a:lnSpc>
              <a:buSzPts val="1000"/>
            </a:pPr>
            <a:r>
              <a:rPr lang="es-MX" sz="1000" b="1" dirty="0" smtClean="0">
                <a:solidFill>
                  <a:srgbClr val="C00000"/>
                </a:solidFill>
              </a:rPr>
              <a:t>Alternativamente</a:t>
            </a:r>
            <a:r>
              <a:rPr lang="es-MX" sz="1000" b="1" dirty="0">
                <a:solidFill>
                  <a:srgbClr val="C00000"/>
                </a:solidFill>
              </a:rPr>
              <a:t>, cuando esta información no esté disponible, se debería simplificar los requerimientos técnicos, solicitando variables básicas, medibles y de fácil acceso para el productor acuícola, de manera que no se conviertan en una barrera para el cumplimiento de los requisitos ni para su proceso de </a:t>
            </a:r>
            <a:r>
              <a:rPr lang="es-MX" sz="1000" b="1" dirty="0" smtClean="0">
                <a:solidFill>
                  <a:srgbClr val="C00000"/>
                </a:solidFill>
              </a:rPr>
              <a:t>formalización.</a:t>
            </a:r>
          </a:p>
          <a:p>
            <a:pPr lvl="0" algn="just">
              <a:lnSpc>
                <a:spcPct val="107000"/>
              </a:lnSpc>
              <a:buSzPts val="1000"/>
            </a:pPr>
            <a:endParaRPr lang="es-MX" sz="1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0" algn="just">
              <a:lnSpc>
                <a:spcPct val="107000"/>
              </a:lnSpc>
              <a:buSzPts val="1000"/>
            </a:pPr>
            <a:endParaRPr lang="es-PE" sz="1000" b="1" dirty="0"/>
          </a:p>
        </p:txBody>
      </p:sp>
      <p:sp>
        <p:nvSpPr>
          <p:cNvPr id="26" name="Google Shape;67;p14">
            <a:extLst>
              <a:ext uri="{FF2B5EF4-FFF2-40B4-BE49-F238E27FC236}">
                <a16:creationId xmlns:a16="http://schemas.microsoft.com/office/drawing/2014/main" id="{C88533C8-34B1-ECBB-35FE-94CD69E81731}"/>
              </a:ext>
            </a:extLst>
          </p:cNvPr>
          <p:cNvSpPr/>
          <p:nvPr/>
        </p:nvSpPr>
        <p:spPr>
          <a:xfrm>
            <a:off x="3295650" y="451745"/>
            <a:ext cx="5265628" cy="257061"/>
          </a:xfrm>
          <a:prstGeom prst="rect">
            <a:avLst/>
          </a:prstGeom>
          <a:solidFill>
            <a:srgbClr val="ED2E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  <p:sp>
        <p:nvSpPr>
          <p:cNvPr id="27" name="CuadroTexto 26"/>
          <p:cNvSpPr txBox="1"/>
          <p:nvPr/>
        </p:nvSpPr>
        <p:spPr>
          <a:xfrm>
            <a:off x="5467349" y="465656"/>
            <a:ext cx="23999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 smtClean="0">
                <a:solidFill>
                  <a:schemeClr val="bg1"/>
                </a:solidFill>
              </a:rPr>
              <a:t>PROBLEMAS Y ALTERNATIVAS</a:t>
            </a:r>
            <a:endParaRPr lang="es-P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09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6997</TotalTime>
  <Words>1692</Words>
  <Application>Microsoft Office PowerPoint</Application>
  <PresentationFormat>Presentación en pantalla (16:9)</PresentationFormat>
  <Paragraphs>206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Century Gothic</vt:lpstr>
      <vt:lpstr>Calibri Light</vt:lpstr>
      <vt:lpstr>Calibri</vt:lpstr>
      <vt:lpstr>Times New Roman</vt:lpstr>
      <vt:lpstr>Wingdings</vt:lpstr>
      <vt:lpstr>Arial</vt:lpstr>
      <vt:lpstr>Simple Light</vt:lpstr>
      <vt:lpstr>Tema de Office 2013 - 2022</vt:lpstr>
      <vt:lpstr>Presentación de PowerPoint</vt:lpstr>
      <vt:lpstr>EL SERVICIO DE FORMALIZACIÓN DE DGA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Produce</dc:creator>
  <cp:lastModifiedBy>Usuario</cp:lastModifiedBy>
  <cp:revision>185</cp:revision>
  <cp:lastPrinted>2026-04-14T21:49:19Z</cp:lastPrinted>
  <dcterms:modified xsi:type="dcterms:W3CDTF">2026-04-15T03:17:58Z</dcterms:modified>
</cp:coreProperties>
</file>