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6" r:id="rId6"/>
    <p:sldId id="267" r:id="rId7"/>
    <p:sldId id="260" r:id="rId8"/>
    <p:sldId id="261" r:id="rId9"/>
    <p:sldId id="262" r:id="rId10"/>
  </p:sldIdLst>
  <p:sldSz cx="9144000" cy="5143500" type="screen16x9"/>
  <p:notesSz cx="6858000" cy="9144000"/>
  <p:embeddedFontLst>
    <p:embeddedFont>
      <p:font typeface="Century" panose="02040604050505020304" pitchFamily="18" charset="0"/>
      <p:regular r:id="rId12"/>
    </p:embeddedFont>
    <p:embeddedFont>
      <p:font typeface="Century Gothic" panose="020B0502020202020204" pitchFamily="34" charset="0"/>
      <p:regular r:id="rId13"/>
      <p:bold r:id="rId14"/>
      <p:italic r:id="rId15"/>
      <p:boldItalic r:id="rId16"/>
    </p:embeddedFont>
    <p:embeddedFont>
      <p:font typeface="Poppins" panose="020B0604020202020204" charset="0"/>
      <p:regular r:id="rId17"/>
      <p:bold r:id="rId18"/>
      <p:italic r:id="rId19"/>
      <p:boldItalic r:id="rId20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pos="340">
          <p15:clr>
            <a:srgbClr val="747775"/>
          </p15:clr>
        </p15:guide>
        <p15:guide id="2" pos="5424">
          <p15:clr>
            <a:srgbClr val="747775"/>
          </p15:clr>
        </p15:guide>
        <p15:guide id="3" orient="horz" pos="16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408"/>
    <p:restoredTop sz="94694"/>
  </p:normalViewPr>
  <p:slideViewPr>
    <p:cSldViewPr snapToGrid="0">
      <p:cViewPr varScale="1">
        <p:scale>
          <a:sx n="138" d="100"/>
          <a:sy n="138" d="100"/>
        </p:scale>
        <p:origin x="708" y="120"/>
      </p:cViewPr>
      <p:guideLst>
        <p:guide pos="340"/>
        <p:guide pos="5424"/>
        <p:guide orient="horz" pos="16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2.fntdata"/><Relationship Id="rId18" Type="http://schemas.openxmlformats.org/officeDocument/2006/relationships/font" Target="fonts/font7.fntdata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font" Target="fonts/font1.fntdata"/><Relationship Id="rId17" Type="http://schemas.openxmlformats.org/officeDocument/2006/relationships/font" Target="fonts/font6.fntdata"/><Relationship Id="rId2" Type="http://schemas.openxmlformats.org/officeDocument/2006/relationships/slide" Target="slides/slide1.xml"/><Relationship Id="rId16" Type="http://schemas.openxmlformats.org/officeDocument/2006/relationships/font" Target="fonts/font5.fntdata"/><Relationship Id="rId20" Type="http://schemas.openxmlformats.org/officeDocument/2006/relationships/font" Target="fonts/font9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font" Target="fonts/font4.fntdata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font" Target="fonts/font8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3.fntdata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g3a7727b50f4_3_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5" name="Google Shape;65;g3a7727b50f4_3_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g3a7727b50f4_3_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6" name="Google Shape;76;g3a7727b50f4_3_1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g3a7727b50f4_0_4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8" name="Google Shape;88;g3a7727b50f4_0_4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g3a7727b50f4_0_4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8" name="Google Shape;88;g3a7727b50f4_0_4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57368819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g3a7727b50f4_0_4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8" name="Google Shape;88;g3a7727b50f4_0_4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6969471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g3a7727b50f4_0_290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2" name="Google Shape;102;g3a7727b50f4_0_290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g3a7727b50f4_0_6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4" name="Google Shape;114;g3a7727b50f4_0_6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g3a7727b50f4_0_1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0" name="Google Shape;150;g3a7727b50f4_0_1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‹Nº›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Relationship Id="rId4" Type="http://schemas.openxmlformats.org/officeDocument/2006/relationships/hyperlink" Target="https://drive.google.com/drive/folders/1O2Q91LqblZateWaOPEzlQQA0gkce_tLW?usp=drive_link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D2E45"/>
        </a:solidFill>
        <a:effectLst/>
      </p:bgPr>
    </p:bg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 title="Fondo-01.jp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55" name="Google Shape;55;p13"/>
          <p:cNvSpPr/>
          <p:nvPr/>
        </p:nvSpPr>
        <p:spPr>
          <a:xfrm rot="10800000">
            <a:off x="0" y="-26"/>
            <a:ext cx="9144000" cy="622500"/>
          </a:xfrm>
          <a:prstGeom prst="round2SameRect">
            <a:avLst>
              <a:gd name="adj1" fmla="val 16667"/>
              <a:gd name="adj2" fmla="val 0"/>
            </a:avLst>
          </a:prstGeom>
          <a:solidFill>
            <a:srgbClr val="FFFFFF"/>
          </a:solidFill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</a:pPr>
            <a:endParaRPr sz="1350" b="0" i="0" u="none" strike="noStrike" cap="non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57" name="Google Shape;57;p13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809625" y="152329"/>
            <a:ext cx="1762760" cy="339976"/>
          </a:xfrm>
          <a:prstGeom prst="rect">
            <a:avLst/>
          </a:prstGeom>
          <a:noFill/>
          <a:ln>
            <a:noFill/>
          </a:ln>
        </p:spPr>
      </p:pic>
      <p:sp>
        <p:nvSpPr>
          <p:cNvPr id="58" name="Google Shape;58;p13"/>
          <p:cNvSpPr txBox="1"/>
          <p:nvPr/>
        </p:nvSpPr>
        <p:spPr>
          <a:xfrm rot="5400000">
            <a:off x="-764393" y="3539850"/>
            <a:ext cx="688200" cy="576000"/>
          </a:xfrm>
          <a:prstGeom prst="rect">
            <a:avLst/>
          </a:prstGeom>
          <a:solidFill>
            <a:srgbClr val="ED2E45"/>
          </a:solidFill>
          <a:ln>
            <a:noFill/>
          </a:ln>
        </p:spPr>
        <p:txBody>
          <a:bodyPr spcFirstLastPara="1" wrap="square" lIns="112900" tIns="56450" rIns="112900" bIns="56450" anchor="ctr" anchorCtr="0">
            <a:norm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458"/>
              <a:buFont typeface="Arial"/>
              <a:buNone/>
            </a:pPr>
            <a:endParaRPr sz="2840" b="0" i="0" u="none" strike="noStrike" cap="none">
              <a:solidFill>
                <a:srgbClr val="FFFFFF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59" name="Google Shape;59;p13"/>
          <p:cNvSpPr txBox="1"/>
          <p:nvPr/>
        </p:nvSpPr>
        <p:spPr>
          <a:xfrm rot="5400000">
            <a:off x="-764393" y="4511400"/>
            <a:ext cx="688200" cy="576000"/>
          </a:xfrm>
          <a:prstGeom prst="rect">
            <a:avLst/>
          </a:prstGeom>
          <a:solidFill>
            <a:srgbClr val="434343"/>
          </a:solidFill>
          <a:ln>
            <a:noFill/>
          </a:ln>
        </p:spPr>
        <p:txBody>
          <a:bodyPr spcFirstLastPara="1" wrap="square" lIns="112900" tIns="56450" rIns="112900" bIns="56450" anchor="ctr" anchorCtr="0">
            <a:norm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458"/>
              <a:buFont typeface="Arial"/>
              <a:buNone/>
            </a:pPr>
            <a:endParaRPr sz="2840" b="0" i="0" u="none" strike="noStrike" cap="none">
              <a:solidFill>
                <a:srgbClr val="FFFFFF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60" name="Google Shape;60;p13"/>
          <p:cNvSpPr txBox="1"/>
          <p:nvPr/>
        </p:nvSpPr>
        <p:spPr>
          <a:xfrm>
            <a:off x="688200" y="2055495"/>
            <a:ext cx="6570000" cy="142825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12700" marR="5080" algn="just"/>
            <a:r>
              <a:rPr lang="es-MX" sz="4000" b="1" dirty="0">
                <a:solidFill>
                  <a:srgbClr val="FFFFFF"/>
                </a:solidFill>
              </a:rPr>
              <a:t>PLAN DE TRABAJO 2026</a:t>
            </a:r>
          </a:p>
          <a:p>
            <a:pPr marL="12700" marR="5080" algn="just"/>
            <a:r>
              <a:rPr lang="es-MX" sz="1800" dirty="0">
                <a:solidFill>
                  <a:srgbClr val="FFFFFF"/>
                </a:solidFill>
              </a:rPr>
              <a:t>GRUPO 5: FORTALECIMIENTO DE LA TRANSFERENCIA TECNOLÓGICA</a:t>
            </a:r>
            <a:endParaRPr lang="es-MX" sz="1800" dirty="0"/>
          </a:p>
        </p:txBody>
      </p:sp>
      <p:sp>
        <p:nvSpPr>
          <p:cNvPr id="61" name="Google Shape;61;p13"/>
          <p:cNvSpPr txBox="1"/>
          <p:nvPr/>
        </p:nvSpPr>
        <p:spPr>
          <a:xfrm>
            <a:off x="688200" y="3539850"/>
            <a:ext cx="5275278" cy="57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419" sz="2000" dirty="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SISTEMA NACIONAL DE ACUICULTURA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419" sz="2000" dirty="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DIRECCIÓN GENERAL DE ACUICULTURA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419" sz="1200" dirty="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15.04.2026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000" dirty="0">
              <a:solidFill>
                <a:srgbClr val="FFFFFF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cxnSp>
        <p:nvCxnSpPr>
          <p:cNvPr id="62" name="Google Shape;62;p13"/>
          <p:cNvCxnSpPr/>
          <p:nvPr/>
        </p:nvCxnSpPr>
        <p:spPr>
          <a:xfrm>
            <a:off x="809625" y="3390900"/>
            <a:ext cx="5638800" cy="0"/>
          </a:xfrm>
          <a:prstGeom prst="straightConnector1">
            <a:avLst/>
          </a:prstGeom>
          <a:noFill/>
          <a:ln w="19050" cap="flat" cmpd="sng">
            <a:solidFill>
              <a:srgbClr val="FFFFFF"/>
            </a:solidFill>
            <a:prstDash val="solid"/>
            <a:round/>
            <a:headEnd type="none" w="med" len="med"/>
            <a:tailEnd type="none" w="med" len="med"/>
          </a:ln>
        </p:spPr>
      </p:cxn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3F3F3"/>
        </a:solidFill>
        <a:effectLst/>
      </p:bgPr>
    </p:bg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4"/>
          <p:cNvSpPr/>
          <p:nvPr/>
        </p:nvSpPr>
        <p:spPr>
          <a:xfrm>
            <a:off x="3015150" y="2202250"/>
            <a:ext cx="6129000" cy="923700"/>
          </a:xfrm>
          <a:prstGeom prst="rect">
            <a:avLst/>
          </a:prstGeom>
          <a:solidFill>
            <a:srgbClr val="ED2E4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68;p14"/>
          <p:cNvSpPr/>
          <p:nvPr/>
        </p:nvSpPr>
        <p:spPr>
          <a:xfrm rot="10800000">
            <a:off x="0" y="-150"/>
            <a:ext cx="9144000" cy="514500"/>
          </a:xfrm>
          <a:prstGeom prst="round2SameRect">
            <a:avLst>
              <a:gd name="adj1" fmla="val 16667"/>
              <a:gd name="adj2" fmla="val 0"/>
            </a:avLst>
          </a:prstGeom>
          <a:solidFill>
            <a:srgbClr val="FFFFFF"/>
          </a:solidFill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</a:pPr>
            <a:endParaRPr sz="1350" b="0" i="0" u="none" strike="noStrike" cap="non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70" name="Google Shape;70;p14" hidden="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62225" y="127028"/>
            <a:ext cx="1528719" cy="294836"/>
          </a:xfrm>
          <a:prstGeom prst="rect">
            <a:avLst/>
          </a:prstGeom>
          <a:noFill/>
          <a:ln>
            <a:noFill/>
          </a:ln>
        </p:spPr>
      </p:pic>
      <p:sp>
        <p:nvSpPr>
          <p:cNvPr id="71" name="Google Shape;71;p14"/>
          <p:cNvSpPr txBox="1"/>
          <p:nvPr/>
        </p:nvSpPr>
        <p:spPr>
          <a:xfrm>
            <a:off x="1182400" y="1869700"/>
            <a:ext cx="1869600" cy="155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419" sz="9600" b="1">
                <a:solidFill>
                  <a:srgbClr val="ED2E45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01</a:t>
            </a:r>
            <a:endParaRPr sz="9600" b="1">
              <a:solidFill>
                <a:srgbClr val="ED2E45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72" name="Google Shape;72;p14"/>
          <p:cNvSpPr txBox="1"/>
          <p:nvPr/>
        </p:nvSpPr>
        <p:spPr>
          <a:xfrm>
            <a:off x="3192525" y="2328375"/>
            <a:ext cx="5427600" cy="706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419" sz="3600" b="1" dirty="0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PLAN DE TRABAJO 2026</a:t>
            </a:r>
            <a:endParaRPr sz="3600" b="1" dirty="0">
              <a:solidFill>
                <a:schemeClr val="lt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73" name="Google Shape;73;p14"/>
          <p:cNvSpPr txBox="1"/>
          <p:nvPr/>
        </p:nvSpPr>
        <p:spPr>
          <a:xfrm>
            <a:off x="3192525" y="3202750"/>
            <a:ext cx="5379900" cy="569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s-MX" sz="1500" dirty="0">
                <a:solidFill>
                  <a:srgbClr val="434343"/>
                </a:solidFill>
                <a:latin typeface="Century Gothic"/>
              </a:rPr>
              <a:t>GRUPO 5: FORTALECIMIENTO DE LA TRANSFERENCIA TECNOLÓGICA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500" dirty="0">
              <a:solidFill>
                <a:srgbClr val="434343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pic>
        <p:nvPicPr>
          <p:cNvPr id="3" name="Google Shape;81;p15">
            <a:extLst>
              <a:ext uri="{FF2B5EF4-FFF2-40B4-BE49-F238E27FC236}">
                <a16:creationId xmlns:a16="http://schemas.microsoft.com/office/drawing/2014/main" id="{E2076A4D-D204-2F28-0068-44149849AA4D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17840" y="109682"/>
            <a:ext cx="1528719" cy="29483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3F3F3"/>
        </a:solidFill>
        <a:effectLst/>
      </p:bgPr>
    </p:bg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5"/>
          <p:cNvSpPr/>
          <p:nvPr/>
        </p:nvSpPr>
        <p:spPr>
          <a:xfrm>
            <a:off x="0" y="4663475"/>
            <a:ext cx="9144000" cy="479700"/>
          </a:xfrm>
          <a:prstGeom prst="rect">
            <a:avLst/>
          </a:prstGeom>
          <a:solidFill>
            <a:srgbClr val="ED2E4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79;p15"/>
          <p:cNvSpPr/>
          <p:nvPr/>
        </p:nvSpPr>
        <p:spPr>
          <a:xfrm rot="10800000">
            <a:off x="0" y="-150"/>
            <a:ext cx="9144000" cy="514500"/>
          </a:xfrm>
          <a:prstGeom prst="round2SameRect">
            <a:avLst>
              <a:gd name="adj1" fmla="val 16667"/>
              <a:gd name="adj2" fmla="val 0"/>
            </a:avLst>
          </a:prstGeom>
          <a:solidFill>
            <a:srgbClr val="FFFFFF"/>
          </a:solidFill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</a:pPr>
            <a:endParaRPr sz="1350" b="0" i="0" u="none" strike="noStrike" cap="non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81" name="Google Shape;81;p1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17840" y="109682"/>
            <a:ext cx="1528719" cy="294836"/>
          </a:xfrm>
          <a:prstGeom prst="rect">
            <a:avLst/>
          </a:prstGeom>
          <a:noFill/>
          <a:ln>
            <a:noFill/>
          </a:ln>
        </p:spPr>
      </p:pic>
      <p:sp>
        <p:nvSpPr>
          <p:cNvPr id="83" name="Google Shape;83;p15"/>
          <p:cNvSpPr txBox="1"/>
          <p:nvPr/>
        </p:nvSpPr>
        <p:spPr>
          <a:xfrm>
            <a:off x="3848724" y="493400"/>
            <a:ext cx="4657175" cy="3358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419" sz="2800" b="1" dirty="0">
                <a:solidFill>
                  <a:srgbClr val="ED2E45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OBJETIVO GENERAL</a:t>
            </a:r>
            <a:endParaRPr sz="2800" b="1" dirty="0">
              <a:solidFill>
                <a:srgbClr val="ED2E45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84" name="Google Shape;84;p15"/>
          <p:cNvSpPr txBox="1"/>
          <p:nvPr/>
        </p:nvSpPr>
        <p:spPr>
          <a:xfrm>
            <a:off x="3848724" y="1007902"/>
            <a:ext cx="4523700" cy="12582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 algn="just">
              <a:lnSpc>
                <a:spcPct val="115000"/>
              </a:lnSpc>
            </a:pPr>
            <a:r>
              <a:rPr lang="es-PE" sz="1200" dirty="0">
                <a:solidFill>
                  <a:srgbClr val="434343"/>
                </a:solidFill>
                <a:latin typeface="Century Gothic"/>
              </a:rPr>
              <a:t>Fortalecer la articulación interinstitucional del Grupo 5 del SINACUI para la implementación de acciones conjuntas orientadas a la transferencia tecnológica, asistencia técnica y fortalecimiento de capacidades en beneficio de los productores acuícolas durante el año 2026</a:t>
            </a:r>
            <a:endParaRPr sz="1200" dirty="0">
              <a:solidFill>
                <a:srgbClr val="434343"/>
              </a:solidFill>
              <a:latin typeface="Century Gothic"/>
              <a:sym typeface="Century Gothic"/>
            </a:endParaRPr>
          </a:p>
        </p:txBody>
      </p:sp>
      <p:sp>
        <p:nvSpPr>
          <p:cNvPr id="10" name="Google Shape;83;p15">
            <a:extLst>
              <a:ext uri="{FF2B5EF4-FFF2-40B4-BE49-F238E27FC236}">
                <a16:creationId xmlns:a16="http://schemas.microsoft.com/office/drawing/2014/main" id="{A81F9C0F-F22C-4443-B0ED-B4AC9A2E5790}"/>
              </a:ext>
            </a:extLst>
          </p:cNvPr>
          <p:cNvSpPr txBox="1"/>
          <p:nvPr/>
        </p:nvSpPr>
        <p:spPr>
          <a:xfrm>
            <a:off x="3885531" y="2266122"/>
            <a:ext cx="4657175" cy="706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419" sz="2800" b="1" dirty="0">
                <a:solidFill>
                  <a:srgbClr val="ED2E45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OBJETIVOS ESPECÍFICOS</a:t>
            </a:r>
            <a:endParaRPr sz="2800" b="1" dirty="0">
              <a:solidFill>
                <a:srgbClr val="ED2E45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11" name="Google Shape;84;p15">
            <a:extLst>
              <a:ext uri="{FF2B5EF4-FFF2-40B4-BE49-F238E27FC236}">
                <a16:creationId xmlns:a16="http://schemas.microsoft.com/office/drawing/2014/main" id="{BA4E57B0-EE56-466D-ACE3-F914BEA9BA1A}"/>
              </a:ext>
            </a:extLst>
          </p:cNvPr>
          <p:cNvSpPr txBox="1"/>
          <p:nvPr/>
        </p:nvSpPr>
        <p:spPr>
          <a:xfrm>
            <a:off x="3885531" y="2780624"/>
            <a:ext cx="4523700" cy="18694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171450" lvl="0" indent="-171450" algn="just">
              <a:buFont typeface="Arial" panose="020B0604020202020204" pitchFamily="34" charset="0"/>
              <a:buChar char="•"/>
            </a:pPr>
            <a:r>
              <a:rPr lang="es-PE" sz="1200" dirty="0">
                <a:solidFill>
                  <a:srgbClr val="434343"/>
                </a:solidFill>
                <a:latin typeface="Century Gothic"/>
              </a:rPr>
              <a:t>Fortalecer la articulación interinstitucional del Grupo 5 del Fortalecer la coordinación interinstitucional entre las entidades integrantes del Grupo 5 del SINACUI.</a:t>
            </a:r>
          </a:p>
          <a:p>
            <a:pPr marL="171450" lvl="0" indent="-171450" algn="just">
              <a:buFont typeface="Arial" panose="020B0604020202020204" pitchFamily="34" charset="0"/>
              <a:buChar char="•"/>
            </a:pPr>
            <a:r>
              <a:rPr lang="es-PE" sz="1200" dirty="0">
                <a:solidFill>
                  <a:srgbClr val="434343"/>
                </a:solidFill>
                <a:latin typeface="Century Gothic"/>
              </a:rPr>
              <a:t>Promover acciones conjuntas de asistencia técnica, capacitación y transferencia tecnológica dirigidas a productores acuícolas y extensionistas.</a:t>
            </a:r>
          </a:p>
          <a:p>
            <a:pPr marL="171450" lvl="0" indent="-171450" algn="just">
              <a:buFont typeface="Arial" panose="020B0604020202020204" pitchFamily="34" charset="0"/>
              <a:buChar char="•"/>
            </a:pPr>
            <a:r>
              <a:rPr lang="es-PE" sz="1200" dirty="0">
                <a:solidFill>
                  <a:srgbClr val="434343"/>
                </a:solidFill>
                <a:latin typeface="Century Gothic"/>
              </a:rPr>
              <a:t>Impulsar la articulación de servicios complementarios en materia sanitaria, tecnológica, comercial y de procesamiento. </a:t>
            </a:r>
            <a:endParaRPr sz="1200" dirty="0">
              <a:solidFill>
                <a:srgbClr val="434343"/>
              </a:solidFill>
              <a:latin typeface="Century Gothic"/>
              <a:sym typeface="Century Gothic"/>
            </a:endParaRPr>
          </a:p>
        </p:txBody>
      </p:sp>
      <p:pic>
        <p:nvPicPr>
          <p:cNvPr id="2050" name="Picture 2" descr="La diferencia entre trabajar en grupo y trabajar en equipo - Blog Ofiprix">
            <a:extLst>
              <a:ext uri="{FF2B5EF4-FFF2-40B4-BE49-F238E27FC236}">
                <a16:creationId xmlns:a16="http://schemas.microsoft.com/office/drawing/2014/main" id="{90293971-8654-443B-8A3C-BB531AB49BEE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049" r="18695"/>
          <a:stretch/>
        </p:blipFill>
        <p:spPr bwMode="auto">
          <a:xfrm>
            <a:off x="83112" y="1549173"/>
            <a:ext cx="3802419" cy="2586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3F3F3"/>
        </a:solidFill>
        <a:effectLst/>
      </p:bgPr>
    </p:bg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6"/>
          <p:cNvSpPr/>
          <p:nvPr/>
        </p:nvSpPr>
        <p:spPr>
          <a:xfrm rot="10800000">
            <a:off x="0" y="-150"/>
            <a:ext cx="9144000" cy="514500"/>
          </a:xfrm>
          <a:prstGeom prst="round2SameRect">
            <a:avLst>
              <a:gd name="adj1" fmla="val 16667"/>
              <a:gd name="adj2" fmla="val 0"/>
            </a:avLst>
          </a:prstGeom>
          <a:solidFill>
            <a:srgbClr val="FFFFFF"/>
          </a:solidFill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</a:pPr>
            <a:endParaRPr sz="1350" b="0" i="0" u="none" strike="noStrike" cap="non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3" name="Google Shape;93;p16"/>
          <p:cNvSpPr txBox="1"/>
          <p:nvPr/>
        </p:nvSpPr>
        <p:spPr>
          <a:xfrm>
            <a:off x="432125" y="1632169"/>
            <a:ext cx="1675800" cy="706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419" sz="3500" b="1" dirty="0">
                <a:solidFill>
                  <a:srgbClr val="ED2E45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01</a:t>
            </a:r>
            <a:endParaRPr sz="3500" b="1" dirty="0">
              <a:solidFill>
                <a:srgbClr val="ED2E45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94" name="Google Shape;94;p16"/>
          <p:cNvSpPr txBox="1"/>
          <p:nvPr/>
        </p:nvSpPr>
        <p:spPr>
          <a:xfrm>
            <a:off x="479064" y="2024015"/>
            <a:ext cx="2503800" cy="10378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s-419" sz="1200" b="1" dirty="0">
              <a:solidFill>
                <a:srgbClr val="434343"/>
              </a:solidFill>
              <a:latin typeface="Century Gothic"/>
              <a:sym typeface="Century Gothic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PE" sz="1200" dirty="0">
                <a:solidFill>
                  <a:srgbClr val="434343"/>
                </a:solidFill>
                <a:latin typeface="Century Gothic"/>
              </a:rPr>
              <a:t>Coordinación y seguimiento interinstitucional del Grupo 5 del SINACUI</a:t>
            </a:r>
            <a:endParaRPr lang="es-419" sz="1200" dirty="0">
              <a:solidFill>
                <a:srgbClr val="434343"/>
              </a:solidFill>
              <a:latin typeface="Century Gothic"/>
              <a:sym typeface="Century Gothic"/>
            </a:endParaRPr>
          </a:p>
        </p:txBody>
      </p:sp>
      <p:sp>
        <p:nvSpPr>
          <p:cNvPr id="95" name="Google Shape;95;p16"/>
          <p:cNvSpPr txBox="1"/>
          <p:nvPr/>
        </p:nvSpPr>
        <p:spPr>
          <a:xfrm>
            <a:off x="3320088" y="1632169"/>
            <a:ext cx="1675800" cy="706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419" sz="3500" b="1" dirty="0">
                <a:solidFill>
                  <a:srgbClr val="ED2E45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03</a:t>
            </a:r>
            <a:endParaRPr sz="3500" b="1" dirty="0">
              <a:solidFill>
                <a:srgbClr val="ED2E45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97" name="Google Shape;97;p16"/>
          <p:cNvSpPr txBox="1"/>
          <p:nvPr/>
        </p:nvSpPr>
        <p:spPr>
          <a:xfrm>
            <a:off x="6208063" y="1632169"/>
            <a:ext cx="1675800" cy="706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419" sz="3500" b="1" dirty="0">
                <a:solidFill>
                  <a:srgbClr val="ED2E45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05</a:t>
            </a:r>
            <a:endParaRPr sz="3500" b="1" dirty="0">
              <a:solidFill>
                <a:srgbClr val="ED2E45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pic>
        <p:nvPicPr>
          <p:cNvPr id="3" name="Google Shape;81;p15">
            <a:extLst>
              <a:ext uri="{FF2B5EF4-FFF2-40B4-BE49-F238E27FC236}">
                <a16:creationId xmlns:a16="http://schemas.microsoft.com/office/drawing/2014/main" id="{9D220B3C-22E8-FE28-C667-8E7D970AD2C0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17840" y="109682"/>
            <a:ext cx="1528719" cy="294836"/>
          </a:xfrm>
          <a:prstGeom prst="rect">
            <a:avLst/>
          </a:prstGeom>
          <a:noFill/>
          <a:ln>
            <a:noFill/>
          </a:ln>
        </p:spPr>
      </p:pic>
      <p:sp>
        <p:nvSpPr>
          <p:cNvPr id="12" name="Google Shape;83;p15">
            <a:extLst>
              <a:ext uri="{FF2B5EF4-FFF2-40B4-BE49-F238E27FC236}">
                <a16:creationId xmlns:a16="http://schemas.microsoft.com/office/drawing/2014/main" id="{BAD74146-1699-4E46-83BC-74F1BF6C2237}"/>
              </a:ext>
            </a:extLst>
          </p:cNvPr>
          <p:cNvSpPr txBox="1"/>
          <p:nvPr/>
        </p:nvSpPr>
        <p:spPr>
          <a:xfrm>
            <a:off x="432125" y="858149"/>
            <a:ext cx="4657175" cy="3358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419" sz="2800" b="1" dirty="0">
                <a:solidFill>
                  <a:srgbClr val="ED2E45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ACTIVIDADES</a:t>
            </a:r>
            <a:endParaRPr sz="2800" b="1" dirty="0">
              <a:solidFill>
                <a:srgbClr val="ED2E45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13" name="Google Shape;95;p16">
            <a:extLst>
              <a:ext uri="{FF2B5EF4-FFF2-40B4-BE49-F238E27FC236}">
                <a16:creationId xmlns:a16="http://schemas.microsoft.com/office/drawing/2014/main" id="{C51F5BBC-AA39-4A03-8BBF-C108DE0B0852}"/>
              </a:ext>
            </a:extLst>
          </p:cNvPr>
          <p:cNvSpPr txBox="1"/>
          <p:nvPr/>
        </p:nvSpPr>
        <p:spPr>
          <a:xfrm>
            <a:off x="432125" y="2928075"/>
            <a:ext cx="1675800" cy="706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419" sz="3500" b="1" dirty="0">
                <a:solidFill>
                  <a:srgbClr val="ED2E45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02</a:t>
            </a:r>
            <a:endParaRPr sz="3500" b="1" dirty="0">
              <a:solidFill>
                <a:srgbClr val="ED2E45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14" name="Google Shape;95;p16">
            <a:extLst>
              <a:ext uri="{FF2B5EF4-FFF2-40B4-BE49-F238E27FC236}">
                <a16:creationId xmlns:a16="http://schemas.microsoft.com/office/drawing/2014/main" id="{9244C4A1-4BB1-4E03-904F-7F0CF20849F7}"/>
              </a:ext>
            </a:extLst>
          </p:cNvPr>
          <p:cNvSpPr txBox="1"/>
          <p:nvPr/>
        </p:nvSpPr>
        <p:spPr>
          <a:xfrm>
            <a:off x="3320088" y="2979723"/>
            <a:ext cx="1675800" cy="706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419" sz="3500" b="1" dirty="0">
                <a:solidFill>
                  <a:srgbClr val="ED2E45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04</a:t>
            </a:r>
            <a:endParaRPr sz="3500" b="1" dirty="0">
              <a:solidFill>
                <a:srgbClr val="ED2E45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15" name="Google Shape;97;p16">
            <a:extLst>
              <a:ext uri="{FF2B5EF4-FFF2-40B4-BE49-F238E27FC236}">
                <a16:creationId xmlns:a16="http://schemas.microsoft.com/office/drawing/2014/main" id="{2F2D49D5-AE1B-499D-A4C3-58C56D3C45A3}"/>
              </a:ext>
            </a:extLst>
          </p:cNvPr>
          <p:cNvSpPr txBox="1"/>
          <p:nvPr/>
        </p:nvSpPr>
        <p:spPr>
          <a:xfrm>
            <a:off x="6208063" y="2979723"/>
            <a:ext cx="1675800" cy="706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419" sz="3500" b="1" dirty="0">
                <a:solidFill>
                  <a:srgbClr val="ED2E45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06</a:t>
            </a:r>
            <a:endParaRPr sz="3500" b="1" dirty="0">
              <a:solidFill>
                <a:srgbClr val="ED2E45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16" name="Google Shape;94;p16">
            <a:extLst>
              <a:ext uri="{FF2B5EF4-FFF2-40B4-BE49-F238E27FC236}">
                <a16:creationId xmlns:a16="http://schemas.microsoft.com/office/drawing/2014/main" id="{762D812F-8F88-4BDE-925C-92C6747F578D}"/>
              </a:ext>
            </a:extLst>
          </p:cNvPr>
          <p:cNvSpPr txBox="1"/>
          <p:nvPr/>
        </p:nvSpPr>
        <p:spPr>
          <a:xfrm>
            <a:off x="479064" y="3315752"/>
            <a:ext cx="2503800" cy="10378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s-419" sz="1200" b="1" dirty="0">
              <a:solidFill>
                <a:srgbClr val="434343"/>
              </a:solidFill>
              <a:latin typeface="Century Gothic"/>
              <a:sym typeface="Century Gothic"/>
            </a:endParaRPr>
          </a:p>
          <a:p>
            <a:pPr lvl="0">
              <a:lnSpc>
                <a:spcPct val="115000"/>
              </a:lnSpc>
            </a:pPr>
            <a:r>
              <a:rPr lang="es-PE" sz="1200" dirty="0">
                <a:solidFill>
                  <a:srgbClr val="434343"/>
                </a:solidFill>
                <a:latin typeface="Century Gothic"/>
              </a:rPr>
              <a:t>Intercambio y consolidación de información </a:t>
            </a:r>
            <a:endParaRPr lang="es-419" sz="1200" dirty="0">
              <a:solidFill>
                <a:srgbClr val="434343"/>
              </a:solidFill>
              <a:latin typeface="Century Gothic"/>
              <a:sym typeface="Century Gothic"/>
            </a:endParaRPr>
          </a:p>
        </p:txBody>
      </p:sp>
      <p:sp>
        <p:nvSpPr>
          <p:cNvPr id="17" name="Google Shape;94;p16">
            <a:extLst>
              <a:ext uri="{FF2B5EF4-FFF2-40B4-BE49-F238E27FC236}">
                <a16:creationId xmlns:a16="http://schemas.microsoft.com/office/drawing/2014/main" id="{D371F53A-A8F9-4E8D-941F-6FF5197AC7DD}"/>
              </a:ext>
            </a:extLst>
          </p:cNvPr>
          <p:cNvSpPr txBox="1"/>
          <p:nvPr/>
        </p:nvSpPr>
        <p:spPr>
          <a:xfrm>
            <a:off x="3374327" y="1948782"/>
            <a:ext cx="2503800" cy="10378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s-419" sz="1200" b="1" dirty="0">
              <a:solidFill>
                <a:srgbClr val="434343"/>
              </a:solidFill>
              <a:latin typeface="Century Gothic"/>
              <a:sym typeface="Century Gothic"/>
            </a:endParaRPr>
          </a:p>
          <a:p>
            <a:pPr lvl="0">
              <a:lnSpc>
                <a:spcPct val="115000"/>
              </a:lnSpc>
            </a:pPr>
            <a:r>
              <a:rPr lang="es-PE" sz="1200" dirty="0">
                <a:solidFill>
                  <a:srgbClr val="434343"/>
                </a:solidFill>
                <a:latin typeface="Century Gothic"/>
              </a:rPr>
              <a:t>Fortalecimiento de capacidades a extensionistas y productores acuícolas</a:t>
            </a:r>
            <a:endParaRPr lang="es-419" sz="1200" dirty="0">
              <a:solidFill>
                <a:srgbClr val="434343"/>
              </a:solidFill>
              <a:latin typeface="Century Gothic"/>
              <a:sym typeface="Century Gothic"/>
            </a:endParaRPr>
          </a:p>
        </p:txBody>
      </p:sp>
      <p:sp>
        <p:nvSpPr>
          <p:cNvPr id="18" name="Google Shape;94;p16">
            <a:extLst>
              <a:ext uri="{FF2B5EF4-FFF2-40B4-BE49-F238E27FC236}">
                <a16:creationId xmlns:a16="http://schemas.microsoft.com/office/drawing/2014/main" id="{4AC69AEA-B640-466C-8A1C-8662B39C0B40}"/>
              </a:ext>
            </a:extLst>
          </p:cNvPr>
          <p:cNvSpPr txBox="1"/>
          <p:nvPr/>
        </p:nvSpPr>
        <p:spPr>
          <a:xfrm>
            <a:off x="3374327" y="3281325"/>
            <a:ext cx="2503800" cy="10378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s-419" sz="1200" b="1" dirty="0">
              <a:solidFill>
                <a:srgbClr val="434343"/>
              </a:solidFill>
              <a:latin typeface="Century Gothic"/>
              <a:sym typeface="Century Gothic"/>
            </a:endParaRPr>
          </a:p>
          <a:p>
            <a:pPr lvl="0">
              <a:lnSpc>
                <a:spcPct val="115000"/>
              </a:lnSpc>
            </a:pPr>
            <a:r>
              <a:rPr lang="es-PE" sz="1200" dirty="0">
                <a:solidFill>
                  <a:srgbClr val="434343"/>
                </a:solidFill>
                <a:latin typeface="Century Gothic"/>
              </a:rPr>
              <a:t>Articulación para la promoción de la sanidad e inocuidad acuícola</a:t>
            </a:r>
            <a:endParaRPr lang="es-419" sz="1200" dirty="0">
              <a:solidFill>
                <a:srgbClr val="434343"/>
              </a:solidFill>
              <a:latin typeface="Century Gothic"/>
              <a:sym typeface="Century Gothic"/>
            </a:endParaRPr>
          </a:p>
        </p:txBody>
      </p:sp>
      <p:sp>
        <p:nvSpPr>
          <p:cNvPr id="19" name="Google Shape;94;p16">
            <a:extLst>
              <a:ext uri="{FF2B5EF4-FFF2-40B4-BE49-F238E27FC236}">
                <a16:creationId xmlns:a16="http://schemas.microsoft.com/office/drawing/2014/main" id="{5DF81142-8DEB-4A8F-A71F-734A17DD56CB}"/>
              </a:ext>
            </a:extLst>
          </p:cNvPr>
          <p:cNvSpPr txBox="1"/>
          <p:nvPr/>
        </p:nvSpPr>
        <p:spPr>
          <a:xfrm>
            <a:off x="6640200" y="1948782"/>
            <a:ext cx="2503800" cy="10378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s-419" sz="1200" b="1" dirty="0">
              <a:solidFill>
                <a:srgbClr val="434343"/>
              </a:solidFill>
              <a:latin typeface="Century Gothic"/>
              <a:sym typeface="Century Gothic"/>
            </a:endParaRPr>
          </a:p>
          <a:p>
            <a:pPr lvl="0">
              <a:lnSpc>
                <a:spcPct val="115000"/>
              </a:lnSpc>
            </a:pPr>
            <a:r>
              <a:rPr lang="es-PE" sz="1200" dirty="0">
                <a:solidFill>
                  <a:srgbClr val="434343"/>
                </a:solidFill>
                <a:latin typeface="Century Gothic"/>
              </a:rPr>
              <a:t>Articulación para procesamiento y desarrollo tecnológico</a:t>
            </a:r>
            <a:endParaRPr lang="es-419" sz="1200" dirty="0">
              <a:solidFill>
                <a:srgbClr val="434343"/>
              </a:solidFill>
              <a:latin typeface="Century Gothic"/>
              <a:sym typeface="Century Gothic"/>
            </a:endParaRPr>
          </a:p>
        </p:txBody>
      </p:sp>
      <p:sp>
        <p:nvSpPr>
          <p:cNvPr id="20" name="Google Shape;94;p16">
            <a:extLst>
              <a:ext uri="{FF2B5EF4-FFF2-40B4-BE49-F238E27FC236}">
                <a16:creationId xmlns:a16="http://schemas.microsoft.com/office/drawing/2014/main" id="{7A1FD300-92A4-4FBC-B5CD-B26828AFE212}"/>
              </a:ext>
            </a:extLst>
          </p:cNvPr>
          <p:cNvSpPr txBox="1"/>
          <p:nvPr/>
        </p:nvSpPr>
        <p:spPr>
          <a:xfrm>
            <a:off x="6640200" y="3249324"/>
            <a:ext cx="2503800" cy="10378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s-419" sz="1200" b="1" dirty="0">
              <a:solidFill>
                <a:srgbClr val="434343"/>
              </a:solidFill>
              <a:latin typeface="Century Gothic"/>
              <a:sym typeface="Century Gothic"/>
            </a:endParaRPr>
          </a:p>
          <a:p>
            <a:pPr lvl="0">
              <a:lnSpc>
                <a:spcPct val="115000"/>
              </a:lnSpc>
            </a:pPr>
            <a:r>
              <a:rPr lang="es-PE" sz="1200" dirty="0">
                <a:solidFill>
                  <a:srgbClr val="434343"/>
                </a:solidFill>
                <a:latin typeface="Century Gothic"/>
              </a:rPr>
              <a:t>Articulación para el acceso a servicios comerciales y de formalización</a:t>
            </a:r>
            <a:endParaRPr lang="es-419" sz="1200" dirty="0">
              <a:solidFill>
                <a:srgbClr val="434343"/>
              </a:solidFill>
              <a:latin typeface="Century Gothic"/>
              <a:sym typeface="Century Gothic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6"/>
          <p:cNvSpPr/>
          <p:nvPr/>
        </p:nvSpPr>
        <p:spPr>
          <a:xfrm rot="10800000">
            <a:off x="0" y="-150"/>
            <a:ext cx="9144000" cy="514500"/>
          </a:xfrm>
          <a:prstGeom prst="round2SameRect">
            <a:avLst>
              <a:gd name="adj1" fmla="val 16667"/>
              <a:gd name="adj2" fmla="val 0"/>
            </a:avLst>
          </a:prstGeom>
          <a:solidFill>
            <a:srgbClr val="FFFFFF"/>
          </a:solidFill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</a:pPr>
            <a:endParaRPr sz="1350" b="0" i="0" u="none" strike="noStrike" cap="non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9" name="Google Shape;99;p16"/>
          <p:cNvSpPr/>
          <p:nvPr/>
        </p:nvSpPr>
        <p:spPr>
          <a:xfrm>
            <a:off x="0" y="4663475"/>
            <a:ext cx="9144000" cy="479700"/>
          </a:xfrm>
          <a:prstGeom prst="rect">
            <a:avLst/>
          </a:prstGeom>
          <a:solidFill>
            <a:srgbClr val="ED2E4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3" name="Google Shape;81;p15">
            <a:extLst>
              <a:ext uri="{FF2B5EF4-FFF2-40B4-BE49-F238E27FC236}">
                <a16:creationId xmlns:a16="http://schemas.microsoft.com/office/drawing/2014/main" id="{9D220B3C-22E8-FE28-C667-8E7D970AD2C0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17840" y="109682"/>
            <a:ext cx="1528719" cy="294836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2" name="Tabla 1">
            <a:extLst>
              <a:ext uri="{FF2B5EF4-FFF2-40B4-BE49-F238E27FC236}">
                <a16:creationId xmlns:a16="http://schemas.microsoft.com/office/drawing/2014/main" id="{41BA29BD-F86C-47B2-9833-E7DF1960CAA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60972338"/>
              </p:ext>
            </p:extLst>
          </p:nvPr>
        </p:nvGraphicFramePr>
        <p:xfrm>
          <a:off x="145774" y="459619"/>
          <a:ext cx="8812696" cy="440302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632917">
                  <a:extLst>
                    <a:ext uri="{9D8B030D-6E8A-4147-A177-3AD203B41FA5}">
                      <a16:colId xmlns:a16="http://schemas.microsoft.com/office/drawing/2014/main" val="3602461712"/>
                    </a:ext>
                  </a:extLst>
                </a:gridCol>
                <a:gridCol w="2899326">
                  <a:extLst>
                    <a:ext uri="{9D8B030D-6E8A-4147-A177-3AD203B41FA5}">
                      <a16:colId xmlns:a16="http://schemas.microsoft.com/office/drawing/2014/main" val="280422048"/>
                    </a:ext>
                  </a:extLst>
                </a:gridCol>
                <a:gridCol w="1736035">
                  <a:extLst>
                    <a:ext uri="{9D8B030D-6E8A-4147-A177-3AD203B41FA5}">
                      <a16:colId xmlns:a16="http://schemas.microsoft.com/office/drawing/2014/main" val="3074054373"/>
                    </a:ext>
                  </a:extLst>
                </a:gridCol>
                <a:gridCol w="1480816">
                  <a:extLst>
                    <a:ext uri="{9D8B030D-6E8A-4147-A177-3AD203B41FA5}">
                      <a16:colId xmlns:a16="http://schemas.microsoft.com/office/drawing/2014/main" val="2233417360"/>
                    </a:ext>
                  </a:extLst>
                </a:gridCol>
                <a:gridCol w="1063602">
                  <a:extLst>
                    <a:ext uri="{9D8B030D-6E8A-4147-A177-3AD203B41FA5}">
                      <a16:colId xmlns:a16="http://schemas.microsoft.com/office/drawing/2014/main" val="2811076155"/>
                    </a:ext>
                  </a:extLst>
                </a:gridCol>
              </a:tblGrid>
              <a:tr h="16311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PE" sz="1400" b="0" dirty="0">
                          <a:effectLst/>
                          <a:latin typeface="Century" panose="02040604050505020304" pitchFamily="18" charset="0"/>
                        </a:rPr>
                        <a:t>ACTIVIDAD</a:t>
                      </a:r>
                      <a:endParaRPr lang="es-PE" sz="1400" b="0" dirty="0">
                        <a:effectLst/>
                        <a:latin typeface="Century" panose="020406040505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810" marR="26810" marT="0" marB="0" anchor="ctr"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PE" sz="1400" b="0" dirty="0">
                          <a:effectLst/>
                          <a:latin typeface="Century" panose="02040604050505020304" pitchFamily="18" charset="0"/>
                        </a:rPr>
                        <a:t>ACCIONES</a:t>
                      </a:r>
                      <a:endParaRPr lang="es-PE" sz="1400" b="0" dirty="0">
                        <a:effectLst/>
                        <a:latin typeface="Century" panose="020406040505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810" marR="26810" marT="0" marB="0" anchor="ctr"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PE" sz="1400" b="0" dirty="0">
                          <a:effectLst/>
                          <a:latin typeface="Century" panose="02040604050505020304" pitchFamily="18" charset="0"/>
                        </a:rPr>
                        <a:t>RESPONSABLES</a:t>
                      </a:r>
                      <a:endParaRPr lang="es-PE" sz="1400" b="0" dirty="0">
                        <a:effectLst/>
                        <a:latin typeface="Century" panose="020406040505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810" marR="26810" marT="0" marB="0" anchor="ctr"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PE" sz="1400" b="0" dirty="0">
                          <a:effectLst/>
                          <a:latin typeface="Century" panose="02040604050505020304" pitchFamily="18" charset="0"/>
                        </a:rPr>
                        <a:t>INDICADOR</a:t>
                      </a:r>
                      <a:endParaRPr lang="es-PE" sz="1400" b="0" dirty="0">
                        <a:effectLst/>
                        <a:latin typeface="Century" panose="020406040505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810" marR="26810" marT="0" marB="0" anchor="ctr"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PE" sz="1400" b="0" dirty="0">
                          <a:effectLst/>
                          <a:latin typeface="Century" panose="02040604050505020304" pitchFamily="18" charset="0"/>
                        </a:rPr>
                        <a:t>META</a:t>
                      </a:r>
                      <a:endParaRPr lang="es-PE" sz="1400" b="0" dirty="0">
                        <a:effectLst/>
                        <a:latin typeface="Century" panose="020406040505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810" marR="26810" marT="0" marB="0" anchor="ctr">
                    <a:solidFill>
                      <a:schemeClr val="accent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33263822"/>
                  </a:ext>
                </a:extLst>
              </a:tr>
              <a:tr h="1102111">
                <a:tc>
                  <a:txBody>
                    <a:bodyPr/>
                    <a:lstStyle/>
                    <a:p>
                      <a:pPr marR="0" algn="just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es-PE" sz="1050" b="0" i="0" u="none" strike="noStrike" cap="none" dirty="0">
                          <a:solidFill>
                            <a:schemeClr val="dk1"/>
                          </a:solidFill>
                          <a:effectLst/>
                          <a:latin typeface="Century" panose="02040604050505020304" pitchFamily="18" charset="0"/>
                          <a:ea typeface="+mn-ea"/>
                          <a:cs typeface="+mn-cs"/>
                          <a:sym typeface="Arial"/>
                        </a:rPr>
                        <a:t>1. Coordinación y seguimiento interinstitucional del Grupo 5 del SINACUI</a:t>
                      </a:r>
                    </a:p>
                  </a:txBody>
                  <a:tcPr marL="26810" marR="2681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PE" sz="1050" b="0" i="0" u="none" strike="noStrike" cap="none" dirty="0">
                          <a:solidFill>
                            <a:schemeClr val="dk1"/>
                          </a:solidFill>
                          <a:effectLst/>
                          <a:latin typeface="Century" panose="02040604050505020304" pitchFamily="18" charset="0"/>
                          <a:ea typeface="+mn-ea"/>
                          <a:cs typeface="+mn-cs"/>
                          <a:sym typeface="Arial"/>
                        </a:rPr>
                        <a:t>Convocar y desarrollar reuniones de coordinación del Grupo 5.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br>
                        <a:rPr lang="es-PE" sz="1050" b="0" i="0" u="none" strike="noStrike" cap="none" dirty="0">
                          <a:solidFill>
                            <a:schemeClr val="dk1"/>
                          </a:solidFill>
                          <a:effectLst/>
                          <a:latin typeface="Century" panose="02040604050505020304" pitchFamily="18" charset="0"/>
                          <a:ea typeface="+mn-ea"/>
                          <a:cs typeface="+mn-cs"/>
                          <a:sym typeface="Arial"/>
                        </a:rPr>
                      </a:br>
                      <a:r>
                        <a:rPr lang="es-PE" sz="1050" b="0" i="0" u="none" strike="noStrike" cap="none" dirty="0">
                          <a:solidFill>
                            <a:schemeClr val="dk1"/>
                          </a:solidFill>
                          <a:effectLst/>
                          <a:latin typeface="Century" panose="02040604050505020304" pitchFamily="18" charset="0"/>
                          <a:ea typeface="+mn-ea"/>
                          <a:cs typeface="+mn-cs"/>
                          <a:sym typeface="Arial"/>
                        </a:rPr>
                        <a:t>Hacer seguimiento a los acuerdos asumidos por las entidades integrantes.</a:t>
                      </a:r>
                      <a:br>
                        <a:rPr lang="es-PE" sz="1050" b="0" i="0" u="none" strike="noStrike" cap="none" dirty="0">
                          <a:solidFill>
                            <a:schemeClr val="dk1"/>
                          </a:solidFill>
                          <a:effectLst/>
                          <a:latin typeface="Century" panose="02040604050505020304" pitchFamily="18" charset="0"/>
                          <a:ea typeface="+mn-ea"/>
                          <a:cs typeface="+mn-cs"/>
                          <a:sym typeface="Arial"/>
                        </a:rPr>
                      </a:br>
                      <a:r>
                        <a:rPr lang="es-PE" sz="1050" b="0" i="0" u="none" strike="noStrike" cap="none" dirty="0">
                          <a:solidFill>
                            <a:schemeClr val="dk1"/>
                          </a:solidFill>
                          <a:effectLst/>
                          <a:latin typeface="Century" panose="02040604050505020304" pitchFamily="18" charset="0"/>
                          <a:ea typeface="+mn-ea"/>
                          <a:cs typeface="+mn-cs"/>
                          <a:sym typeface="Arial"/>
                        </a:rPr>
                        <a:t>Consolidar reportes de avance sobre cumplimiento de actividades.</a:t>
                      </a:r>
                    </a:p>
                  </a:txBody>
                  <a:tcPr marL="26810" marR="2681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PE" sz="1050" b="0" dirty="0">
                          <a:effectLst/>
                          <a:latin typeface="Century" panose="02040604050505020304" pitchFamily="18" charset="0"/>
                        </a:rPr>
                        <a:t>DGA / DPDA</a:t>
                      </a:r>
                      <a:br>
                        <a:rPr lang="es-PE" sz="1050" b="0" dirty="0">
                          <a:effectLst/>
                          <a:latin typeface="Century" panose="02040604050505020304" pitchFamily="18" charset="0"/>
                        </a:rPr>
                      </a:br>
                      <a:r>
                        <a:rPr lang="es-PE" sz="1050" b="0" dirty="0">
                          <a:effectLst/>
                          <a:latin typeface="Century" panose="02040604050505020304" pitchFamily="18" charset="0"/>
                        </a:rPr>
                        <a:t>Entidades integrantes del Grupo 5</a:t>
                      </a:r>
                      <a:endParaRPr lang="es-PE" sz="1050" b="0" dirty="0">
                        <a:effectLst/>
                        <a:latin typeface="Century" panose="020406040505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810" marR="2681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PE" sz="1050" b="0" dirty="0">
                          <a:effectLst/>
                          <a:latin typeface="Century" panose="02040604050505020304" pitchFamily="18" charset="0"/>
                        </a:rPr>
                        <a:t>Número de reuniones de coordinación y seguimiento realizadas.</a:t>
                      </a:r>
                      <a:endParaRPr lang="es-PE" sz="1050" b="0" dirty="0">
                        <a:effectLst/>
                        <a:latin typeface="Century" panose="020406040505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810" marR="2681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PE" sz="1050" b="0" dirty="0">
                          <a:effectLst/>
                          <a:latin typeface="Century" panose="02040604050505020304" pitchFamily="18" charset="0"/>
                        </a:rPr>
                        <a:t>04 reuniones realizadas</a:t>
                      </a:r>
                      <a:endParaRPr lang="es-PE" sz="1050" b="0" dirty="0">
                        <a:effectLst/>
                        <a:latin typeface="Century" panose="020406040505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810" marR="2681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4200678"/>
                  </a:ext>
                </a:extLst>
              </a:tr>
              <a:tr h="94272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PE" sz="1050" b="0" dirty="0">
                          <a:solidFill>
                            <a:schemeClr val="tx1"/>
                          </a:solidFill>
                          <a:effectLst/>
                          <a:latin typeface="Century" panose="02040604050505020304" pitchFamily="18" charset="0"/>
                        </a:rPr>
                        <a:t>2. Intercambio y consolidación de información </a:t>
                      </a:r>
                      <a:endParaRPr lang="es-PE" sz="1050" b="0" dirty="0">
                        <a:solidFill>
                          <a:schemeClr val="tx1"/>
                        </a:solidFill>
                        <a:effectLst/>
                        <a:latin typeface="Century" panose="020406040505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810" marR="2681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PE" sz="1050" b="0" dirty="0">
                          <a:effectLst/>
                          <a:latin typeface="Century" panose="02040604050505020304" pitchFamily="18" charset="0"/>
                        </a:rPr>
                        <a:t>Recopilar y consolidar información sobre productores atendidos por las entidades participantes.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br>
                        <a:rPr lang="es-PE" sz="1050" b="0" dirty="0">
                          <a:effectLst/>
                          <a:latin typeface="Century" panose="02040604050505020304" pitchFamily="18" charset="0"/>
                        </a:rPr>
                      </a:br>
                      <a:r>
                        <a:rPr lang="es-PE" sz="1050" b="0" dirty="0">
                          <a:effectLst/>
                          <a:latin typeface="Century" panose="02040604050505020304" pitchFamily="18" charset="0"/>
                        </a:rPr>
                        <a:t>Compartir información relevante para la planificación de acciones conjuntas.</a:t>
                      </a:r>
                      <a:endParaRPr lang="es-PE" sz="1050" b="0" dirty="0">
                        <a:effectLst/>
                        <a:latin typeface="Century" panose="020406040505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810" marR="2681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PE" sz="1050" b="0" dirty="0">
                          <a:effectLst/>
                          <a:latin typeface="Century" panose="02040604050505020304" pitchFamily="18" charset="0"/>
                        </a:rPr>
                        <a:t>DGA / DPDA</a:t>
                      </a:r>
                      <a:br>
                        <a:rPr lang="es-PE" sz="1050" b="0" dirty="0">
                          <a:effectLst/>
                          <a:latin typeface="Century" panose="02040604050505020304" pitchFamily="18" charset="0"/>
                        </a:rPr>
                      </a:br>
                      <a:r>
                        <a:rPr lang="es-PE" sz="1050" b="0" dirty="0">
                          <a:effectLst/>
                          <a:latin typeface="Century" panose="02040604050505020304" pitchFamily="18" charset="0"/>
                        </a:rPr>
                        <a:t>SANIPES</a:t>
                      </a:r>
                      <a:br>
                        <a:rPr lang="es-PE" sz="1050" b="0" dirty="0">
                          <a:effectLst/>
                          <a:latin typeface="Century" panose="02040604050505020304" pitchFamily="18" charset="0"/>
                        </a:rPr>
                      </a:br>
                      <a:r>
                        <a:rPr lang="es-PE" sz="1050" b="0" dirty="0">
                          <a:effectLst/>
                          <a:latin typeface="Century" panose="02040604050505020304" pitchFamily="18" charset="0"/>
                        </a:rPr>
                        <a:t>PNACP</a:t>
                      </a:r>
                      <a:br>
                        <a:rPr lang="es-PE" sz="1050" b="0" dirty="0">
                          <a:effectLst/>
                          <a:latin typeface="Century" panose="02040604050505020304" pitchFamily="18" charset="0"/>
                        </a:rPr>
                      </a:br>
                      <a:r>
                        <a:rPr lang="es-PE" sz="1050" b="0" dirty="0">
                          <a:effectLst/>
                          <a:latin typeface="Century" panose="02040604050505020304" pitchFamily="18" charset="0"/>
                        </a:rPr>
                        <a:t>ITP</a:t>
                      </a:r>
                      <a:br>
                        <a:rPr lang="es-PE" sz="1050" b="0" dirty="0">
                          <a:effectLst/>
                          <a:latin typeface="Century" panose="02040604050505020304" pitchFamily="18" charset="0"/>
                        </a:rPr>
                      </a:br>
                      <a:r>
                        <a:rPr lang="es-PE" sz="1050" b="0" dirty="0">
                          <a:effectLst/>
                          <a:latin typeface="Century" panose="02040604050505020304" pitchFamily="18" charset="0"/>
                        </a:rPr>
                        <a:t>FONDEPES</a:t>
                      </a:r>
                      <a:br>
                        <a:rPr lang="es-PE" sz="1050" b="0" dirty="0">
                          <a:effectLst/>
                          <a:latin typeface="Century" panose="02040604050505020304" pitchFamily="18" charset="0"/>
                        </a:rPr>
                      </a:br>
                      <a:r>
                        <a:rPr lang="es-PE" sz="1050" b="0" dirty="0">
                          <a:effectLst/>
                          <a:latin typeface="Century" panose="02040604050505020304" pitchFamily="18" charset="0"/>
                        </a:rPr>
                        <a:t>IMARPE</a:t>
                      </a:r>
                      <a:endParaRPr lang="es-PE" sz="1050" b="0" dirty="0">
                        <a:effectLst/>
                        <a:latin typeface="Century" panose="020406040505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810" marR="2681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PE" sz="1050" b="0" dirty="0">
                          <a:effectLst/>
                          <a:latin typeface="Century" panose="02040604050505020304" pitchFamily="18" charset="0"/>
                        </a:rPr>
                        <a:t>Número de reportes o matrices de información compartida consolidadas.</a:t>
                      </a:r>
                      <a:endParaRPr lang="es-PE" sz="1050" b="0" dirty="0">
                        <a:effectLst/>
                        <a:latin typeface="Century" panose="020406040505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810" marR="2681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PE" sz="1050" b="0" dirty="0">
                          <a:effectLst/>
                          <a:latin typeface="Century" panose="02040604050505020304" pitchFamily="18" charset="0"/>
                        </a:rPr>
                        <a:t>03 reportes </a:t>
                      </a:r>
                      <a:endParaRPr lang="es-PE" sz="1050" b="0" dirty="0">
                        <a:effectLst/>
                        <a:latin typeface="Century" panose="020406040505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810" marR="2681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15724842"/>
                  </a:ext>
                </a:extLst>
              </a:tr>
              <a:tr h="158026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PE" sz="1050" b="0" dirty="0">
                          <a:solidFill>
                            <a:schemeClr val="tx1"/>
                          </a:solidFill>
                          <a:effectLst/>
                          <a:latin typeface="Century" panose="02040604050505020304" pitchFamily="18" charset="0"/>
                        </a:rPr>
                        <a:t>3. Fortalecimiento de capacidades a extensionistas y productores acuícolas</a:t>
                      </a:r>
                      <a:endParaRPr lang="es-PE" sz="1050" b="0" dirty="0">
                        <a:solidFill>
                          <a:schemeClr val="tx1"/>
                        </a:solidFill>
                        <a:effectLst/>
                        <a:latin typeface="Century" panose="020406040505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810" marR="2681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PE" sz="1050" b="0" dirty="0">
                          <a:effectLst/>
                          <a:latin typeface="Century" panose="02040604050505020304" pitchFamily="18" charset="0"/>
                        </a:rPr>
                        <a:t>Programar y ejecutar capacitaciones técnicas especializadas.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br>
                        <a:rPr lang="es-PE" sz="1050" b="0" dirty="0">
                          <a:effectLst/>
                          <a:latin typeface="Century" panose="02040604050505020304" pitchFamily="18" charset="0"/>
                        </a:rPr>
                      </a:br>
                      <a:r>
                        <a:rPr lang="es-PE" sz="1050" b="0" dirty="0">
                          <a:effectLst/>
                          <a:latin typeface="Century" panose="02040604050505020304" pitchFamily="18" charset="0"/>
                        </a:rPr>
                        <a:t>Coordinar la participación de las entidades integrantes en jornadas de fortalecimiento de capacidades.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br>
                        <a:rPr lang="es-PE" sz="1050" b="0" dirty="0">
                          <a:effectLst/>
                          <a:latin typeface="Century" panose="02040604050505020304" pitchFamily="18" charset="0"/>
                        </a:rPr>
                      </a:br>
                      <a:r>
                        <a:rPr lang="es-PE" sz="1050" b="0" dirty="0">
                          <a:effectLst/>
                          <a:latin typeface="Century" panose="02040604050505020304" pitchFamily="18" charset="0"/>
                        </a:rPr>
                        <a:t>Incorporar contenidos técnicos vinculados a producción, innovación, sanidad, valor agregado y comercialización.</a:t>
                      </a:r>
                      <a:endParaRPr lang="es-PE" sz="1050" b="0" dirty="0">
                        <a:effectLst/>
                        <a:latin typeface="Century" panose="020406040505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810" marR="2681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PE" sz="1050" b="0" dirty="0">
                          <a:effectLst/>
                          <a:latin typeface="Century" panose="02040604050505020304" pitchFamily="18" charset="0"/>
                        </a:rPr>
                        <a:t>DGA / DPDA</a:t>
                      </a:r>
                      <a:br>
                        <a:rPr lang="es-PE" sz="1050" b="0" dirty="0">
                          <a:effectLst/>
                          <a:latin typeface="Century" panose="02040604050505020304" pitchFamily="18" charset="0"/>
                        </a:rPr>
                      </a:br>
                      <a:r>
                        <a:rPr lang="es-PE" sz="1050" b="0" dirty="0">
                          <a:effectLst/>
                          <a:latin typeface="Century" panose="02040604050505020304" pitchFamily="18" charset="0"/>
                        </a:rPr>
                        <a:t>IMARPE</a:t>
                      </a:r>
                      <a:br>
                        <a:rPr lang="es-PE" sz="1050" b="0" dirty="0">
                          <a:effectLst/>
                          <a:latin typeface="Century" panose="02040604050505020304" pitchFamily="18" charset="0"/>
                        </a:rPr>
                      </a:br>
                      <a:r>
                        <a:rPr lang="es-PE" sz="1050" b="0" dirty="0">
                          <a:effectLst/>
                          <a:latin typeface="Century" panose="02040604050505020304" pitchFamily="18" charset="0"/>
                        </a:rPr>
                        <a:t>SANIPES</a:t>
                      </a:r>
                      <a:br>
                        <a:rPr lang="es-PE" sz="1050" b="0" dirty="0">
                          <a:effectLst/>
                          <a:latin typeface="Century" panose="02040604050505020304" pitchFamily="18" charset="0"/>
                        </a:rPr>
                      </a:br>
                      <a:r>
                        <a:rPr lang="es-PE" sz="1050" b="0" dirty="0">
                          <a:effectLst/>
                          <a:latin typeface="Century" panose="02040604050505020304" pitchFamily="18" charset="0"/>
                        </a:rPr>
                        <a:t>FONDEPES</a:t>
                      </a:r>
                      <a:br>
                        <a:rPr lang="es-PE" sz="1050" b="0" dirty="0">
                          <a:effectLst/>
                          <a:latin typeface="Century" panose="02040604050505020304" pitchFamily="18" charset="0"/>
                        </a:rPr>
                      </a:br>
                      <a:r>
                        <a:rPr lang="es-PE" sz="1050" b="0" dirty="0">
                          <a:effectLst/>
                          <a:latin typeface="Century" panose="02040604050505020304" pitchFamily="18" charset="0"/>
                        </a:rPr>
                        <a:t>ITP</a:t>
                      </a:r>
                      <a:br>
                        <a:rPr lang="es-PE" sz="1050" b="0" dirty="0">
                          <a:effectLst/>
                          <a:latin typeface="Century" panose="02040604050505020304" pitchFamily="18" charset="0"/>
                        </a:rPr>
                      </a:br>
                      <a:r>
                        <a:rPr lang="es-PE" sz="1050" b="0" dirty="0">
                          <a:effectLst/>
                          <a:latin typeface="Century" panose="02040604050505020304" pitchFamily="18" charset="0"/>
                        </a:rPr>
                        <a:t>PNACP</a:t>
                      </a:r>
                      <a:endParaRPr lang="es-PE" sz="1050" b="0" dirty="0">
                        <a:effectLst/>
                        <a:latin typeface="Century" panose="020406040505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810" marR="2681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PE" sz="1050" b="0" dirty="0">
                          <a:effectLst/>
                          <a:latin typeface="Century" panose="02040604050505020304" pitchFamily="18" charset="0"/>
                        </a:rPr>
                        <a:t>Número de actividades de capacitación y fortalecimiento de capacidades ejecutadas.</a:t>
                      </a:r>
                      <a:endParaRPr lang="es-PE" sz="1050" b="0" dirty="0">
                        <a:effectLst/>
                        <a:latin typeface="Century" panose="020406040505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810" marR="2681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PE" sz="1050" b="0" dirty="0">
                          <a:effectLst/>
                          <a:latin typeface="Century" panose="02040604050505020304" pitchFamily="18" charset="0"/>
                        </a:rPr>
                        <a:t>04 actividades ejecutadas</a:t>
                      </a:r>
                      <a:endParaRPr lang="es-PE" sz="1050" b="0" dirty="0">
                        <a:effectLst/>
                        <a:latin typeface="Century" panose="020406040505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810" marR="2681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553058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733063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6"/>
          <p:cNvSpPr/>
          <p:nvPr/>
        </p:nvSpPr>
        <p:spPr>
          <a:xfrm rot="10800000">
            <a:off x="0" y="-150"/>
            <a:ext cx="9144000" cy="514500"/>
          </a:xfrm>
          <a:prstGeom prst="round2SameRect">
            <a:avLst>
              <a:gd name="adj1" fmla="val 16667"/>
              <a:gd name="adj2" fmla="val 0"/>
            </a:avLst>
          </a:prstGeom>
          <a:solidFill>
            <a:srgbClr val="FFFFFF"/>
          </a:solidFill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</a:pPr>
            <a:endParaRPr sz="1350" b="0" i="0" u="none" strike="noStrike" cap="non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9" name="Google Shape;99;p16"/>
          <p:cNvSpPr/>
          <p:nvPr/>
        </p:nvSpPr>
        <p:spPr>
          <a:xfrm>
            <a:off x="0" y="4663475"/>
            <a:ext cx="9144000" cy="479700"/>
          </a:xfrm>
          <a:prstGeom prst="rect">
            <a:avLst/>
          </a:prstGeom>
          <a:solidFill>
            <a:srgbClr val="ED2E4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3" name="Google Shape;81;p15">
            <a:extLst>
              <a:ext uri="{FF2B5EF4-FFF2-40B4-BE49-F238E27FC236}">
                <a16:creationId xmlns:a16="http://schemas.microsoft.com/office/drawing/2014/main" id="{9D220B3C-22E8-FE28-C667-8E7D970AD2C0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17840" y="109682"/>
            <a:ext cx="1528719" cy="294836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2" name="Tabla 1">
            <a:extLst>
              <a:ext uri="{FF2B5EF4-FFF2-40B4-BE49-F238E27FC236}">
                <a16:creationId xmlns:a16="http://schemas.microsoft.com/office/drawing/2014/main" id="{41BA29BD-F86C-47B2-9833-E7DF1960CAA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79758205"/>
              </p:ext>
            </p:extLst>
          </p:nvPr>
        </p:nvGraphicFramePr>
        <p:xfrm>
          <a:off x="0" y="514351"/>
          <a:ext cx="9144000" cy="460210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694305">
                  <a:extLst>
                    <a:ext uri="{9D8B030D-6E8A-4147-A177-3AD203B41FA5}">
                      <a16:colId xmlns:a16="http://schemas.microsoft.com/office/drawing/2014/main" val="3602461712"/>
                    </a:ext>
                  </a:extLst>
                </a:gridCol>
                <a:gridCol w="3236002">
                  <a:extLst>
                    <a:ext uri="{9D8B030D-6E8A-4147-A177-3AD203B41FA5}">
                      <a16:colId xmlns:a16="http://schemas.microsoft.com/office/drawing/2014/main" val="280422048"/>
                    </a:ext>
                  </a:extLst>
                </a:gridCol>
                <a:gridCol w="1619549">
                  <a:extLst>
                    <a:ext uri="{9D8B030D-6E8A-4147-A177-3AD203B41FA5}">
                      <a16:colId xmlns:a16="http://schemas.microsoft.com/office/drawing/2014/main" val="3074054373"/>
                    </a:ext>
                  </a:extLst>
                </a:gridCol>
                <a:gridCol w="1418896">
                  <a:extLst>
                    <a:ext uri="{9D8B030D-6E8A-4147-A177-3AD203B41FA5}">
                      <a16:colId xmlns:a16="http://schemas.microsoft.com/office/drawing/2014/main" val="2233417360"/>
                    </a:ext>
                  </a:extLst>
                </a:gridCol>
                <a:gridCol w="1175248">
                  <a:extLst>
                    <a:ext uri="{9D8B030D-6E8A-4147-A177-3AD203B41FA5}">
                      <a16:colId xmlns:a16="http://schemas.microsoft.com/office/drawing/2014/main" val="2811076155"/>
                    </a:ext>
                  </a:extLst>
                </a:gridCol>
              </a:tblGrid>
              <a:tr h="19040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PE" sz="1400" b="0">
                          <a:solidFill>
                            <a:schemeClr val="bg1"/>
                          </a:solidFill>
                          <a:effectLst/>
                          <a:latin typeface="Century" panose="02040604050505020304" pitchFamily="18" charset="0"/>
                        </a:rPr>
                        <a:t>ACTIVIDAD</a:t>
                      </a:r>
                      <a:endParaRPr lang="es-PE" sz="1400" b="0">
                        <a:solidFill>
                          <a:schemeClr val="bg1"/>
                        </a:solidFill>
                        <a:effectLst/>
                        <a:latin typeface="Century" panose="020406040505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810" marR="26810" marT="0" marB="0" anchor="ctr"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PE" sz="1400" b="0">
                          <a:solidFill>
                            <a:schemeClr val="bg1"/>
                          </a:solidFill>
                          <a:effectLst/>
                          <a:latin typeface="Century" panose="02040604050505020304" pitchFamily="18" charset="0"/>
                        </a:rPr>
                        <a:t>ACCIONES</a:t>
                      </a:r>
                      <a:endParaRPr lang="es-PE" sz="1400" b="0">
                        <a:solidFill>
                          <a:schemeClr val="bg1"/>
                        </a:solidFill>
                        <a:effectLst/>
                        <a:latin typeface="Century" panose="020406040505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810" marR="26810" marT="0" marB="0" anchor="ctr"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PE" sz="1400" b="0">
                          <a:solidFill>
                            <a:schemeClr val="bg1"/>
                          </a:solidFill>
                          <a:effectLst/>
                          <a:latin typeface="Century" panose="02040604050505020304" pitchFamily="18" charset="0"/>
                        </a:rPr>
                        <a:t>RESPONSABLES</a:t>
                      </a:r>
                      <a:endParaRPr lang="es-PE" sz="1400" b="0">
                        <a:solidFill>
                          <a:schemeClr val="bg1"/>
                        </a:solidFill>
                        <a:effectLst/>
                        <a:latin typeface="Century" panose="020406040505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810" marR="26810" marT="0" marB="0" anchor="ctr"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PE" sz="1400" b="0">
                          <a:solidFill>
                            <a:schemeClr val="bg1"/>
                          </a:solidFill>
                          <a:effectLst/>
                          <a:latin typeface="Century" panose="02040604050505020304" pitchFamily="18" charset="0"/>
                        </a:rPr>
                        <a:t>INDICADOR</a:t>
                      </a:r>
                      <a:endParaRPr lang="es-PE" sz="1400" b="0">
                        <a:solidFill>
                          <a:schemeClr val="bg1"/>
                        </a:solidFill>
                        <a:effectLst/>
                        <a:latin typeface="Century" panose="020406040505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810" marR="26810" marT="0" marB="0" anchor="ctr"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PE" sz="1400" b="0" dirty="0">
                          <a:solidFill>
                            <a:schemeClr val="bg1"/>
                          </a:solidFill>
                          <a:effectLst/>
                          <a:latin typeface="Century" panose="02040604050505020304" pitchFamily="18" charset="0"/>
                        </a:rPr>
                        <a:t>META</a:t>
                      </a:r>
                      <a:endParaRPr lang="es-PE" sz="1400" b="0" dirty="0">
                        <a:solidFill>
                          <a:schemeClr val="bg1"/>
                        </a:solidFill>
                        <a:effectLst/>
                        <a:latin typeface="Century" panose="020406040505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810" marR="26810" marT="0" marB="0" anchor="ctr">
                    <a:solidFill>
                      <a:schemeClr val="accent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33263822"/>
                  </a:ext>
                </a:extLst>
              </a:tr>
              <a:tr h="162298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PE" sz="1100" b="0" dirty="0">
                          <a:solidFill>
                            <a:schemeClr val="tx1"/>
                          </a:solidFill>
                          <a:effectLst/>
                          <a:latin typeface="Century" panose="02040604050505020304" pitchFamily="18" charset="0"/>
                        </a:rPr>
                        <a:t>4. Articulación para la promoción de la sanidad e inocuidad acuícola</a:t>
                      </a:r>
                      <a:endParaRPr lang="es-PE" sz="1100" b="0" dirty="0">
                        <a:solidFill>
                          <a:schemeClr val="tx1"/>
                        </a:solidFill>
                        <a:effectLst/>
                        <a:latin typeface="Century" panose="020406040505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810" marR="2681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PE" sz="1100" b="0" dirty="0">
                          <a:effectLst/>
                          <a:latin typeface="Century" panose="02040604050505020304" pitchFamily="18" charset="0"/>
                        </a:rPr>
                        <a:t>Coordinar acciones con SANIPES para la promoción del cumplimiento de la normativa sanitaria.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br>
                        <a:rPr lang="es-PE" sz="1100" b="0" dirty="0">
                          <a:effectLst/>
                          <a:latin typeface="Century" panose="02040604050505020304" pitchFamily="18" charset="0"/>
                        </a:rPr>
                      </a:br>
                      <a:r>
                        <a:rPr lang="es-PE" sz="1100" b="0" dirty="0">
                          <a:effectLst/>
                          <a:latin typeface="Century" panose="02040604050505020304" pitchFamily="18" charset="0"/>
                        </a:rPr>
                        <a:t>Difundir información técnica relacionada con la habilitación sanitaria y buenas prácticas.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br>
                        <a:rPr lang="es-PE" sz="1100" b="0" dirty="0">
                          <a:effectLst/>
                          <a:latin typeface="Century" panose="02040604050505020304" pitchFamily="18" charset="0"/>
                        </a:rPr>
                      </a:br>
                      <a:r>
                        <a:rPr lang="es-PE" sz="1100" b="0" dirty="0">
                          <a:effectLst/>
                          <a:latin typeface="Century" panose="02040604050505020304" pitchFamily="18" charset="0"/>
                        </a:rPr>
                        <a:t>Identificar productores o unidades productivas susceptibles de recibir acompañamiento.</a:t>
                      </a:r>
                      <a:endParaRPr lang="es-PE" sz="1100" b="0" dirty="0">
                        <a:effectLst/>
                        <a:latin typeface="Century" panose="020406040505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810" marR="2681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PE" sz="1100" b="0" dirty="0">
                          <a:effectLst/>
                          <a:latin typeface="Century" panose="02040604050505020304" pitchFamily="18" charset="0"/>
                        </a:rPr>
                        <a:t>SANIPES</a:t>
                      </a:r>
                      <a:br>
                        <a:rPr lang="es-PE" sz="1100" b="0" dirty="0">
                          <a:effectLst/>
                          <a:latin typeface="Century" panose="02040604050505020304" pitchFamily="18" charset="0"/>
                        </a:rPr>
                      </a:br>
                      <a:r>
                        <a:rPr lang="es-PE" sz="1100" b="0" dirty="0">
                          <a:effectLst/>
                          <a:latin typeface="Century" panose="02040604050505020304" pitchFamily="18" charset="0"/>
                        </a:rPr>
                        <a:t>DGA / DPDA</a:t>
                      </a:r>
                      <a:endParaRPr lang="es-PE" sz="1100" b="0" dirty="0">
                        <a:effectLst/>
                        <a:latin typeface="Century" panose="020406040505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810" marR="2681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PE" sz="1100" b="0">
                          <a:effectLst/>
                          <a:latin typeface="Century" panose="02040604050505020304" pitchFamily="18" charset="0"/>
                        </a:rPr>
                        <a:t>Número de acciones articuladas o asistencias técnicas promovidas en materia sanitaria.</a:t>
                      </a:r>
                      <a:endParaRPr lang="es-PE" sz="1100" b="0">
                        <a:effectLst/>
                        <a:latin typeface="Century" panose="020406040505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810" marR="2681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PE" sz="1100" b="0" dirty="0">
                          <a:effectLst/>
                          <a:latin typeface="Century" panose="02040604050505020304" pitchFamily="18" charset="0"/>
                        </a:rPr>
                        <a:t>02 acciones articuladas</a:t>
                      </a:r>
                      <a:endParaRPr lang="es-PE" sz="1100" b="0" dirty="0">
                        <a:effectLst/>
                        <a:latin typeface="Century" panose="020406040505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810" marR="2681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448870"/>
                  </a:ext>
                </a:extLst>
              </a:tr>
              <a:tr h="1076841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PE" sz="1100" b="0" dirty="0">
                          <a:solidFill>
                            <a:schemeClr val="tx1"/>
                          </a:solidFill>
                          <a:effectLst/>
                          <a:latin typeface="Century" panose="02040604050505020304" pitchFamily="18" charset="0"/>
                        </a:rPr>
                        <a:t>5. Articulación para procesamiento y desarrollo tecnológico</a:t>
                      </a:r>
                      <a:endParaRPr lang="es-PE" sz="1100" b="0" dirty="0">
                        <a:solidFill>
                          <a:schemeClr val="tx1"/>
                        </a:solidFill>
                        <a:effectLst/>
                        <a:latin typeface="Century" panose="020406040505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810" marR="2681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PE" sz="1100" b="0" dirty="0">
                          <a:effectLst/>
                          <a:latin typeface="Century" panose="02040604050505020304" pitchFamily="18" charset="0"/>
                        </a:rPr>
                        <a:t>Coordinar acciones con IMARPE, ITP y FONDEPES para la promoción de tecnologías aplicadas a la acuicultura y producción de semilla.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br>
                        <a:rPr lang="es-PE" sz="1100" b="0" dirty="0">
                          <a:effectLst/>
                          <a:latin typeface="Century" panose="02040604050505020304" pitchFamily="18" charset="0"/>
                        </a:rPr>
                      </a:br>
                      <a:r>
                        <a:rPr lang="es-PE" sz="1100" b="0" dirty="0">
                          <a:effectLst/>
                          <a:latin typeface="Century" panose="02040604050505020304" pitchFamily="18" charset="0"/>
                        </a:rPr>
                        <a:t>Promover actividades técnicas orientadas a fortalecer capacidades en estos temas.</a:t>
                      </a:r>
                      <a:endParaRPr lang="es-PE" sz="1100" b="0" dirty="0">
                        <a:effectLst/>
                        <a:latin typeface="Century" panose="020406040505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810" marR="2681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PE" sz="1100" b="0" dirty="0">
                          <a:effectLst/>
                          <a:latin typeface="Century" panose="02040604050505020304" pitchFamily="18" charset="0"/>
                        </a:rPr>
                        <a:t>IMARPE</a:t>
                      </a:r>
                      <a:br>
                        <a:rPr lang="es-PE" sz="1100" b="0" dirty="0">
                          <a:effectLst/>
                          <a:latin typeface="Century" panose="02040604050505020304" pitchFamily="18" charset="0"/>
                        </a:rPr>
                      </a:br>
                      <a:r>
                        <a:rPr lang="es-PE" sz="1100" b="0" dirty="0">
                          <a:effectLst/>
                          <a:latin typeface="Century" panose="02040604050505020304" pitchFamily="18" charset="0"/>
                        </a:rPr>
                        <a:t>ITP</a:t>
                      </a:r>
                      <a:br>
                        <a:rPr lang="es-PE" sz="1100" b="0" dirty="0">
                          <a:effectLst/>
                          <a:latin typeface="Century" panose="02040604050505020304" pitchFamily="18" charset="0"/>
                        </a:rPr>
                      </a:br>
                      <a:r>
                        <a:rPr lang="es-PE" sz="1100" b="0" dirty="0">
                          <a:effectLst/>
                          <a:latin typeface="Century" panose="02040604050505020304" pitchFamily="18" charset="0"/>
                        </a:rPr>
                        <a:t>FONDEPES</a:t>
                      </a:r>
                      <a:br>
                        <a:rPr lang="es-PE" sz="1100" b="0" dirty="0">
                          <a:effectLst/>
                          <a:latin typeface="Century" panose="02040604050505020304" pitchFamily="18" charset="0"/>
                        </a:rPr>
                      </a:br>
                      <a:r>
                        <a:rPr lang="es-PE" sz="1100" b="0" dirty="0">
                          <a:effectLst/>
                          <a:latin typeface="Century" panose="02040604050505020304" pitchFamily="18" charset="0"/>
                        </a:rPr>
                        <a:t>DGA / DPDA</a:t>
                      </a:r>
                      <a:endParaRPr lang="es-PE" sz="1100" b="0" dirty="0">
                        <a:effectLst/>
                        <a:latin typeface="Century" panose="020406040505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810" marR="2681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PE" sz="1100" b="0" dirty="0">
                          <a:effectLst/>
                          <a:latin typeface="Century" panose="02040604050505020304" pitchFamily="18" charset="0"/>
                        </a:rPr>
                        <a:t>Número de acciones o actividades técnicas implementadas en procesamiento y desarrollo tecnológico.</a:t>
                      </a:r>
                      <a:endParaRPr lang="es-PE" sz="1100" b="0" dirty="0">
                        <a:effectLst/>
                        <a:latin typeface="Century" panose="020406040505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810" marR="2681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PE" sz="1100" b="0" dirty="0">
                          <a:effectLst/>
                          <a:latin typeface="Century" panose="02040604050505020304" pitchFamily="18" charset="0"/>
                        </a:rPr>
                        <a:t>03 acciones implementadas</a:t>
                      </a:r>
                      <a:endParaRPr lang="es-PE" sz="1100" b="0" dirty="0">
                        <a:effectLst/>
                        <a:latin typeface="Century" panose="020406040505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810" marR="2681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02192573"/>
                  </a:ext>
                </a:extLst>
              </a:tr>
              <a:tr h="125889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PE" sz="1100" b="0" dirty="0">
                          <a:solidFill>
                            <a:schemeClr val="tx1"/>
                          </a:solidFill>
                          <a:effectLst/>
                          <a:latin typeface="Century" panose="02040604050505020304" pitchFamily="18" charset="0"/>
                        </a:rPr>
                        <a:t>6. Articulación para el acceso a servicios comerciales y de formalización</a:t>
                      </a:r>
                      <a:endParaRPr lang="es-PE" sz="1100" b="0" dirty="0">
                        <a:solidFill>
                          <a:schemeClr val="tx1"/>
                        </a:solidFill>
                        <a:effectLst/>
                        <a:latin typeface="Century" panose="020406040505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810" marR="2681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PE" sz="1100" b="0" dirty="0">
                          <a:effectLst/>
                          <a:latin typeface="Century" panose="02040604050505020304" pitchFamily="18" charset="0"/>
                        </a:rPr>
                        <a:t>Coordinar con PNACP la difusión de plataformas comerciales y oportunidades de promoción.</a:t>
                      </a:r>
                      <a:br>
                        <a:rPr lang="es-PE" sz="1100" b="0" dirty="0">
                          <a:effectLst/>
                          <a:latin typeface="Century" panose="02040604050505020304" pitchFamily="18" charset="0"/>
                        </a:rPr>
                      </a:br>
                      <a:r>
                        <a:rPr lang="es-PE" sz="1100" b="0" dirty="0">
                          <a:effectLst/>
                          <a:latin typeface="Century" panose="02040604050505020304" pitchFamily="18" charset="0"/>
                        </a:rPr>
                        <a:t>Promover el acompañamiento técnico para el registro en RENAPYC.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br>
                        <a:rPr lang="es-PE" sz="1100" b="0" dirty="0">
                          <a:effectLst/>
                          <a:latin typeface="Century" panose="02040604050505020304" pitchFamily="18" charset="0"/>
                        </a:rPr>
                      </a:br>
                      <a:r>
                        <a:rPr lang="es-PE" sz="1100" b="0" dirty="0">
                          <a:effectLst/>
                          <a:latin typeface="Century" panose="02040604050505020304" pitchFamily="18" charset="0"/>
                        </a:rPr>
                        <a:t>Identificar oportunidades de articulación comercial para productores acuícolas.</a:t>
                      </a:r>
                      <a:endParaRPr lang="es-PE" sz="1100" b="0" dirty="0">
                        <a:effectLst/>
                        <a:latin typeface="Century" panose="020406040505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810" marR="2681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PE" sz="1100" b="0" dirty="0">
                          <a:effectLst/>
                          <a:latin typeface="Century" panose="02040604050505020304" pitchFamily="18" charset="0"/>
                        </a:rPr>
                        <a:t>PNACP</a:t>
                      </a:r>
                      <a:br>
                        <a:rPr lang="es-PE" sz="1100" b="0" dirty="0">
                          <a:effectLst/>
                          <a:latin typeface="Century" panose="02040604050505020304" pitchFamily="18" charset="0"/>
                        </a:rPr>
                      </a:br>
                      <a:r>
                        <a:rPr lang="es-PE" sz="1100" b="0" dirty="0">
                          <a:effectLst/>
                          <a:latin typeface="Century" panose="02040604050505020304" pitchFamily="18" charset="0"/>
                        </a:rPr>
                        <a:t>DGA / DPDA</a:t>
                      </a:r>
                      <a:endParaRPr lang="es-PE" sz="1100" b="0" dirty="0">
                        <a:effectLst/>
                        <a:latin typeface="Century" panose="020406040505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810" marR="2681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PE" sz="1100" b="0">
                          <a:effectLst/>
                          <a:latin typeface="Century" panose="02040604050505020304" pitchFamily="18" charset="0"/>
                        </a:rPr>
                        <a:t>Número de acciones de articulación comercial o formalización promovidas.</a:t>
                      </a:r>
                      <a:endParaRPr lang="es-PE" sz="1100" b="0">
                        <a:effectLst/>
                        <a:latin typeface="Century" panose="020406040505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810" marR="2681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PE" sz="1100" b="0" dirty="0">
                          <a:effectLst/>
                          <a:latin typeface="Century" panose="02040604050505020304" pitchFamily="18" charset="0"/>
                        </a:rPr>
                        <a:t>04 acciones promovidas</a:t>
                      </a:r>
                      <a:endParaRPr lang="es-PE" sz="1100" b="0" dirty="0">
                        <a:effectLst/>
                        <a:latin typeface="Century" panose="020406040505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810" marR="2681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4664076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518997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3F3F3"/>
        </a:solidFill>
        <a:effectLst/>
      </p:bgPr>
    </p:bg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17"/>
          <p:cNvSpPr/>
          <p:nvPr/>
        </p:nvSpPr>
        <p:spPr>
          <a:xfrm>
            <a:off x="2498741" y="673376"/>
            <a:ext cx="4146518" cy="573000"/>
          </a:xfrm>
          <a:prstGeom prst="rect">
            <a:avLst/>
          </a:prstGeom>
          <a:solidFill>
            <a:srgbClr val="ED2E4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6" name="Google Shape;106;p17"/>
          <p:cNvSpPr/>
          <p:nvPr/>
        </p:nvSpPr>
        <p:spPr>
          <a:xfrm rot="10800000">
            <a:off x="0" y="-150"/>
            <a:ext cx="9144000" cy="514500"/>
          </a:xfrm>
          <a:prstGeom prst="round2SameRect">
            <a:avLst>
              <a:gd name="adj1" fmla="val 16667"/>
              <a:gd name="adj2" fmla="val 0"/>
            </a:avLst>
          </a:prstGeom>
          <a:solidFill>
            <a:srgbClr val="FFFFFF"/>
          </a:solidFill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</a:pPr>
            <a:endParaRPr sz="1350" b="0" i="0" u="none" strike="noStrike" cap="non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9" name="Google Shape;109;p17"/>
          <p:cNvSpPr txBox="1"/>
          <p:nvPr/>
        </p:nvSpPr>
        <p:spPr>
          <a:xfrm>
            <a:off x="2749148" y="591379"/>
            <a:ext cx="3778227" cy="706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419" sz="3700" b="1" dirty="0">
                <a:solidFill>
                  <a:srgbClr val="FFFFF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CRONOGRAMA</a:t>
            </a:r>
            <a:endParaRPr sz="3700" b="1" dirty="0">
              <a:solidFill>
                <a:srgbClr val="FFFFF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pic>
        <p:nvPicPr>
          <p:cNvPr id="3" name="Google Shape;81;p15">
            <a:extLst>
              <a:ext uri="{FF2B5EF4-FFF2-40B4-BE49-F238E27FC236}">
                <a16:creationId xmlns:a16="http://schemas.microsoft.com/office/drawing/2014/main" id="{1DA33A25-75ED-D9C8-1D7F-411E0E5D7013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17840" y="109682"/>
            <a:ext cx="1528719" cy="294836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2" name="Tabla 1">
            <a:extLst>
              <a:ext uri="{FF2B5EF4-FFF2-40B4-BE49-F238E27FC236}">
                <a16:creationId xmlns:a16="http://schemas.microsoft.com/office/drawing/2014/main" id="{3F06FD84-94FB-4027-B0D3-D9113C3FABD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27782197"/>
              </p:ext>
            </p:extLst>
          </p:nvPr>
        </p:nvGraphicFramePr>
        <p:xfrm>
          <a:off x="702365" y="1340790"/>
          <a:ext cx="7871792" cy="342127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534292">
                  <a:extLst>
                    <a:ext uri="{9D8B030D-6E8A-4147-A177-3AD203B41FA5}">
                      <a16:colId xmlns:a16="http://schemas.microsoft.com/office/drawing/2014/main" val="3340056658"/>
                    </a:ext>
                  </a:extLst>
                </a:gridCol>
                <a:gridCol w="587133">
                  <a:extLst>
                    <a:ext uri="{9D8B030D-6E8A-4147-A177-3AD203B41FA5}">
                      <a16:colId xmlns:a16="http://schemas.microsoft.com/office/drawing/2014/main" val="1696527075"/>
                    </a:ext>
                  </a:extLst>
                </a:gridCol>
                <a:gridCol w="550052">
                  <a:extLst>
                    <a:ext uri="{9D8B030D-6E8A-4147-A177-3AD203B41FA5}">
                      <a16:colId xmlns:a16="http://schemas.microsoft.com/office/drawing/2014/main" val="2756299200"/>
                    </a:ext>
                  </a:extLst>
                </a:gridCol>
                <a:gridCol w="478419">
                  <a:extLst>
                    <a:ext uri="{9D8B030D-6E8A-4147-A177-3AD203B41FA5}">
                      <a16:colId xmlns:a16="http://schemas.microsoft.com/office/drawing/2014/main" val="2210487042"/>
                    </a:ext>
                  </a:extLst>
                </a:gridCol>
                <a:gridCol w="505137">
                  <a:extLst>
                    <a:ext uri="{9D8B030D-6E8A-4147-A177-3AD203B41FA5}">
                      <a16:colId xmlns:a16="http://schemas.microsoft.com/office/drawing/2014/main" val="1907845606"/>
                    </a:ext>
                  </a:extLst>
                </a:gridCol>
                <a:gridCol w="573488">
                  <a:extLst>
                    <a:ext uri="{9D8B030D-6E8A-4147-A177-3AD203B41FA5}">
                      <a16:colId xmlns:a16="http://schemas.microsoft.com/office/drawing/2014/main" val="471323183"/>
                    </a:ext>
                  </a:extLst>
                </a:gridCol>
                <a:gridCol w="530087">
                  <a:extLst>
                    <a:ext uri="{9D8B030D-6E8A-4147-A177-3AD203B41FA5}">
                      <a16:colId xmlns:a16="http://schemas.microsoft.com/office/drawing/2014/main" val="1848831820"/>
                    </a:ext>
                  </a:extLst>
                </a:gridCol>
                <a:gridCol w="516835">
                  <a:extLst>
                    <a:ext uri="{9D8B030D-6E8A-4147-A177-3AD203B41FA5}">
                      <a16:colId xmlns:a16="http://schemas.microsoft.com/office/drawing/2014/main" val="757461191"/>
                    </a:ext>
                  </a:extLst>
                </a:gridCol>
                <a:gridCol w="596349">
                  <a:extLst>
                    <a:ext uri="{9D8B030D-6E8A-4147-A177-3AD203B41FA5}">
                      <a16:colId xmlns:a16="http://schemas.microsoft.com/office/drawing/2014/main" val="2292135342"/>
                    </a:ext>
                  </a:extLst>
                </a:gridCol>
              </a:tblGrid>
              <a:tr h="60225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PE" sz="1400" dirty="0">
                          <a:solidFill>
                            <a:schemeClr val="tx1"/>
                          </a:solidFill>
                          <a:effectLst/>
                        </a:rPr>
                        <a:t>ACTIVIDAD</a:t>
                      </a:r>
                      <a:endParaRPr lang="es-PE" sz="16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PE" sz="1400" dirty="0">
                          <a:solidFill>
                            <a:schemeClr val="tx1"/>
                          </a:solidFill>
                          <a:effectLst/>
                        </a:rPr>
                        <a:t>Abr</a:t>
                      </a:r>
                      <a:endParaRPr lang="es-PE" sz="16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PE" sz="1400" dirty="0">
                          <a:solidFill>
                            <a:schemeClr val="tx1"/>
                          </a:solidFill>
                          <a:effectLst/>
                        </a:rPr>
                        <a:t>May</a:t>
                      </a:r>
                      <a:endParaRPr lang="es-PE" sz="16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PE" sz="1400">
                          <a:solidFill>
                            <a:schemeClr val="tx1"/>
                          </a:solidFill>
                          <a:effectLst/>
                        </a:rPr>
                        <a:t>Jun</a:t>
                      </a:r>
                      <a:endParaRPr lang="es-PE" sz="16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PE" sz="1400">
                          <a:solidFill>
                            <a:schemeClr val="tx1"/>
                          </a:solidFill>
                          <a:effectLst/>
                        </a:rPr>
                        <a:t>Jul</a:t>
                      </a:r>
                      <a:endParaRPr lang="es-PE" sz="16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PE" sz="1400">
                          <a:solidFill>
                            <a:schemeClr val="tx1"/>
                          </a:solidFill>
                          <a:effectLst/>
                        </a:rPr>
                        <a:t>Ago</a:t>
                      </a:r>
                      <a:endParaRPr lang="es-PE" sz="16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PE" sz="1400" dirty="0" err="1">
                          <a:solidFill>
                            <a:schemeClr val="tx1"/>
                          </a:solidFill>
                          <a:effectLst/>
                        </a:rPr>
                        <a:t>Sep</a:t>
                      </a:r>
                      <a:endParaRPr lang="es-PE" sz="16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PE" sz="1400">
                          <a:solidFill>
                            <a:schemeClr val="tx1"/>
                          </a:solidFill>
                          <a:effectLst/>
                        </a:rPr>
                        <a:t>Oct</a:t>
                      </a:r>
                      <a:endParaRPr lang="es-PE" sz="16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PE" sz="1400" dirty="0">
                          <a:solidFill>
                            <a:schemeClr val="tx1"/>
                          </a:solidFill>
                          <a:effectLst/>
                        </a:rPr>
                        <a:t>Nov</a:t>
                      </a:r>
                      <a:endParaRPr lang="es-PE" sz="16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24512664"/>
                  </a:ext>
                </a:extLst>
              </a:tr>
              <a:tr h="42472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PE" sz="1400" b="0" dirty="0">
                          <a:solidFill>
                            <a:schemeClr val="tx1"/>
                          </a:solidFill>
                          <a:effectLst/>
                        </a:rPr>
                        <a:t>1. Coordinación y seguimiento interinstitucional del Grupo 5.</a:t>
                      </a:r>
                      <a:endParaRPr lang="es-PE" sz="16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PE" sz="1400" dirty="0">
                          <a:solidFill>
                            <a:schemeClr val="tx1"/>
                          </a:solidFill>
                          <a:effectLst/>
                        </a:rPr>
                        <a:t>X</a:t>
                      </a:r>
                      <a:endParaRPr lang="es-PE" sz="16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PE" sz="14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PE" sz="16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PE" sz="1400" dirty="0">
                          <a:solidFill>
                            <a:schemeClr val="tx1"/>
                          </a:solidFill>
                          <a:effectLst/>
                        </a:rPr>
                        <a:t>X</a:t>
                      </a:r>
                      <a:endParaRPr lang="es-PE" sz="16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PE" sz="14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PE" sz="16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PE" sz="1400">
                          <a:solidFill>
                            <a:schemeClr val="tx1"/>
                          </a:solidFill>
                          <a:effectLst/>
                        </a:rPr>
                        <a:t>X</a:t>
                      </a:r>
                      <a:endParaRPr lang="es-PE" sz="16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PE" sz="14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PE" sz="16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PE" sz="1400">
                          <a:solidFill>
                            <a:schemeClr val="tx1"/>
                          </a:solidFill>
                          <a:effectLst/>
                        </a:rPr>
                        <a:t>X</a:t>
                      </a:r>
                      <a:endParaRPr lang="es-PE" sz="16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PE" sz="14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PE" sz="16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06083745"/>
                  </a:ext>
                </a:extLst>
              </a:tr>
              <a:tr h="294629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PE" sz="1400" b="0" dirty="0">
                          <a:solidFill>
                            <a:schemeClr val="tx1"/>
                          </a:solidFill>
                          <a:effectLst/>
                        </a:rPr>
                        <a:t>2. Intercambio y consolidación de información </a:t>
                      </a:r>
                      <a:endParaRPr lang="es-PE" sz="16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PE" sz="1400" dirty="0">
                          <a:solidFill>
                            <a:schemeClr val="tx1"/>
                          </a:solidFill>
                          <a:effectLst/>
                        </a:rPr>
                        <a:t>X</a:t>
                      </a:r>
                      <a:endParaRPr lang="es-PE" sz="16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PE" sz="14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PE" sz="16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PE" sz="14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PE" sz="16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PE" sz="14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PE" sz="16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PE" sz="1400" dirty="0">
                          <a:solidFill>
                            <a:schemeClr val="tx1"/>
                          </a:solidFill>
                          <a:effectLst/>
                        </a:rPr>
                        <a:t>X</a:t>
                      </a:r>
                      <a:endParaRPr lang="es-PE" sz="16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PE" sz="14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PE" sz="16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PE" sz="14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PE" sz="16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PE" sz="1400">
                          <a:solidFill>
                            <a:schemeClr val="tx1"/>
                          </a:solidFill>
                          <a:effectLst/>
                        </a:rPr>
                        <a:t>X</a:t>
                      </a:r>
                      <a:endParaRPr lang="es-PE" sz="16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40501111"/>
                  </a:ext>
                </a:extLst>
              </a:tr>
              <a:tr h="42472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PE" sz="1400" b="0">
                          <a:solidFill>
                            <a:schemeClr val="tx1"/>
                          </a:solidFill>
                          <a:effectLst/>
                        </a:rPr>
                        <a:t>3. Fortalecimiento de capacidades a extensionistas y productores acuícolas.</a:t>
                      </a:r>
                      <a:endParaRPr lang="es-PE" sz="1600" b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PE" sz="14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PE" sz="16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PE" sz="1400" dirty="0">
                          <a:solidFill>
                            <a:schemeClr val="tx1"/>
                          </a:solidFill>
                          <a:effectLst/>
                        </a:rPr>
                        <a:t>X</a:t>
                      </a:r>
                      <a:endParaRPr lang="es-PE" sz="16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PE" sz="14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PE" sz="16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PE" sz="1400" dirty="0">
                          <a:solidFill>
                            <a:schemeClr val="tx1"/>
                          </a:solidFill>
                          <a:effectLst/>
                        </a:rPr>
                        <a:t>X</a:t>
                      </a:r>
                      <a:endParaRPr lang="es-PE" sz="16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PE" sz="14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PE" sz="16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PE" sz="1400" dirty="0">
                          <a:solidFill>
                            <a:schemeClr val="tx1"/>
                          </a:solidFill>
                          <a:effectLst/>
                        </a:rPr>
                        <a:t>X</a:t>
                      </a:r>
                      <a:endParaRPr lang="es-PE" sz="16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PE" sz="14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PE" sz="16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PE" sz="1400">
                          <a:solidFill>
                            <a:schemeClr val="tx1"/>
                          </a:solidFill>
                          <a:effectLst/>
                        </a:rPr>
                        <a:t>X</a:t>
                      </a:r>
                      <a:endParaRPr lang="es-PE" sz="16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0238142"/>
                  </a:ext>
                </a:extLst>
              </a:tr>
              <a:tr h="42472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PE" sz="1400" b="0">
                          <a:solidFill>
                            <a:schemeClr val="tx1"/>
                          </a:solidFill>
                          <a:effectLst/>
                        </a:rPr>
                        <a:t>4. Articulación para la promoción de la sanidad e inocuidad acuícola.</a:t>
                      </a:r>
                      <a:endParaRPr lang="es-PE" sz="1600" b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PE" sz="1400">
                          <a:solidFill>
                            <a:schemeClr val="tx1"/>
                          </a:solidFill>
                          <a:effectLst/>
                        </a:rPr>
                        <a:t>X</a:t>
                      </a:r>
                      <a:endParaRPr lang="es-PE" sz="16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PE" sz="14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PE" sz="16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PE" sz="14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PE" sz="16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PE" sz="1400" dirty="0">
                          <a:solidFill>
                            <a:schemeClr val="tx1"/>
                          </a:solidFill>
                          <a:effectLst/>
                        </a:rPr>
                        <a:t>X</a:t>
                      </a:r>
                      <a:endParaRPr lang="es-PE" sz="16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PE" sz="14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PE" sz="16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PE" sz="14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PE" sz="16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PE" sz="14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PE" sz="16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PE" sz="14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PE" sz="16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19751493"/>
                  </a:ext>
                </a:extLst>
              </a:tr>
              <a:tr h="42472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PE" sz="1400" b="0" dirty="0">
                          <a:solidFill>
                            <a:schemeClr val="tx1"/>
                          </a:solidFill>
                          <a:effectLst/>
                        </a:rPr>
                        <a:t>5. Articulación para procesamiento y desarrollo tecnológico.</a:t>
                      </a:r>
                      <a:endParaRPr lang="es-PE" sz="16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PE" sz="14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PE" sz="16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PE" sz="14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PE" sz="16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PE" sz="1400">
                          <a:solidFill>
                            <a:schemeClr val="tx1"/>
                          </a:solidFill>
                          <a:effectLst/>
                        </a:rPr>
                        <a:t>X</a:t>
                      </a:r>
                      <a:endParaRPr lang="es-PE" sz="16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PE" sz="14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PE" sz="16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PE" sz="1400">
                          <a:solidFill>
                            <a:schemeClr val="tx1"/>
                          </a:solidFill>
                          <a:effectLst/>
                        </a:rPr>
                        <a:t>X</a:t>
                      </a:r>
                      <a:endParaRPr lang="es-PE" sz="16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PE" sz="14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PE" sz="16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PE" sz="1400" dirty="0">
                          <a:solidFill>
                            <a:schemeClr val="tx1"/>
                          </a:solidFill>
                          <a:effectLst/>
                        </a:rPr>
                        <a:t>X</a:t>
                      </a:r>
                      <a:endParaRPr lang="es-PE" sz="16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PE" sz="14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PE" sz="16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49662834"/>
                  </a:ext>
                </a:extLst>
              </a:tr>
              <a:tr h="42472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PE" sz="1400" b="0" dirty="0">
                          <a:solidFill>
                            <a:schemeClr val="tx1"/>
                          </a:solidFill>
                          <a:effectLst/>
                        </a:rPr>
                        <a:t>6. Articulación para el acceso a servicios comerciales y de formalización.</a:t>
                      </a:r>
                      <a:endParaRPr lang="es-PE" sz="16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PE" sz="1400">
                          <a:solidFill>
                            <a:schemeClr val="tx1"/>
                          </a:solidFill>
                          <a:effectLst/>
                        </a:rPr>
                        <a:t>X</a:t>
                      </a:r>
                      <a:endParaRPr lang="es-PE" sz="16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PE" sz="14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PE" sz="16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PE" sz="1400">
                          <a:solidFill>
                            <a:schemeClr val="tx1"/>
                          </a:solidFill>
                          <a:effectLst/>
                        </a:rPr>
                        <a:t>X</a:t>
                      </a:r>
                      <a:endParaRPr lang="es-PE" sz="16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PE" sz="14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PE" sz="16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PE" sz="1400">
                          <a:solidFill>
                            <a:schemeClr val="tx1"/>
                          </a:solidFill>
                          <a:effectLst/>
                        </a:rPr>
                        <a:t>X</a:t>
                      </a:r>
                      <a:endParaRPr lang="es-PE" sz="16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PE" sz="14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PE" sz="16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PE" sz="1400" dirty="0">
                          <a:solidFill>
                            <a:schemeClr val="tx1"/>
                          </a:solidFill>
                          <a:effectLst/>
                        </a:rPr>
                        <a:t>X</a:t>
                      </a:r>
                      <a:endParaRPr lang="es-PE" sz="16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PE" sz="14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PE" sz="16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14247907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3F3F3"/>
        </a:solidFill>
        <a:effectLst/>
      </p:bgPr>
    </p:bg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18"/>
          <p:cNvSpPr/>
          <p:nvPr/>
        </p:nvSpPr>
        <p:spPr>
          <a:xfrm rot="10800000">
            <a:off x="0" y="-150"/>
            <a:ext cx="9144000" cy="514500"/>
          </a:xfrm>
          <a:prstGeom prst="round2SameRect">
            <a:avLst>
              <a:gd name="adj1" fmla="val 16667"/>
              <a:gd name="adj2" fmla="val 0"/>
            </a:avLst>
          </a:prstGeom>
          <a:solidFill>
            <a:srgbClr val="FFFFFF"/>
          </a:solidFill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</a:pPr>
            <a:endParaRPr sz="1350" b="0" i="0" u="none" strike="noStrike" cap="non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9" name="Google Shape;119;p18"/>
          <p:cNvSpPr/>
          <p:nvPr/>
        </p:nvSpPr>
        <p:spPr>
          <a:xfrm>
            <a:off x="-2114550" y="609600"/>
            <a:ext cx="540000" cy="4248000"/>
          </a:xfrm>
          <a:prstGeom prst="rect">
            <a:avLst/>
          </a:prstGeom>
          <a:solidFill>
            <a:srgbClr val="4A86E8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0" name="Google Shape;120;p18"/>
          <p:cNvSpPr txBox="1"/>
          <p:nvPr/>
        </p:nvSpPr>
        <p:spPr>
          <a:xfrm>
            <a:off x="463799" y="810732"/>
            <a:ext cx="6347817" cy="61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419" sz="3700" b="1" dirty="0">
                <a:solidFill>
                  <a:srgbClr val="ED2E45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RESULTADOS ESPERADOS</a:t>
            </a:r>
            <a:endParaRPr sz="3700" b="1" dirty="0">
              <a:solidFill>
                <a:srgbClr val="ED2E45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121" name="Google Shape;121;p18"/>
          <p:cNvSpPr txBox="1"/>
          <p:nvPr/>
        </p:nvSpPr>
        <p:spPr>
          <a:xfrm>
            <a:off x="533401" y="1429632"/>
            <a:ext cx="8146800" cy="61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171450" lvl="0" indent="-171450" algn="just">
              <a:buFont typeface="Wingdings" panose="05000000000000000000" pitchFamily="2" charset="2"/>
              <a:buChar char="Ø"/>
            </a:pPr>
            <a:r>
              <a:rPr lang="es-PE" sz="2000" dirty="0">
                <a:solidFill>
                  <a:srgbClr val="434343"/>
                </a:solidFill>
                <a:latin typeface="Century Gothic"/>
              </a:rPr>
              <a:t>Fortalecimiento de la articulación interinstitucional entre las entidades integrantes del Grupo 5 del SINACUI. </a:t>
            </a:r>
          </a:p>
          <a:p>
            <a:pPr marL="171450" lvl="0" indent="-171450" algn="just">
              <a:buFont typeface="Wingdings" panose="05000000000000000000" pitchFamily="2" charset="2"/>
              <a:buChar char="Ø"/>
            </a:pPr>
            <a:r>
              <a:rPr lang="es-PE" sz="2000" dirty="0">
                <a:solidFill>
                  <a:srgbClr val="434343"/>
                </a:solidFill>
                <a:latin typeface="Century Gothic"/>
              </a:rPr>
              <a:t>Implementación de acciones conjuntas de asistencia técnica, capacitación y transferencia tecnológica. </a:t>
            </a:r>
          </a:p>
          <a:p>
            <a:pPr marL="171450" lvl="0" indent="-171450" algn="just">
              <a:buFont typeface="Wingdings" panose="05000000000000000000" pitchFamily="2" charset="2"/>
              <a:buChar char="Ø"/>
            </a:pPr>
            <a:r>
              <a:rPr lang="es-PE" sz="2000" dirty="0">
                <a:solidFill>
                  <a:srgbClr val="434343"/>
                </a:solidFill>
                <a:latin typeface="Century Gothic"/>
              </a:rPr>
              <a:t>Contribución al fortalecimiento de capacidades de los productores acuícolas en aspectos sanitarios, productivos, tecnológicos y comerciales. </a:t>
            </a: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200" dirty="0">
              <a:solidFill>
                <a:srgbClr val="434343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122" name="Google Shape;122;p18"/>
          <p:cNvSpPr/>
          <p:nvPr/>
        </p:nvSpPr>
        <p:spPr>
          <a:xfrm>
            <a:off x="0" y="5654075"/>
            <a:ext cx="9144000" cy="479700"/>
          </a:xfrm>
          <a:prstGeom prst="rect">
            <a:avLst/>
          </a:prstGeom>
          <a:solidFill>
            <a:srgbClr val="ED2E4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3" name="Google Shape;81;p15">
            <a:extLst>
              <a:ext uri="{FF2B5EF4-FFF2-40B4-BE49-F238E27FC236}">
                <a16:creationId xmlns:a16="http://schemas.microsoft.com/office/drawing/2014/main" id="{4E9B3466-A613-BE9D-C3FD-40844635FA9E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17840" y="109682"/>
            <a:ext cx="1528719" cy="294836"/>
          </a:xfrm>
          <a:prstGeom prst="rect">
            <a:avLst/>
          </a:prstGeom>
          <a:noFill/>
          <a:ln>
            <a:noFill/>
          </a:ln>
        </p:spPr>
      </p:pic>
      <p:sp>
        <p:nvSpPr>
          <p:cNvPr id="9" name="Google Shape;83;p15">
            <a:extLst>
              <a:ext uri="{FF2B5EF4-FFF2-40B4-BE49-F238E27FC236}">
                <a16:creationId xmlns:a16="http://schemas.microsoft.com/office/drawing/2014/main" id="{D46CB37C-7405-47B1-A019-1129583D3F51}"/>
              </a:ext>
            </a:extLst>
          </p:cNvPr>
          <p:cNvSpPr txBox="1"/>
          <p:nvPr/>
        </p:nvSpPr>
        <p:spPr>
          <a:xfrm>
            <a:off x="432124" y="3978977"/>
            <a:ext cx="8526346" cy="479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419" sz="2800" b="1" dirty="0">
                <a:solidFill>
                  <a:srgbClr val="ED2E45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AVANCES DEL TRABAJO CONJUNTO:</a:t>
            </a:r>
          </a:p>
          <a:p>
            <a:pPr lvl="0"/>
            <a:r>
              <a:rPr lang="es-419" sz="1800" b="1" dirty="0">
                <a:solidFill>
                  <a:srgbClr val="ED2E45"/>
                </a:solidFill>
                <a:latin typeface="Century Gothic"/>
                <a:ea typeface="Century Gothic"/>
                <a:cs typeface="Century Gothic"/>
                <a:sym typeface="Century Gothic"/>
                <a:hlinkClick r:id="rId4"/>
              </a:rPr>
              <a:t>https://drive.google.com/drive/folders/1O2Q91LqblZateWaOPEzlQQA0gkce_tLW?usp=drive_link</a:t>
            </a:r>
            <a:r>
              <a:rPr lang="es-419" sz="1800" b="1" dirty="0">
                <a:solidFill>
                  <a:srgbClr val="ED2E45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800" b="1" dirty="0">
              <a:solidFill>
                <a:srgbClr val="ED2E45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D2E45"/>
        </a:solidFill>
        <a:effectLst/>
      </p:bgPr>
    </p:bg>
    <p:spTree>
      <p:nvGrpSpPr>
        <p:cNvPr id="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2" name="Google Shape;152;p19" title="Fondo-01.jp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153" name="Google Shape;153;p19"/>
          <p:cNvSpPr/>
          <p:nvPr/>
        </p:nvSpPr>
        <p:spPr>
          <a:xfrm rot="10800000">
            <a:off x="0" y="-26"/>
            <a:ext cx="9144000" cy="622500"/>
          </a:xfrm>
          <a:prstGeom prst="round2SameRect">
            <a:avLst>
              <a:gd name="adj1" fmla="val 16667"/>
              <a:gd name="adj2" fmla="val 0"/>
            </a:avLst>
          </a:prstGeom>
          <a:solidFill>
            <a:srgbClr val="FFFFFF"/>
          </a:solidFill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</a:pPr>
            <a:endParaRPr sz="1350" b="0" i="0" u="none" strike="noStrike" cap="non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6" name="Google Shape;156;p19"/>
          <p:cNvSpPr txBox="1"/>
          <p:nvPr/>
        </p:nvSpPr>
        <p:spPr>
          <a:xfrm rot="5400000">
            <a:off x="-764393" y="3539850"/>
            <a:ext cx="688200" cy="576000"/>
          </a:xfrm>
          <a:prstGeom prst="rect">
            <a:avLst/>
          </a:prstGeom>
          <a:solidFill>
            <a:srgbClr val="ED2E45"/>
          </a:solidFill>
          <a:ln>
            <a:noFill/>
          </a:ln>
        </p:spPr>
        <p:txBody>
          <a:bodyPr spcFirstLastPara="1" wrap="square" lIns="112900" tIns="56450" rIns="112900" bIns="56450" anchor="ctr" anchorCtr="0">
            <a:norm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458"/>
              <a:buFont typeface="Arial"/>
              <a:buNone/>
            </a:pPr>
            <a:endParaRPr sz="2840" b="0" i="0" u="none" strike="noStrike" cap="none">
              <a:solidFill>
                <a:srgbClr val="FFFFFF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157" name="Google Shape;157;p19"/>
          <p:cNvSpPr txBox="1"/>
          <p:nvPr/>
        </p:nvSpPr>
        <p:spPr>
          <a:xfrm rot="5400000">
            <a:off x="-764393" y="4511400"/>
            <a:ext cx="688200" cy="576000"/>
          </a:xfrm>
          <a:prstGeom prst="rect">
            <a:avLst/>
          </a:prstGeom>
          <a:solidFill>
            <a:srgbClr val="434343"/>
          </a:solidFill>
          <a:ln>
            <a:noFill/>
          </a:ln>
        </p:spPr>
        <p:txBody>
          <a:bodyPr spcFirstLastPara="1" wrap="square" lIns="112900" tIns="56450" rIns="112900" bIns="56450" anchor="ctr" anchorCtr="0">
            <a:norm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458"/>
              <a:buFont typeface="Arial"/>
              <a:buNone/>
            </a:pPr>
            <a:endParaRPr sz="2840" b="0" i="0" u="none" strike="noStrike" cap="none">
              <a:solidFill>
                <a:srgbClr val="FFFFFF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158" name="Google Shape;158;p19"/>
          <p:cNvSpPr txBox="1"/>
          <p:nvPr/>
        </p:nvSpPr>
        <p:spPr>
          <a:xfrm>
            <a:off x="591218" y="1119062"/>
            <a:ext cx="6570000" cy="96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419" sz="6200" b="1" dirty="0">
                <a:solidFill>
                  <a:srgbClr val="FFFFF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GRACIAS</a:t>
            </a:r>
            <a:endParaRPr sz="6200" b="1" dirty="0">
              <a:solidFill>
                <a:srgbClr val="FFFFF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cxnSp>
        <p:nvCxnSpPr>
          <p:cNvPr id="159" name="Google Shape;159;p19"/>
          <p:cNvCxnSpPr/>
          <p:nvPr/>
        </p:nvCxnSpPr>
        <p:spPr>
          <a:xfrm>
            <a:off x="809625" y="2659206"/>
            <a:ext cx="3505200" cy="0"/>
          </a:xfrm>
          <a:prstGeom prst="straightConnector1">
            <a:avLst/>
          </a:prstGeom>
          <a:noFill/>
          <a:ln w="19050" cap="flat" cmpd="sng">
            <a:solidFill>
              <a:srgbClr val="FFFFFF"/>
            </a:solidFill>
            <a:prstDash val="solid"/>
            <a:round/>
            <a:headEnd type="none" w="med" len="med"/>
            <a:tailEnd type="none" w="med" len="med"/>
          </a:ln>
        </p:spPr>
      </p:cxnSp>
      <p:pic>
        <p:nvPicPr>
          <p:cNvPr id="4" name="Google Shape;57;p13">
            <a:extLst>
              <a:ext uri="{FF2B5EF4-FFF2-40B4-BE49-F238E27FC236}">
                <a16:creationId xmlns:a16="http://schemas.microsoft.com/office/drawing/2014/main" id="{5F4470A1-4B0F-859E-17D6-E8308D948F8E}"/>
              </a:ext>
            </a:extLst>
          </p:cNvPr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809625" y="152329"/>
            <a:ext cx="1762760" cy="339976"/>
          </a:xfrm>
          <a:prstGeom prst="rect">
            <a:avLst/>
          </a:prstGeom>
          <a:noFill/>
          <a:ln>
            <a:noFill/>
          </a:ln>
        </p:spPr>
      </p:pic>
      <p:sp>
        <p:nvSpPr>
          <p:cNvPr id="10" name="Google Shape;61;p13">
            <a:extLst>
              <a:ext uri="{FF2B5EF4-FFF2-40B4-BE49-F238E27FC236}">
                <a16:creationId xmlns:a16="http://schemas.microsoft.com/office/drawing/2014/main" id="{1551EB8C-F654-4865-B4C9-1E720D6C5D84}"/>
              </a:ext>
            </a:extLst>
          </p:cNvPr>
          <p:cNvSpPr txBox="1"/>
          <p:nvPr/>
        </p:nvSpPr>
        <p:spPr>
          <a:xfrm>
            <a:off x="702053" y="2748331"/>
            <a:ext cx="7894691" cy="57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s-MX" sz="1200" dirty="0">
                <a:solidFill>
                  <a:srgbClr val="FFFFFF"/>
                </a:solidFill>
              </a:rPr>
              <a:t>GRUPO 5: FORTALECIMIENTO DE LA TRANSFERENCIA TECNOLÓGICA A LOS PRODUCTORES ACUÍCOLA - </a:t>
            </a:r>
            <a:r>
              <a:rPr lang="es-419" sz="1200" dirty="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SISTEMA NACIONAL DE ACUICULTURA:</a:t>
            </a:r>
          </a:p>
          <a:p>
            <a:endParaRPr lang="es-MX" sz="1200" dirty="0">
              <a:solidFill>
                <a:srgbClr val="FFFFFF"/>
              </a:solidFill>
            </a:endParaRPr>
          </a:p>
          <a:p>
            <a:r>
              <a:rPr lang="es-MX" sz="1200" dirty="0">
                <a:solidFill>
                  <a:srgbClr val="FFFFFF"/>
                </a:solidFill>
              </a:rPr>
              <a:t>DIRECCIÓN GENERAL DE ACUICULTURA</a:t>
            </a:r>
          </a:p>
          <a:p>
            <a:r>
              <a:rPr lang="es-MX" sz="1200" dirty="0">
                <a:solidFill>
                  <a:srgbClr val="FFFFFF"/>
                </a:solidFill>
              </a:rPr>
              <a:t>FONDO NACIONAL DE DESARROLLO PESQUERO</a:t>
            </a:r>
          </a:p>
          <a:p>
            <a:r>
              <a:rPr lang="es-MX" sz="1200" dirty="0">
                <a:solidFill>
                  <a:srgbClr val="FFFFFF"/>
                </a:solidFill>
              </a:rPr>
              <a:t>AUTORIDAD NACIONAL DE SANIDAD PESQUERA</a:t>
            </a:r>
          </a:p>
          <a:p>
            <a:r>
              <a:rPr lang="es-MX" sz="1200" dirty="0">
                <a:solidFill>
                  <a:srgbClr val="FFFFFF"/>
                </a:solidFill>
              </a:rPr>
              <a:t>INSTITUTO TECNOLÓGICO DE LA PRODUCCIÓN</a:t>
            </a:r>
          </a:p>
          <a:p>
            <a:r>
              <a:rPr lang="es-MX" sz="1200" dirty="0">
                <a:solidFill>
                  <a:srgbClr val="FFFFFF"/>
                </a:solidFill>
              </a:rPr>
              <a:t>INSTITUTO DEL MAR DEL PERU</a:t>
            </a:r>
          </a:p>
          <a:p>
            <a:r>
              <a:rPr lang="es-MX" sz="1200" dirty="0">
                <a:solidFill>
                  <a:srgbClr val="FFFFFF"/>
                </a:solidFill>
              </a:rPr>
              <a:t>INVITADOS: FONCODES, DEVIDA, IIAP.</a:t>
            </a:r>
          </a:p>
          <a:p>
            <a:endParaRPr lang="es-MX" sz="1200" dirty="0">
              <a:solidFill>
                <a:srgbClr val="FFFFFF"/>
              </a:solidFill>
            </a:endParaRPr>
          </a:p>
          <a:p>
            <a:r>
              <a:rPr lang="es-MX" sz="800" dirty="0">
                <a:solidFill>
                  <a:srgbClr val="FFFFFF"/>
                </a:solidFill>
              </a:rPr>
              <a:t>15.04.2026</a:t>
            </a:r>
            <a:endParaRPr lang="es-MX" sz="800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000" dirty="0">
              <a:solidFill>
                <a:srgbClr val="FFFFFF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135</TotalTime>
  <Words>841</Words>
  <Application>Microsoft Office PowerPoint</Application>
  <PresentationFormat>Presentación en pantalla (16:9)</PresentationFormat>
  <Paragraphs>162</Paragraphs>
  <Slides>9</Slides>
  <Notes>9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6" baseType="lpstr">
      <vt:lpstr>Arial</vt:lpstr>
      <vt:lpstr>Century</vt:lpstr>
      <vt:lpstr>Times New Roman</vt:lpstr>
      <vt:lpstr>Wingdings</vt:lpstr>
      <vt:lpstr>Poppins</vt:lpstr>
      <vt:lpstr>Century Gothic</vt:lpstr>
      <vt:lpstr>Simple Light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cp:lastModifiedBy>Evelyn Susana Briceño Diaz</cp:lastModifiedBy>
  <cp:revision>19</cp:revision>
  <dcterms:modified xsi:type="dcterms:W3CDTF">2026-04-15T13:37:59Z</dcterms:modified>
</cp:coreProperties>
</file>