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03" r:id="rId2"/>
    <p:sldId id="3409" r:id="rId3"/>
    <p:sldId id="3413" r:id="rId4"/>
    <p:sldId id="3411" r:id="rId5"/>
    <p:sldId id="3412" r:id="rId6"/>
    <p:sldId id="3410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4" userDrawn="1">
          <p15:clr>
            <a:srgbClr val="A4A3A4"/>
          </p15:clr>
        </p15:guide>
        <p15:guide id="2" pos="3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00FF00"/>
    <a:srgbClr val="DE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1944"/>
        <p:guide pos="3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FBEE4-0438-4A2B-8485-5A757DD81113}" type="datetimeFigureOut">
              <a:rPr lang="es-PE" smtClean="0"/>
              <a:t>14/04/2026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8D7AC-1AC9-41D0-81EB-06E9749223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686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40125" rIns="80275" bIns="40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2975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40125" rIns="80275" bIns="40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2474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40125" rIns="80275" bIns="40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99554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40125" rIns="80275" bIns="40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62443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40125" rIns="80275" bIns="40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44481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40125" rIns="80275" bIns="40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752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sv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58;p57">
            <a:extLst>
              <a:ext uri="{FF2B5EF4-FFF2-40B4-BE49-F238E27FC236}">
                <a16:creationId xmlns:a16="http://schemas.microsoft.com/office/drawing/2014/main" id="{942F16F0-24A1-41A9-9C66-5C07BBA4A9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" y="38100"/>
            <a:ext cx="1828419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4810363" y="8995326"/>
            <a:ext cx="3166353" cy="1216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F0257073-90EE-4902-8E4C-ECECF6D739F7}"/>
              </a:ext>
            </a:extLst>
          </p:cNvPr>
          <p:cNvSpPr txBox="1"/>
          <p:nvPr/>
        </p:nvSpPr>
        <p:spPr>
          <a:xfrm>
            <a:off x="1963149" y="2034046"/>
            <a:ext cx="1443039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4000" b="1" dirty="0">
                <a:ea typeface="Lato" panose="020F0502020204030203" pitchFamily="34" charset="0"/>
                <a:cs typeface="Lato" panose="020F0502020204030203" pitchFamily="34" charset="0"/>
              </a:rPr>
              <a:t>PLAN DE TRABAJO</a:t>
            </a:r>
          </a:p>
          <a:p>
            <a:pPr algn="ctr">
              <a:defRPr/>
            </a:pPr>
            <a:r>
              <a:rPr lang="es-MX" sz="4000" b="1" dirty="0">
                <a:ea typeface="Lato" panose="020F0502020204030203" pitchFamily="34" charset="0"/>
                <a:cs typeface="Lato" panose="020F0502020204030203" pitchFamily="34" charset="0"/>
              </a:rPr>
              <a:t>Grupo 4:</a:t>
            </a:r>
          </a:p>
          <a:p>
            <a:pPr algn="ctr">
              <a:defRPr/>
            </a:pPr>
            <a:endParaRPr lang="es-MX" sz="2800" b="1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defRPr/>
            </a:pPr>
            <a:r>
              <a:rPr lang="es-MX" sz="5600" b="1" dirty="0">
                <a:ea typeface="Lato" panose="020F0502020204030203" pitchFamily="34" charset="0"/>
                <a:cs typeface="Lato" panose="020F0502020204030203" pitchFamily="34" charset="0"/>
              </a:rPr>
              <a:t>IMPLEMENTACIÓN DE LA POLÍTICA NACIONAL DE ACUICULTURA AL 2030 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B398958-E16D-3631-40E3-C53011610367}"/>
              </a:ext>
            </a:extLst>
          </p:cNvPr>
          <p:cNvGrpSpPr/>
          <p:nvPr/>
        </p:nvGrpSpPr>
        <p:grpSpPr>
          <a:xfrm>
            <a:off x="15899912" y="8979991"/>
            <a:ext cx="2232447" cy="1474481"/>
            <a:chOff x="5465955" y="5944592"/>
            <a:chExt cx="1488298" cy="982987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B36FC2D-E819-091E-1BB1-128E7776C5CA}"/>
                </a:ext>
              </a:extLst>
            </p:cNvPr>
            <p:cNvSpPr/>
            <p:nvPr/>
          </p:nvSpPr>
          <p:spPr>
            <a:xfrm>
              <a:off x="5465955" y="5996884"/>
              <a:ext cx="1488298" cy="810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700" dirty="0"/>
            </a:p>
          </p:txBody>
        </p:sp>
        <p:pic>
          <p:nvPicPr>
            <p:cNvPr id="14" name="Gráfico 5">
              <a:extLst>
                <a:ext uri="{FF2B5EF4-FFF2-40B4-BE49-F238E27FC236}">
                  <a16:creationId xmlns:a16="http://schemas.microsoft.com/office/drawing/2014/main" id="{0AA1957A-D2F1-DC1B-69FA-E66946D8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65955" y="5944592"/>
              <a:ext cx="1488298" cy="982987"/>
            </a:xfrm>
            <a:prstGeom prst="rect">
              <a:avLst/>
            </a:prstGeom>
          </p:spPr>
        </p:pic>
      </p:grpSp>
      <p:sp>
        <p:nvSpPr>
          <p:cNvPr id="15" name="Rectángulo 14"/>
          <p:cNvSpPr/>
          <p:nvPr/>
        </p:nvSpPr>
        <p:spPr>
          <a:xfrm>
            <a:off x="8114097" y="8979990"/>
            <a:ext cx="2194560" cy="123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7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45CFB5B-DB50-7C4F-80C3-A4DE2D40D975}"/>
              </a:ext>
            </a:extLst>
          </p:cNvPr>
          <p:cNvSpPr/>
          <p:nvPr/>
        </p:nvSpPr>
        <p:spPr>
          <a:xfrm>
            <a:off x="14199610" y="9013188"/>
            <a:ext cx="3707389" cy="123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7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0AE2B6-12FD-5064-227B-7335DCDA984D}"/>
              </a:ext>
            </a:extLst>
          </p:cNvPr>
          <p:cNvSpPr txBox="1"/>
          <p:nvPr/>
        </p:nvSpPr>
        <p:spPr>
          <a:xfrm>
            <a:off x="1926433" y="6220480"/>
            <a:ext cx="144351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800" b="1" dirty="0">
                <a:ea typeface="Lato" panose="020F0502020204030203" pitchFamily="34" charset="0"/>
                <a:cs typeface="Lato" panose="020F0502020204030203" pitchFamily="34" charset="0"/>
              </a:rPr>
              <a:t>Primera Sesión 2026 del SINACUI</a:t>
            </a:r>
            <a:endParaRPr lang="es-PE" sz="2800" b="1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60C304-E192-4412-8D9B-A568C271A10F}"/>
              </a:ext>
            </a:extLst>
          </p:cNvPr>
          <p:cNvSpPr txBox="1"/>
          <p:nvPr/>
        </p:nvSpPr>
        <p:spPr>
          <a:xfrm>
            <a:off x="7289372" y="7290077"/>
            <a:ext cx="3709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dirty="0">
                <a:ea typeface="Lato" panose="020F0502020204030203" pitchFamily="34" charset="0"/>
                <a:cs typeface="Lato" panose="020F0502020204030203" pitchFamily="34" charset="0"/>
              </a:rPr>
              <a:t>Abril 2026</a:t>
            </a:r>
            <a:endParaRPr lang="es-PE" sz="2400" b="1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8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58;p57">
            <a:extLst>
              <a:ext uri="{FF2B5EF4-FFF2-40B4-BE49-F238E27FC236}">
                <a16:creationId xmlns:a16="http://schemas.microsoft.com/office/drawing/2014/main" id="{942F16F0-24A1-41A9-9C66-5C07BBA4A9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" y="38100"/>
            <a:ext cx="1828419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4810363" y="8995326"/>
            <a:ext cx="3166353" cy="1216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B398958-E16D-3631-40E3-C53011610367}"/>
              </a:ext>
            </a:extLst>
          </p:cNvPr>
          <p:cNvGrpSpPr/>
          <p:nvPr/>
        </p:nvGrpSpPr>
        <p:grpSpPr>
          <a:xfrm>
            <a:off x="15899912" y="8979991"/>
            <a:ext cx="2232447" cy="1474481"/>
            <a:chOff x="5465955" y="5944592"/>
            <a:chExt cx="1488298" cy="982987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B36FC2D-E819-091E-1BB1-128E7776C5CA}"/>
                </a:ext>
              </a:extLst>
            </p:cNvPr>
            <p:cNvSpPr/>
            <p:nvPr/>
          </p:nvSpPr>
          <p:spPr>
            <a:xfrm>
              <a:off x="5465955" y="5996884"/>
              <a:ext cx="1488298" cy="810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700" dirty="0"/>
            </a:p>
          </p:txBody>
        </p:sp>
        <p:pic>
          <p:nvPicPr>
            <p:cNvPr id="14" name="Gráfico 5">
              <a:extLst>
                <a:ext uri="{FF2B5EF4-FFF2-40B4-BE49-F238E27FC236}">
                  <a16:creationId xmlns:a16="http://schemas.microsoft.com/office/drawing/2014/main" id="{0AA1957A-D2F1-DC1B-69FA-E66946D8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65955" y="5944592"/>
              <a:ext cx="1488298" cy="982987"/>
            </a:xfrm>
            <a:prstGeom prst="rect">
              <a:avLst/>
            </a:prstGeom>
          </p:spPr>
        </p:pic>
      </p:grpSp>
      <p:sp>
        <p:nvSpPr>
          <p:cNvPr id="15" name="Rectángulo 14"/>
          <p:cNvSpPr/>
          <p:nvPr/>
        </p:nvSpPr>
        <p:spPr>
          <a:xfrm>
            <a:off x="8114097" y="8979990"/>
            <a:ext cx="2194560" cy="123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7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45CFB5B-DB50-7C4F-80C3-A4DE2D40D975}"/>
              </a:ext>
            </a:extLst>
          </p:cNvPr>
          <p:cNvSpPr/>
          <p:nvPr/>
        </p:nvSpPr>
        <p:spPr>
          <a:xfrm>
            <a:off x="14199610" y="9013188"/>
            <a:ext cx="3707389" cy="123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7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AFDC6DE-577B-4F0E-A6BB-16F937E8B928}"/>
              </a:ext>
            </a:extLst>
          </p:cNvPr>
          <p:cNvSpPr txBox="1"/>
          <p:nvPr/>
        </p:nvSpPr>
        <p:spPr>
          <a:xfrm>
            <a:off x="290433" y="2407046"/>
            <a:ext cx="94765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Actividades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Cronograma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 esperados</a:t>
            </a:r>
          </a:p>
          <a:p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/>
          </a:p>
        </p:txBody>
      </p:sp>
      <p:sp>
        <p:nvSpPr>
          <p:cNvPr id="17" name="Freeform 2365">
            <a:extLst>
              <a:ext uri="{FF2B5EF4-FFF2-40B4-BE49-F238E27FC236}">
                <a16:creationId xmlns:a16="http://schemas.microsoft.com/office/drawing/2014/main" id="{9FEB61EE-82FE-4D5A-B614-163F73A2D662}"/>
              </a:ext>
            </a:extLst>
          </p:cNvPr>
          <p:cNvSpPr>
            <a:spLocks noEditPoints="1"/>
          </p:cNvSpPr>
          <p:nvPr/>
        </p:nvSpPr>
        <p:spPr bwMode="auto">
          <a:xfrm>
            <a:off x="0" y="271303"/>
            <a:ext cx="4343400" cy="761899"/>
          </a:xfrm>
          <a:custGeom>
            <a:avLst/>
            <a:gdLst>
              <a:gd name="T0" fmla="*/ 2395 w 4791"/>
              <a:gd name="T1" fmla="*/ 4791 h 4791"/>
              <a:gd name="T2" fmla="*/ 0 w 4791"/>
              <a:gd name="T3" fmla="*/ 2395 h 4791"/>
              <a:gd name="T4" fmla="*/ 2395 w 4791"/>
              <a:gd name="T5" fmla="*/ 0 h 4791"/>
              <a:gd name="T6" fmla="*/ 4791 w 4791"/>
              <a:gd name="T7" fmla="*/ 2395 h 4791"/>
              <a:gd name="T8" fmla="*/ 2395 w 4791"/>
              <a:gd name="T9" fmla="*/ 4791 h 4791"/>
              <a:gd name="T10" fmla="*/ 2395 w 4791"/>
              <a:gd name="T11" fmla="*/ 4306 h 4791"/>
              <a:gd name="T12" fmla="*/ 4306 w 4791"/>
              <a:gd name="T13" fmla="*/ 2395 h 4791"/>
              <a:gd name="T14" fmla="*/ 2395 w 4791"/>
              <a:gd name="T15" fmla="*/ 485 h 4791"/>
              <a:gd name="T16" fmla="*/ 485 w 4791"/>
              <a:gd name="T17" fmla="*/ 2395 h 4791"/>
              <a:gd name="T18" fmla="*/ 2395 w 4791"/>
              <a:gd name="T19" fmla="*/ 4306 h 4791"/>
              <a:gd name="T20" fmla="*/ 2395 w 4791"/>
              <a:gd name="T21" fmla="*/ 4306 h 4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1" h="4791">
                <a:moveTo>
                  <a:pt x="2395" y="4791"/>
                </a:moveTo>
                <a:cubicBezTo>
                  <a:pt x="1073" y="4791"/>
                  <a:pt x="0" y="3718"/>
                  <a:pt x="0" y="2395"/>
                </a:cubicBezTo>
                <a:cubicBezTo>
                  <a:pt x="0" y="1072"/>
                  <a:pt x="1073" y="0"/>
                  <a:pt x="2395" y="0"/>
                </a:cubicBezTo>
                <a:cubicBezTo>
                  <a:pt x="3718" y="0"/>
                  <a:pt x="4791" y="1072"/>
                  <a:pt x="4791" y="2395"/>
                </a:cubicBezTo>
                <a:cubicBezTo>
                  <a:pt x="4791" y="3718"/>
                  <a:pt x="3718" y="4791"/>
                  <a:pt x="2395" y="4791"/>
                </a:cubicBezTo>
                <a:close/>
                <a:moveTo>
                  <a:pt x="2395" y="4306"/>
                </a:moveTo>
                <a:cubicBezTo>
                  <a:pt x="3450" y="4306"/>
                  <a:pt x="4306" y="3450"/>
                  <a:pt x="4306" y="2395"/>
                </a:cubicBezTo>
                <a:cubicBezTo>
                  <a:pt x="4306" y="1340"/>
                  <a:pt x="3450" y="485"/>
                  <a:pt x="2395" y="485"/>
                </a:cubicBezTo>
                <a:cubicBezTo>
                  <a:pt x="1340" y="485"/>
                  <a:pt x="485" y="1340"/>
                  <a:pt x="485" y="2395"/>
                </a:cubicBezTo>
                <a:cubicBezTo>
                  <a:pt x="485" y="3450"/>
                  <a:pt x="1340" y="4306"/>
                  <a:pt x="2395" y="4306"/>
                </a:cubicBezTo>
                <a:lnTo>
                  <a:pt x="2395" y="4306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b="1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CONTENIDO</a:t>
            </a:r>
            <a:endParaRPr lang="en-US" sz="6000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8CFC319-4EFC-4450-8D5D-4732E38009C6}"/>
              </a:ext>
            </a:extLst>
          </p:cNvPr>
          <p:cNvGrpSpPr/>
          <p:nvPr/>
        </p:nvGrpSpPr>
        <p:grpSpPr>
          <a:xfrm>
            <a:off x="9587861" y="2658275"/>
            <a:ext cx="4025143" cy="4024101"/>
            <a:chOff x="4233988" y="2503741"/>
            <a:chExt cx="4025143" cy="4024101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B0FBE9F5-C4FA-425F-8B7E-9A52D37980FD}"/>
                </a:ext>
              </a:extLst>
            </p:cNvPr>
            <p:cNvSpPr/>
            <p:nvPr/>
          </p:nvSpPr>
          <p:spPr>
            <a:xfrm>
              <a:off x="6440203" y="4464085"/>
              <a:ext cx="1694543" cy="2054527"/>
            </a:xfrm>
            <a:custGeom>
              <a:avLst/>
              <a:gdLst>
                <a:gd name="connsiteX0" fmla="*/ 774859 w 1975961"/>
                <a:gd name="connsiteY0" fmla="*/ 0 h 2395728"/>
                <a:gd name="connsiteX1" fmla="*/ 1975961 w 1975961"/>
                <a:gd name="connsiteY1" fmla="*/ 871442 h 2395728"/>
                <a:gd name="connsiteX2" fmla="*/ 1191197 w 1975961"/>
                <a:gd name="connsiteY2" fmla="*/ 1930146 h 2395728"/>
                <a:gd name="connsiteX3" fmla="*/ 0 w 1975961"/>
                <a:gd name="connsiteY3" fmla="*/ 2395728 h 2395728"/>
                <a:gd name="connsiteX4" fmla="*/ 774859 w 1975961"/>
                <a:gd name="connsiteY4" fmla="*/ 0 h 239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5961" h="2395728">
                  <a:moveTo>
                    <a:pt x="774859" y="0"/>
                  </a:moveTo>
                  <a:lnTo>
                    <a:pt x="1975961" y="871442"/>
                  </a:lnTo>
                  <a:cubicBezTo>
                    <a:pt x="1821180" y="1292066"/>
                    <a:pt x="1550956" y="1656969"/>
                    <a:pt x="1191197" y="1930146"/>
                  </a:cubicBezTo>
                  <a:cubicBezTo>
                    <a:pt x="842581" y="2194846"/>
                    <a:pt x="433292" y="2354485"/>
                    <a:pt x="0" y="2395728"/>
                  </a:cubicBezTo>
                  <a:lnTo>
                    <a:pt x="774859" y="0"/>
                  </a:lnTo>
                  <a:close/>
                </a:path>
              </a:pathLst>
            </a:custGeom>
            <a:solidFill>
              <a:srgbClr val="8F3D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es-PE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A568CD3A-CF7E-426D-884E-E7D3602D7097}"/>
                </a:ext>
              </a:extLst>
            </p:cNvPr>
            <p:cNvSpPr/>
            <p:nvPr/>
          </p:nvSpPr>
          <p:spPr>
            <a:xfrm>
              <a:off x="4424394" y="5371109"/>
              <a:ext cx="2215282" cy="1156733"/>
            </a:xfrm>
            <a:custGeom>
              <a:avLst/>
              <a:gdLst>
                <a:gd name="connsiteX0" fmla="*/ 2125504 w 2583180"/>
                <a:gd name="connsiteY0" fmla="*/ 1348835 h 1348835"/>
                <a:gd name="connsiteX1" fmla="*/ 792194 w 2583180"/>
                <a:gd name="connsiteY1" fmla="*/ 934498 h 1348835"/>
                <a:gd name="connsiteX2" fmla="*/ 0 w 2583180"/>
                <a:gd name="connsiteY2" fmla="*/ 190 h 1348835"/>
                <a:gd name="connsiteX3" fmla="*/ 2572893 w 2583180"/>
                <a:gd name="connsiteY3" fmla="*/ 190 h 1348835"/>
                <a:gd name="connsiteX4" fmla="*/ 2583180 w 2583180"/>
                <a:gd name="connsiteY4" fmla="*/ 0 h 1348835"/>
                <a:gd name="connsiteX5" fmla="*/ 2146935 w 2583180"/>
                <a:gd name="connsiteY5" fmla="*/ 1348740 h 1348835"/>
                <a:gd name="connsiteX6" fmla="*/ 2125599 w 2583180"/>
                <a:gd name="connsiteY6" fmla="*/ 1348835 h 1348835"/>
                <a:gd name="connsiteX7" fmla="*/ 2125504 w 2583180"/>
                <a:gd name="connsiteY7" fmla="*/ 1348835 h 134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3180" h="1348835">
                  <a:moveTo>
                    <a:pt x="2125504" y="1348835"/>
                  </a:moveTo>
                  <a:cubicBezTo>
                    <a:pt x="1645730" y="1348835"/>
                    <a:pt x="1184720" y="1205579"/>
                    <a:pt x="792194" y="934498"/>
                  </a:cubicBezTo>
                  <a:cubicBezTo>
                    <a:pt x="447961" y="696754"/>
                    <a:pt x="176308" y="375761"/>
                    <a:pt x="0" y="190"/>
                  </a:cubicBezTo>
                  <a:lnTo>
                    <a:pt x="2572893" y="190"/>
                  </a:lnTo>
                  <a:cubicBezTo>
                    <a:pt x="2576322" y="190"/>
                    <a:pt x="2579751" y="95"/>
                    <a:pt x="2583180" y="0"/>
                  </a:cubicBezTo>
                  <a:lnTo>
                    <a:pt x="2146935" y="1348740"/>
                  </a:lnTo>
                  <a:cubicBezTo>
                    <a:pt x="2139791" y="1348835"/>
                    <a:pt x="2132648" y="1348835"/>
                    <a:pt x="2125599" y="1348835"/>
                  </a:cubicBezTo>
                  <a:cubicBezTo>
                    <a:pt x="2125599" y="1348835"/>
                    <a:pt x="2125504" y="1348835"/>
                    <a:pt x="2125504" y="1348835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es-PE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5336694-9B25-4BCB-97BA-4FCF2C49AF74}"/>
                </a:ext>
              </a:extLst>
            </p:cNvPr>
            <p:cNvSpPr/>
            <p:nvPr/>
          </p:nvSpPr>
          <p:spPr>
            <a:xfrm>
              <a:off x="4233988" y="3007162"/>
              <a:ext cx="1395333" cy="2200660"/>
            </a:xfrm>
            <a:custGeom>
              <a:avLst/>
              <a:gdLst>
                <a:gd name="connsiteX0" fmla="*/ 142494 w 1627060"/>
                <a:gd name="connsiteY0" fmla="*/ 2566130 h 2566130"/>
                <a:gd name="connsiteX1" fmla="*/ 0 w 1627060"/>
                <a:gd name="connsiteY1" fmla="*/ 1759363 h 2566130"/>
                <a:gd name="connsiteX2" fmla="*/ 793813 w 1627060"/>
                <a:gd name="connsiteY2" fmla="*/ 0 h 2566130"/>
                <a:gd name="connsiteX3" fmla="*/ 1342739 w 1627060"/>
                <a:gd name="connsiteY3" fmla="*/ 1693831 h 2566130"/>
                <a:gd name="connsiteX4" fmla="*/ 1627061 w 1627060"/>
                <a:gd name="connsiteY4" fmla="*/ 2566130 h 2566130"/>
                <a:gd name="connsiteX5" fmla="*/ 142494 w 1627060"/>
                <a:gd name="connsiteY5" fmla="*/ 2566130 h 256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7060" h="2566130">
                  <a:moveTo>
                    <a:pt x="142494" y="2566130"/>
                  </a:moveTo>
                  <a:cubicBezTo>
                    <a:pt x="47911" y="2308289"/>
                    <a:pt x="0" y="2037207"/>
                    <a:pt x="0" y="1759363"/>
                  </a:cubicBezTo>
                  <a:cubicBezTo>
                    <a:pt x="0" y="1079754"/>
                    <a:pt x="287655" y="446056"/>
                    <a:pt x="793813" y="0"/>
                  </a:cubicBezTo>
                  <a:lnTo>
                    <a:pt x="1342739" y="1693831"/>
                  </a:lnTo>
                  <a:cubicBezTo>
                    <a:pt x="1554861" y="2346865"/>
                    <a:pt x="1611249" y="2518791"/>
                    <a:pt x="1627061" y="2566130"/>
                  </a:cubicBezTo>
                  <a:lnTo>
                    <a:pt x="142494" y="2566130"/>
                  </a:lnTo>
                  <a:close/>
                </a:path>
              </a:pathLst>
            </a:custGeom>
            <a:solidFill>
              <a:srgbClr val="8C8C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es-PE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C8E6866A-C5FC-4CB9-9FFE-888B30963E34}"/>
                </a:ext>
              </a:extLst>
            </p:cNvPr>
            <p:cNvSpPr/>
            <p:nvPr/>
          </p:nvSpPr>
          <p:spPr>
            <a:xfrm>
              <a:off x="5050832" y="2503741"/>
              <a:ext cx="2296230" cy="1697565"/>
            </a:xfrm>
            <a:custGeom>
              <a:avLst/>
              <a:gdLst>
                <a:gd name="connsiteX0" fmla="*/ 0 w 2677572"/>
                <a:gd name="connsiteY0" fmla="*/ 458724 h 1979485"/>
                <a:gd name="connsiteX1" fmla="*/ 1393793 w 2677572"/>
                <a:gd name="connsiteY1" fmla="*/ 0 h 1979485"/>
                <a:gd name="connsiteX2" fmla="*/ 2677573 w 2677572"/>
                <a:gd name="connsiteY2" fmla="*/ 382048 h 1979485"/>
                <a:gd name="connsiteX3" fmla="*/ 492824 w 2677572"/>
                <a:gd name="connsiteY3" fmla="*/ 1979486 h 1979485"/>
                <a:gd name="connsiteX4" fmla="*/ 0 w 2677572"/>
                <a:gd name="connsiteY4" fmla="*/ 458724 h 19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7572" h="1979485">
                  <a:moveTo>
                    <a:pt x="0" y="458724"/>
                  </a:moveTo>
                  <a:cubicBezTo>
                    <a:pt x="405670" y="158401"/>
                    <a:pt x="886111" y="0"/>
                    <a:pt x="1393793" y="0"/>
                  </a:cubicBezTo>
                  <a:cubicBezTo>
                    <a:pt x="1854613" y="0"/>
                    <a:pt x="2295716" y="131636"/>
                    <a:pt x="2677573" y="382048"/>
                  </a:cubicBezTo>
                  <a:cubicBezTo>
                    <a:pt x="879062" y="1696307"/>
                    <a:pt x="554926" y="1933194"/>
                    <a:pt x="492824" y="1979486"/>
                  </a:cubicBezTo>
                  <a:lnTo>
                    <a:pt x="0" y="458724"/>
                  </a:lnTo>
                  <a:close/>
                </a:path>
              </a:pathLst>
            </a:custGeom>
            <a:solidFill>
              <a:srgbClr val="350A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es-PE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FB5B4186-9BD6-4C9E-BB8E-7CD21903E125}"/>
                </a:ext>
              </a:extLst>
            </p:cNvPr>
            <p:cNvSpPr/>
            <p:nvPr/>
          </p:nvSpPr>
          <p:spPr>
            <a:xfrm>
              <a:off x="6382697" y="2931685"/>
              <a:ext cx="1876434" cy="2116035"/>
            </a:xfrm>
            <a:custGeom>
              <a:avLst/>
              <a:gdLst>
                <a:gd name="connsiteX0" fmla="*/ 2104263 w 2188059"/>
                <a:gd name="connsiteY0" fmla="*/ 2467451 h 2467451"/>
                <a:gd name="connsiteX1" fmla="*/ 108204 w 2188059"/>
                <a:gd name="connsiteY1" fmla="*/ 1019270 h 2467451"/>
                <a:gd name="connsiteX2" fmla="*/ 0 w 2188059"/>
                <a:gd name="connsiteY2" fmla="*/ 940784 h 2467451"/>
                <a:gd name="connsiteX3" fmla="*/ 1287304 w 2188059"/>
                <a:gd name="connsiteY3" fmla="*/ 0 h 2467451"/>
                <a:gd name="connsiteX4" fmla="*/ 2083403 w 2188059"/>
                <a:gd name="connsiteY4" fmla="*/ 1157192 h 2467451"/>
                <a:gd name="connsiteX5" fmla="*/ 2104263 w 2188059"/>
                <a:gd name="connsiteY5" fmla="*/ 2467451 h 2467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059" h="2467451">
                  <a:moveTo>
                    <a:pt x="2104263" y="2467451"/>
                  </a:moveTo>
                  <a:cubicBezTo>
                    <a:pt x="934117" y="1618393"/>
                    <a:pt x="614648" y="1386650"/>
                    <a:pt x="108204" y="1019270"/>
                  </a:cubicBezTo>
                  <a:lnTo>
                    <a:pt x="0" y="940784"/>
                  </a:lnTo>
                  <a:lnTo>
                    <a:pt x="1287304" y="0"/>
                  </a:lnTo>
                  <a:cubicBezTo>
                    <a:pt x="1667447" y="298133"/>
                    <a:pt x="1942052" y="696849"/>
                    <a:pt x="2083403" y="1157192"/>
                  </a:cubicBezTo>
                  <a:cubicBezTo>
                    <a:pt x="2215706" y="1587532"/>
                    <a:pt x="2222469" y="2037778"/>
                    <a:pt x="2104263" y="2467451"/>
                  </a:cubicBezTo>
                  <a:close/>
                </a:path>
              </a:pathLst>
            </a:custGeom>
            <a:solidFill>
              <a:srgbClr val="5607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es-PE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 2359">
            <a:extLst>
              <a:ext uri="{FF2B5EF4-FFF2-40B4-BE49-F238E27FC236}">
                <a16:creationId xmlns:a16="http://schemas.microsoft.com/office/drawing/2014/main" id="{CA25064E-A610-4F7E-998D-D94CD468F39E}"/>
              </a:ext>
            </a:extLst>
          </p:cNvPr>
          <p:cNvSpPr>
            <a:spLocks noEditPoints="1"/>
          </p:cNvSpPr>
          <p:nvPr/>
        </p:nvSpPr>
        <p:spPr bwMode="auto">
          <a:xfrm>
            <a:off x="13573137" y="6332595"/>
            <a:ext cx="1440000" cy="1440000"/>
          </a:xfrm>
          <a:custGeom>
            <a:avLst/>
            <a:gdLst>
              <a:gd name="T0" fmla="*/ 2396 w 4791"/>
              <a:gd name="T1" fmla="*/ 4791 h 4791"/>
              <a:gd name="T2" fmla="*/ 0 w 4791"/>
              <a:gd name="T3" fmla="*/ 2395 h 4791"/>
              <a:gd name="T4" fmla="*/ 2396 w 4791"/>
              <a:gd name="T5" fmla="*/ 0 h 4791"/>
              <a:gd name="T6" fmla="*/ 4791 w 4791"/>
              <a:gd name="T7" fmla="*/ 2395 h 4791"/>
              <a:gd name="T8" fmla="*/ 2396 w 4791"/>
              <a:gd name="T9" fmla="*/ 4791 h 4791"/>
              <a:gd name="T10" fmla="*/ 2396 w 4791"/>
              <a:gd name="T11" fmla="*/ 4306 h 4791"/>
              <a:gd name="T12" fmla="*/ 4306 w 4791"/>
              <a:gd name="T13" fmla="*/ 2395 h 4791"/>
              <a:gd name="T14" fmla="*/ 2396 w 4791"/>
              <a:gd name="T15" fmla="*/ 485 h 4791"/>
              <a:gd name="T16" fmla="*/ 486 w 4791"/>
              <a:gd name="T17" fmla="*/ 2395 h 4791"/>
              <a:gd name="T18" fmla="*/ 2396 w 4791"/>
              <a:gd name="T19" fmla="*/ 4306 h 4791"/>
              <a:gd name="T20" fmla="*/ 2396 w 4791"/>
              <a:gd name="T21" fmla="*/ 4306 h 4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1" h="4791">
                <a:moveTo>
                  <a:pt x="2396" y="4791"/>
                </a:moveTo>
                <a:cubicBezTo>
                  <a:pt x="1073" y="4791"/>
                  <a:pt x="0" y="3718"/>
                  <a:pt x="0" y="2395"/>
                </a:cubicBezTo>
                <a:cubicBezTo>
                  <a:pt x="0" y="1072"/>
                  <a:pt x="1073" y="0"/>
                  <a:pt x="2396" y="0"/>
                </a:cubicBezTo>
                <a:cubicBezTo>
                  <a:pt x="3719" y="0"/>
                  <a:pt x="4791" y="1072"/>
                  <a:pt x="4791" y="2395"/>
                </a:cubicBezTo>
                <a:cubicBezTo>
                  <a:pt x="4791" y="3718"/>
                  <a:pt x="3719" y="4791"/>
                  <a:pt x="2396" y="4791"/>
                </a:cubicBezTo>
                <a:close/>
                <a:moveTo>
                  <a:pt x="2396" y="4306"/>
                </a:moveTo>
                <a:cubicBezTo>
                  <a:pt x="3451" y="4306"/>
                  <a:pt x="4306" y="3450"/>
                  <a:pt x="4306" y="2395"/>
                </a:cubicBezTo>
                <a:cubicBezTo>
                  <a:pt x="4306" y="1340"/>
                  <a:pt x="3451" y="485"/>
                  <a:pt x="2396" y="485"/>
                </a:cubicBezTo>
                <a:cubicBezTo>
                  <a:pt x="1341" y="485"/>
                  <a:pt x="486" y="1340"/>
                  <a:pt x="486" y="2395"/>
                </a:cubicBezTo>
                <a:cubicBezTo>
                  <a:pt x="486" y="3450"/>
                  <a:pt x="1341" y="4306"/>
                  <a:pt x="2396" y="4306"/>
                </a:cubicBezTo>
                <a:lnTo>
                  <a:pt x="2396" y="4306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8000" b="1" kern="1200" dirty="0">
                <a:solidFill>
                  <a:srgbClr val="8F3D38"/>
                </a:solidFill>
                <a:latin typeface="Calibri" panose="020F0502020204030204"/>
                <a:ea typeface="+mn-ea"/>
                <a:cs typeface="+mn-cs"/>
              </a:rPr>
              <a:t>03</a:t>
            </a:r>
          </a:p>
        </p:txBody>
      </p:sp>
      <p:sp>
        <p:nvSpPr>
          <p:cNvPr id="25" name="Freeform 2365">
            <a:extLst>
              <a:ext uri="{FF2B5EF4-FFF2-40B4-BE49-F238E27FC236}">
                <a16:creationId xmlns:a16="http://schemas.microsoft.com/office/drawing/2014/main" id="{C331A610-EBB3-4ED2-AA07-B4D8D53DBE81}"/>
              </a:ext>
            </a:extLst>
          </p:cNvPr>
          <p:cNvSpPr>
            <a:spLocks noEditPoints="1"/>
          </p:cNvSpPr>
          <p:nvPr/>
        </p:nvSpPr>
        <p:spPr bwMode="auto">
          <a:xfrm>
            <a:off x="9546325" y="876300"/>
            <a:ext cx="1440000" cy="1440000"/>
          </a:xfrm>
          <a:custGeom>
            <a:avLst/>
            <a:gdLst>
              <a:gd name="T0" fmla="*/ 2395 w 4791"/>
              <a:gd name="T1" fmla="*/ 4791 h 4791"/>
              <a:gd name="T2" fmla="*/ 0 w 4791"/>
              <a:gd name="T3" fmla="*/ 2395 h 4791"/>
              <a:gd name="T4" fmla="*/ 2395 w 4791"/>
              <a:gd name="T5" fmla="*/ 0 h 4791"/>
              <a:gd name="T6" fmla="*/ 4791 w 4791"/>
              <a:gd name="T7" fmla="*/ 2395 h 4791"/>
              <a:gd name="T8" fmla="*/ 2395 w 4791"/>
              <a:gd name="T9" fmla="*/ 4791 h 4791"/>
              <a:gd name="T10" fmla="*/ 2395 w 4791"/>
              <a:gd name="T11" fmla="*/ 4306 h 4791"/>
              <a:gd name="T12" fmla="*/ 4306 w 4791"/>
              <a:gd name="T13" fmla="*/ 2395 h 4791"/>
              <a:gd name="T14" fmla="*/ 2395 w 4791"/>
              <a:gd name="T15" fmla="*/ 485 h 4791"/>
              <a:gd name="T16" fmla="*/ 485 w 4791"/>
              <a:gd name="T17" fmla="*/ 2395 h 4791"/>
              <a:gd name="T18" fmla="*/ 2395 w 4791"/>
              <a:gd name="T19" fmla="*/ 4306 h 4791"/>
              <a:gd name="T20" fmla="*/ 2395 w 4791"/>
              <a:gd name="T21" fmla="*/ 4306 h 4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1" h="4791">
                <a:moveTo>
                  <a:pt x="2395" y="4791"/>
                </a:moveTo>
                <a:cubicBezTo>
                  <a:pt x="1073" y="4791"/>
                  <a:pt x="0" y="3718"/>
                  <a:pt x="0" y="2395"/>
                </a:cubicBezTo>
                <a:cubicBezTo>
                  <a:pt x="0" y="1072"/>
                  <a:pt x="1073" y="0"/>
                  <a:pt x="2395" y="0"/>
                </a:cubicBezTo>
                <a:cubicBezTo>
                  <a:pt x="3718" y="0"/>
                  <a:pt x="4791" y="1072"/>
                  <a:pt x="4791" y="2395"/>
                </a:cubicBezTo>
                <a:cubicBezTo>
                  <a:pt x="4791" y="3718"/>
                  <a:pt x="3718" y="4791"/>
                  <a:pt x="2395" y="4791"/>
                </a:cubicBezTo>
                <a:close/>
                <a:moveTo>
                  <a:pt x="2395" y="4306"/>
                </a:moveTo>
                <a:cubicBezTo>
                  <a:pt x="3450" y="4306"/>
                  <a:pt x="4306" y="3450"/>
                  <a:pt x="4306" y="2395"/>
                </a:cubicBezTo>
                <a:cubicBezTo>
                  <a:pt x="4306" y="1340"/>
                  <a:pt x="3450" y="485"/>
                  <a:pt x="2395" y="485"/>
                </a:cubicBezTo>
                <a:cubicBezTo>
                  <a:pt x="1340" y="485"/>
                  <a:pt x="485" y="1340"/>
                  <a:pt x="485" y="2395"/>
                </a:cubicBezTo>
                <a:cubicBezTo>
                  <a:pt x="485" y="3450"/>
                  <a:pt x="1340" y="4306"/>
                  <a:pt x="2395" y="4306"/>
                </a:cubicBezTo>
                <a:lnTo>
                  <a:pt x="2395" y="4306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8000" b="1" kern="1200" dirty="0">
                <a:solidFill>
                  <a:srgbClr val="56070C"/>
                </a:solidFill>
                <a:latin typeface="Calibri" panose="020F0502020204030204"/>
                <a:ea typeface="+mn-ea"/>
                <a:cs typeface="+mn-cs"/>
              </a:rPr>
              <a:t>01</a:t>
            </a:r>
          </a:p>
        </p:txBody>
      </p:sp>
      <p:sp>
        <p:nvSpPr>
          <p:cNvPr id="26" name="Freeform 2359">
            <a:extLst>
              <a:ext uri="{FF2B5EF4-FFF2-40B4-BE49-F238E27FC236}">
                <a16:creationId xmlns:a16="http://schemas.microsoft.com/office/drawing/2014/main" id="{C256AD3F-F592-45BB-90EA-2E471A9C8B22}"/>
              </a:ext>
            </a:extLst>
          </p:cNvPr>
          <p:cNvSpPr>
            <a:spLocks noEditPoints="1"/>
          </p:cNvSpPr>
          <p:nvPr/>
        </p:nvSpPr>
        <p:spPr bwMode="auto">
          <a:xfrm>
            <a:off x="13902112" y="3255303"/>
            <a:ext cx="1440000" cy="1440000"/>
          </a:xfrm>
          <a:custGeom>
            <a:avLst/>
            <a:gdLst>
              <a:gd name="T0" fmla="*/ 2396 w 4791"/>
              <a:gd name="T1" fmla="*/ 4791 h 4791"/>
              <a:gd name="T2" fmla="*/ 0 w 4791"/>
              <a:gd name="T3" fmla="*/ 2395 h 4791"/>
              <a:gd name="T4" fmla="*/ 2396 w 4791"/>
              <a:gd name="T5" fmla="*/ 0 h 4791"/>
              <a:gd name="T6" fmla="*/ 4791 w 4791"/>
              <a:gd name="T7" fmla="*/ 2395 h 4791"/>
              <a:gd name="T8" fmla="*/ 2396 w 4791"/>
              <a:gd name="T9" fmla="*/ 4791 h 4791"/>
              <a:gd name="T10" fmla="*/ 2396 w 4791"/>
              <a:gd name="T11" fmla="*/ 4306 h 4791"/>
              <a:gd name="T12" fmla="*/ 4306 w 4791"/>
              <a:gd name="T13" fmla="*/ 2395 h 4791"/>
              <a:gd name="T14" fmla="*/ 2396 w 4791"/>
              <a:gd name="T15" fmla="*/ 485 h 4791"/>
              <a:gd name="T16" fmla="*/ 486 w 4791"/>
              <a:gd name="T17" fmla="*/ 2395 h 4791"/>
              <a:gd name="T18" fmla="*/ 2396 w 4791"/>
              <a:gd name="T19" fmla="*/ 4306 h 4791"/>
              <a:gd name="T20" fmla="*/ 2396 w 4791"/>
              <a:gd name="T21" fmla="*/ 4306 h 4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1" h="4791">
                <a:moveTo>
                  <a:pt x="2396" y="4791"/>
                </a:moveTo>
                <a:cubicBezTo>
                  <a:pt x="1073" y="4791"/>
                  <a:pt x="0" y="3718"/>
                  <a:pt x="0" y="2395"/>
                </a:cubicBezTo>
                <a:cubicBezTo>
                  <a:pt x="0" y="1072"/>
                  <a:pt x="1073" y="0"/>
                  <a:pt x="2396" y="0"/>
                </a:cubicBezTo>
                <a:cubicBezTo>
                  <a:pt x="3719" y="0"/>
                  <a:pt x="4791" y="1072"/>
                  <a:pt x="4791" y="2395"/>
                </a:cubicBezTo>
                <a:cubicBezTo>
                  <a:pt x="4791" y="3718"/>
                  <a:pt x="3719" y="4791"/>
                  <a:pt x="2396" y="4791"/>
                </a:cubicBezTo>
                <a:close/>
                <a:moveTo>
                  <a:pt x="2396" y="4306"/>
                </a:moveTo>
                <a:cubicBezTo>
                  <a:pt x="3451" y="4306"/>
                  <a:pt x="4306" y="3450"/>
                  <a:pt x="4306" y="2395"/>
                </a:cubicBezTo>
                <a:cubicBezTo>
                  <a:pt x="4306" y="1340"/>
                  <a:pt x="3451" y="485"/>
                  <a:pt x="2396" y="485"/>
                </a:cubicBezTo>
                <a:cubicBezTo>
                  <a:pt x="1341" y="485"/>
                  <a:pt x="486" y="1340"/>
                  <a:pt x="486" y="2395"/>
                </a:cubicBezTo>
                <a:cubicBezTo>
                  <a:pt x="486" y="3450"/>
                  <a:pt x="1341" y="4306"/>
                  <a:pt x="2396" y="4306"/>
                </a:cubicBezTo>
                <a:lnTo>
                  <a:pt x="2396" y="4306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8000" b="1" kern="1200" dirty="0">
                <a:solidFill>
                  <a:srgbClr val="56070C"/>
                </a:solidFill>
                <a:latin typeface="Calibri" panose="020F0502020204030204"/>
                <a:ea typeface="+mn-ea"/>
                <a:cs typeface="+mn-cs"/>
              </a:rPr>
              <a:t>02</a:t>
            </a:r>
          </a:p>
        </p:txBody>
      </p:sp>
      <p:sp>
        <p:nvSpPr>
          <p:cNvPr id="27" name="Freeform 2359">
            <a:extLst>
              <a:ext uri="{FF2B5EF4-FFF2-40B4-BE49-F238E27FC236}">
                <a16:creationId xmlns:a16="http://schemas.microsoft.com/office/drawing/2014/main" id="{30F3A645-0B6C-4622-BA33-7CAE730DAC50}"/>
              </a:ext>
            </a:extLst>
          </p:cNvPr>
          <p:cNvSpPr>
            <a:spLocks noEditPoints="1"/>
          </p:cNvSpPr>
          <p:nvPr/>
        </p:nvSpPr>
        <p:spPr bwMode="auto">
          <a:xfrm>
            <a:off x="6403316" y="6312740"/>
            <a:ext cx="1440000" cy="1440000"/>
          </a:xfrm>
          <a:custGeom>
            <a:avLst/>
            <a:gdLst>
              <a:gd name="T0" fmla="*/ 2396 w 4791"/>
              <a:gd name="T1" fmla="*/ 4791 h 4791"/>
              <a:gd name="T2" fmla="*/ 0 w 4791"/>
              <a:gd name="T3" fmla="*/ 2395 h 4791"/>
              <a:gd name="T4" fmla="*/ 2396 w 4791"/>
              <a:gd name="T5" fmla="*/ 0 h 4791"/>
              <a:gd name="T6" fmla="*/ 4791 w 4791"/>
              <a:gd name="T7" fmla="*/ 2395 h 4791"/>
              <a:gd name="T8" fmla="*/ 2396 w 4791"/>
              <a:gd name="T9" fmla="*/ 4791 h 4791"/>
              <a:gd name="T10" fmla="*/ 2396 w 4791"/>
              <a:gd name="T11" fmla="*/ 4306 h 4791"/>
              <a:gd name="T12" fmla="*/ 4306 w 4791"/>
              <a:gd name="T13" fmla="*/ 2395 h 4791"/>
              <a:gd name="T14" fmla="*/ 2396 w 4791"/>
              <a:gd name="T15" fmla="*/ 485 h 4791"/>
              <a:gd name="T16" fmla="*/ 486 w 4791"/>
              <a:gd name="T17" fmla="*/ 2395 h 4791"/>
              <a:gd name="T18" fmla="*/ 2396 w 4791"/>
              <a:gd name="T19" fmla="*/ 4306 h 4791"/>
              <a:gd name="T20" fmla="*/ 2396 w 4791"/>
              <a:gd name="T21" fmla="*/ 4306 h 4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1" h="4791">
                <a:moveTo>
                  <a:pt x="2396" y="4791"/>
                </a:moveTo>
                <a:cubicBezTo>
                  <a:pt x="1073" y="4791"/>
                  <a:pt x="0" y="3718"/>
                  <a:pt x="0" y="2395"/>
                </a:cubicBezTo>
                <a:cubicBezTo>
                  <a:pt x="0" y="1072"/>
                  <a:pt x="1073" y="0"/>
                  <a:pt x="2396" y="0"/>
                </a:cubicBezTo>
                <a:cubicBezTo>
                  <a:pt x="3719" y="0"/>
                  <a:pt x="4791" y="1072"/>
                  <a:pt x="4791" y="2395"/>
                </a:cubicBezTo>
                <a:cubicBezTo>
                  <a:pt x="4791" y="3718"/>
                  <a:pt x="3719" y="4791"/>
                  <a:pt x="2396" y="4791"/>
                </a:cubicBezTo>
                <a:close/>
                <a:moveTo>
                  <a:pt x="2396" y="4306"/>
                </a:moveTo>
                <a:cubicBezTo>
                  <a:pt x="3451" y="4306"/>
                  <a:pt x="4306" y="3450"/>
                  <a:pt x="4306" y="2395"/>
                </a:cubicBezTo>
                <a:cubicBezTo>
                  <a:pt x="4306" y="1340"/>
                  <a:pt x="3451" y="485"/>
                  <a:pt x="2396" y="485"/>
                </a:cubicBezTo>
                <a:cubicBezTo>
                  <a:pt x="1341" y="485"/>
                  <a:pt x="486" y="1340"/>
                  <a:pt x="486" y="2395"/>
                </a:cubicBezTo>
                <a:cubicBezTo>
                  <a:pt x="486" y="3450"/>
                  <a:pt x="1341" y="4306"/>
                  <a:pt x="2396" y="4306"/>
                </a:cubicBezTo>
                <a:lnTo>
                  <a:pt x="2396" y="4306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8000" b="1" kern="1200" dirty="0">
                <a:solidFill>
                  <a:srgbClr val="666666"/>
                </a:solidFill>
                <a:latin typeface="Calibri" panose="020F0502020204030204"/>
                <a:ea typeface="+mn-ea"/>
                <a:cs typeface="+mn-cs"/>
              </a:rPr>
              <a:t>04</a:t>
            </a:r>
          </a:p>
        </p:txBody>
      </p:sp>
      <p:sp>
        <p:nvSpPr>
          <p:cNvPr id="28" name="Freeform 2359">
            <a:extLst>
              <a:ext uri="{FF2B5EF4-FFF2-40B4-BE49-F238E27FC236}">
                <a16:creationId xmlns:a16="http://schemas.microsoft.com/office/drawing/2014/main" id="{3CC04F46-3BD0-4200-A74B-7936DA40D530}"/>
              </a:ext>
            </a:extLst>
          </p:cNvPr>
          <p:cNvSpPr>
            <a:spLocks noEditPoints="1"/>
          </p:cNvSpPr>
          <p:nvPr/>
        </p:nvSpPr>
        <p:spPr bwMode="auto">
          <a:xfrm>
            <a:off x="6407579" y="3494465"/>
            <a:ext cx="1440000" cy="1440000"/>
          </a:xfrm>
          <a:custGeom>
            <a:avLst/>
            <a:gdLst>
              <a:gd name="T0" fmla="*/ 2396 w 4791"/>
              <a:gd name="T1" fmla="*/ 4791 h 4791"/>
              <a:gd name="T2" fmla="*/ 0 w 4791"/>
              <a:gd name="T3" fmla="*/ 2395 h 4791"/>
              <a:gd name="T4" fmla="*/ 2396 w 4791"/>
              <a:gd name="T5" fmla="*/ 0 h 4791"/>
              <a:gd name="T6" fmla="*/ 4791 w 4791"/>
              <a:gd name="T7" fmla="*/ 2395 h 4791"/>
              <a:gd name="T8" fmla="*/ 2396 w 4791"/>
              <a:gd name="T9" fmla="*/ 4791 h 4791"/>
              <a:gd name="T10" fmla="*/ 2396 w 4791"/>
              <a:gd name="T11" fmla="*/ 4306 h 4791"/>
              <a:gd name="T12" fmla="*/ 4306 w 4791"/>
              <a:gd name="T13" fmla="*/ 2395 h 4791"/>
              <a:gd name="T14" fmla="*/ 2396 w 4791"/>
              <a:gd name="T15" fmla="*/ 485 h 4791"/>
              <a:gd name="T16" fmla="*/ 486 w 4791"/>
              <a:gd name="T17" fmla="*/ 2395 h 4791"/>
              <a:gd name="T18" fmla="*/ 2396 w 4791"/>
              <a:gd name="T19" fmla="*/ 4306 h 4791"/>
              <a:gd name="T20" fmla="*/ 2396 w 4791"/>
              <a:gd name="T21" fmla="*/ 4306 h 4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1" h="4791">
                <a:moveTo>
                  <a:pt x="2396" y="4791"/>
                </a:moveTo>
                <a:cubicBezTo>
                  <a:pt x="1073" y="4791"/>
                  <a:pt x="0" y="3718"/>
                  <a:pt x="0" y="2395"/>
                </a:cubicBezTo>
                <a:cubicBezTo>
                  <a:pt x="0" y="1072"/>
                  <a:pt x="1073" y="0"/>
                  <a:pt x="2396" y="0"/>
                </a:cubicBezTo>
                <a:cubicBezTo>
                  <a:pt x="3719" y="0"/>
                  <a:pt x="4791" y="1072"/>
                  <a:pt x="4791" y="2395"/>
                </a:cubicBezTo>
                <a:cubicBezTo>
                  <a:pt x="4791" y="3718"/>
                  <a:pt x="3719" y="4791"/>
                  <a:pt x="2396" y="4791"/>
                </a:cubicBezTo>
                <a:close/>
                <a:moveTo>
                  <a:pt x="2396" y="4306"/>
                </a:moveTo>
                <a:cubicBezTo>
                  <a:pt x="3451" y="4306"/>
                  <a:pt x="4306" y="3450"/>
                  <a:pt x="4306" y="2395"/>
                </a:cubicBezTo>
                <a:cubicBezTo>
                  <a:pt x="4306" y="1340"/>
                  <a:pt x="3451" y="485"/>
                  <a:pt x="2396" y="485"/>
                </a:cubicBezTo>
                <a:cubicBezTo>
                  <a:pt x="1341" y="485"/>
                  <a:pt x="486" y="1340"/>
                  <a:pt x="486" y="2395"/>
                </a:cubicBezTo>
                <a:cubicBezTo>
                  <a:pt x="486" y="3450"/>
                  <a:pt x="1341" y="4306"/>
                  <a:pt x="2396" y="4306"/>
                </a:cubicBezTo>
                <a:lnTo>
                  <a:pt x="2396" y="4306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8000" b="1" kern="1200" dirty="0">
                <a:solidFill>
                  <a:srgbClr val="8C8C8C"/>
                </a:solidFill>
                <a:latin typeface="Calibri" panose="020F0502020204030204"/>
                <a:ea typeface="+mn-ea"/>
                <a:cs typeface="+mn-cs"/>
              </a:rPr>
              <a:t>05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56D23C7-BB2D-4847-8FE5-AEBB0A004D3D}"/>
              </a:ext>
            </a:extLst>
          </p:cNvPr>
          <p:cNvSpPr txBox="1"/>
          <p:nvPr/>
        </p:nvSpPr>
        <p:spPr>
          <a:xfrm>
            <a:off x="10791974" y="1198135"/>
            <a:ext cx="338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b="1">
                <a:solidFill>
                  <a:srgbClr val="05223C"/>
                </a:solidFill>
              </a:defRPr>
            </a:lvl1pPr>
          </a:lstStyle>
          <a:p>
            <a:pPr algn="l">
              <a:buClrTx/>
              <a:buFontTx/>
              <a:buNone/>
            </a:pPr>
            <a:r>
              <a:rPr lang="es-MX" sz="1600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Fortalecer la gestión pública para el desarrollo de la competitividad de la cadena de valor de la acuicultura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88D7AC1-E0A2-4AD3-8DF9-906D3E913D5D}"/>
              </a:ext>
            </a:extLst>
          </p:cNvPr>
          <p:cNvSpPr txBox="1"/>
          <p:nvPr/>
        </p:nvSpPr>
        <p:spPr>
          <a:xfrm>
            <a:off x="15140939" y="3577138"/>
            <a:ext cx="185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rgbClr val="05223C"/>
                </a:solidFill>
              </a:defRPr>
            </a:lvl1pPr>
          </a:lstStyle>
          <a:p>
            <a:pPr algn="l">
              <a:buClrTx/>
              <a:buFontTx/>
              <a:buNone/>
            </a:pPr>
            <a:r>
              <a:rPr lang="es-MX" sz="1600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Aumentar la capacidad en I+D+i en acuicultura.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2DEDF5F-08B1-4B9F-B10F-B8A832369050}"/>
              </a:ext>
            </a:extLst>
          </p:cNvPr>
          <p:cNvSpPr txBox="1"/>
          <p:nvPr/>
        </p:nvSpPr>
        <p:spPr>
          <a:xfrm>
            <a:off x="14810363" y="6663383"/>
            <a:ext cx="2320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rgbClr val="05223C"/>
                </a:solidFill>
              </a:defRPr>
            </a:lvl1pPr>
          </a:lstStyle>
          <a:p>
            <a:pPr algn="l">
              <a:buClrTx/>
              <a:buFontTx/>
              <a:buNone/>
            </a:pPr>
            <a:r>
              <a:rPr lang="es-MX" sz="1600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Incrementar la inversión en la cadena de valor del sector acuícola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2AFBCDE-9A59-463E-98F6-AB623A946538}"/>
              </a:ext>
            </a:extLst>
          </p:cNvPr>
          <p:cNvSpPr txBox="1"/>
          <p:nvPr/>
        </p:nvSpPr>
        <p:spPr>
          <a:xfrm>
            <a:off x="7660394" y="6643528"/>
            <a:ext cx="2446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rgbClr val="05223C"/>
                </a:solidFill>
              </a:defRPr>
            </a:lvl1pPr>
          </a:lstStyle>
          <a:p>
            <a:pPr algn="l">
              <a:buClrTx/>
              <a:buFontTx/>
              <a:buNone/>
            </a:pPr>
            <a:r>
              <a:rPr lang="es-MX" sz="1600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Consolidar la participación de las empresas acuícolas en el mercado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E8B1569-DD9D-4344-AC41-DCCDA7D13B4D}"/>
              </a:ext>
            </a:extLst>
          </p:cNvPr>
          <p:cNvSpPr txBox="1"/>
          <p:nvPr/>
        </p:nvSpPr>
        <p:spPr>
          <a:xfrm>
            <a:off x="7670941" y="3816300"/>
            <a:ext cx="1532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rgbClr val="05223C"/>
                </a:solidFill>
              </a:defRPr>
            </a:lvl1pPr>
          </a:lstStyle>
          <a:p>
            <a:pPr algn="l">
              <a:buClrTx/>
              <a:buFontTx/>
              <a:buNone/>
            </a:pPr>
            <a:r>
              <a:rPr lang="es-MX" sz="1600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Fortalecer la sostenibilidad en acuicultura</a:t>
            </a:r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6C8D2940-6796-425E-9CCC-D3AE3CCD1C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15059" y="3607221"/>
            <a:ext cx="1052242" cy="710724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DB89C8EF-55BF-47D8-A203-3F1F115946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17498" y="4556901"/>
            <a:ext cx="772111" cy="411184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3AAD789E-47CB-447A-B70F-9AFCA376CC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03452" y="4452684"/>
            <a:ext cx="576440" cy="158453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AF10BB56-22E9-4542-9CC8-CA6A7BC60F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91328" y="4172797"/>
            <a:ext cx="256803" cy="224021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CCC57B69-F2E9-4D24-983F-C90371BAD2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88859" y="4169419"/>
            <a:ext cx="243142" cy="243142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8C04D41B-8F85-4C49-B650-D817432F62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352722" y="5335854"/>
            <a:ext cx="398375" cy="258357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D42A67EE-9090-4369-9438-117A0F11E6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2315059" y="5465927"/>
            <a:ext cx="637071" cy="642364"/>
          </a:xfrm>
          <a:prstGeom prst="rect">
            <a:avLst/>
          </a:prstGeom>
        </p:spPr>
      </p:pic>
      <p:grpSp>
        <p:nvGrpSpPr>
          <p:cNvPr id="41" name="Grupo 40">
            <a:extLst>
              <a:ext uri="{FF2B5EF4-FFF2-40B4-BE49-F238E27FC236}">
                <a16:creationId xmlns:a16="http://schemas.microsoft.com/office/drawing/2014/main" id="{649902D4-2A2F-4364-87AA-250CA1C7C92E}"/>
              </a:ext>
            </a:extLst>
          </p:cNvPr>
          <p:cNvGrpSpPr/>
          <p:nvPr/>
        </p:nvGrpSpPr>
        <p:grpSpPr>
          <a:xfrm>
            <a:off x="10791974" y="2825942"/>
            <a:ext cx="656780" cy="990358"/>
            <a:chOff x="5231951" y="2677344"/>
            <a:chExt cx="656780" cy="990358"/>
          </a:xfrm>
        </p:grpSpPr>
        <p:pic>
          <p:nvPicPr>
            <p:cNvPr id="42" name="Gráfico 41">
              <a:extLst>
                <a:ext uri="{FF2B5EF4-FFF2-40B4-BE49-F238E27FC236}">
                  <a16:creationId xmlns:a16="http://schemas.microsoft.com/office/drawing/2014/main" id="{B83D6777-4FC7-47B1-9E16-B9CE60A61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325885" y="2677344"/>
              <a:ext cx="471567" cy="471567"/>
            </a:xfrm>
            <a:prstGeom prst="rect">
              <a:avLst/>
            </a:prstGeom>
          </p:spPr>
        </p:pic>
        <p:pic>
          <p:nvPicPr>
            <p:cNvPr id="43" name="Gráfico 42">
              <a:extLst>
                <a:ext uri="{FF2B5EF4-FFF2-40B4-BE49-F238E27FC236}">
                  <a16:creationId xmlns:a16="http://schemas.microsoft.com/office/drawing/2014/main" id="{374F081D-5B77-46BD-A610-BD3F87FBC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231951" y="3144148"/>
              <a:ext cx="656780" cy="523554"/>
            </a:xfrm>
            <a:prstGeom prst="rect">
              <a:avLst/>
            </a:prstGeom>
          </p:spPr>
        </p:pic>
        <p:pic>
          <p:nvPicPr>
            <p:cNvPr id="44" name="Gráfico 43">
              <a:extLst>
                <a:ext uri="{FF2B5EF4-FFF2-40B4-BE49-F238E27FC236}">
                  <a16:creationId xmlns:a16="http://schemas.microsoft.com/office/drawing/2014/main" id="{603749AA-CB51-47F2-8B2D-9FF90E4E2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482246" y="2792003"/>
              <a:ext cx="158843" cy="94129"/>
            </a:xfrm>
            <a:prstGeom prst="rect">
              <a:avLst/>
            </a:prstGeom>
          </p:spPr>
        </p:pic>
      </p:grpSp>
      <p:pic>
        <p:nvPicPr>
          <p:cNvPr id="45" name="Gráfico 44">
            <a:extLst>
              <a:ext uri="{FF2B5EF4-FFF2-40B4-BE49-F238E27FC236}">
                <a16:creationId xmlns:a16="http://schemas.microsoft.com/office/drawing/2014/main" id="{B378ACE7-88A4-48B7-82FA-7F7D77D976D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679898" y="5688682"/>
            <a:ext cx="768856" cy="764788"/>
          </a:xfrm>
          <a:prstGeom prst="rect">
            <a:avLst/>
          </a:prstGeom>
        </p:spPr>
      </p:pic>
      <p:sp>
        <p:nvSpPr>
          <p:cNvPr id="46" name="Elipse 45">
            <a:extLst>
              <a:ext uri="{FF2B5EF4-FFF2-40B4-BE49-F238E27FC236}">
                <a16:creationId xmlns:a16="http://schemas.microsoft.com/office/drawing/2014/main" id="{5AB712D3-BABE-4100-B4FF-110FBFA9FE12}"/>
              </a:ext>
            </a:extLst>
          </p:cNvPr>
          <p:cNvSpPr/>
          <p:nvPr/>
        </p:nvSpPr>
        <p:spPr>
          <a:xfrm>
            <a:off x="10881151" y="6128394"/>
            <a:ext cx="180000" cy="180000"/>
          </a:xfrm>
          <a:prstGeom prst="ellipse">
            <a:avLst/>
          </a:prstGeom>
          <a:solidFill>
            <a:srgbClr val="666666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Gráfico 46">
            <a:extLst>
              <a:ext uri="{FF2B5EF4-FFF2-40B4-BE49-F238E27FC236}">
                <a16:creationId xmlns:a16="http://schemas.microsoft.com/office/drawing/2014/main" id="{8B7EEA77-3F01-47FA-B643-7E25D02A3C4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913910" y="6181299"/>
            <a:ext cx="114481" cy="6784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A7C1503-D394-4F2A-8998-EC5C3EC36595}"/>
              </a:ext>
            </a:extLst>
          </p:cNvPr>
          <p:cNvCxnSpPr/>
          <p:nvPr/>
        </p:nvCxnSpPr>
        <p:spPr>
          <a:xfrm>
            <a:off x="5181600" y="1935567"/>
            <a:ext cx="0" cy="593073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2365">
            <a:extLst>
              <a:ext uri="{FF2B5EF4-FFF2-40B4-BE49-F238E27FC236}">
                <a16:creationId xmlns:a16="http://schemas.microsoft.com/office/drawing/2014/main" id="{C0D2E416-BC0F-4B2F-9823-C08F74D854B3}"/>
              </a:ext>
            </a:extLst>
          </p:cNvPr>
          <p:cNvSpPr>
            <a:spLocks noEditPoints="1"/>
          </p:cNvSpPr>
          <p:nvPr/>
        </p:nvSpPr>
        <p:spPr bwMode="auto">
          <a:xfrm>
            <a:off x="7627058" y="8167987"/>
            <a:ext cx="8686800" cy="672172"/>
          </a:xfrm>
          <a:custGeom>
            <a:avLst/>
            <a:gdLst>
              <a:gd name="T0" fmla="*/ 2395 w 4791"/>
              <a:gd name="T1" fmla="*/ 4791 h 4791"/>
              <a:gd name="T2" fmla="*/ 0 w 4791"/>
              <a:gd name="T3" fmla="*/ 2395 h 4791"/>
              <a:gd name="T4" fmla="*/ 2395 w 4791"/>
              <a:gd name="T5" fmla="*/ 0 h 4791"/>
              <a:gd name="T6" fmla="*/ 4791 w 4791"/>
              <a:gd name="T7" fmla="*/ 2395 h 4791"/>
              <a:gd name="T8" fmla="*/ 2395 w 4791"/>
              <a:gd name="T9" fmla="*/ 4791 h 4791"/>
              <a:gd name="T10" fmla="*/ 2395 w 4791"/>
              <a:gd name="T11" fmla="*/ 4306 h 4791"/>
              <a:gd name="T12" fmla="*/ 4306 w 4791"/>
              <a:gd name="T13" fmla="*/ 2395 h 4791"/>
              <a:gd name="T14" fmla="*/ 2395 w 4791"/>
              <a:gd name="T15" fmla="*/ 485 h 4791"/>
              <a:gd name="T16" fmla="*/ 485 w 4791"/>
              <a:gd name="T17" fmla="*/ 2395 h 4791"/>
              <a:gd name="T18" fmla="*/ 2395 w 4791"/>
              <a:gd name="T19" fmla="*/ 4306 h 4791"/>
              <a:gd name="T20" fmla="*/ 2395 w 4791"/>
              <a:gd name="T21" fmla="*/ 4306 h 4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1" h="4791">
                <a:moveTo>
                  <a:pt x="2395" y="4791"/>
                </a:moveTo>
                <a:cubicBezTo>
                  <a:pt x="1073" y="4791"/>
                  <a:pt x="0" y="3718"/>
                  <a:pt x="0" y="2395"/>
                </a:cubicBezTo>
                <a:cubicBezTo>
                  <a:pt x="0" y="1072"/>
                  <a:pt x="1073" y="0"/>
                  <a:pt x="2395" y="0"/>
                </a:cubicBezTo>
                <a:cubicBezTo>
                  <a:pt x="3718" y="0"/>
                  <a:pt x="4791" y="1072"/>
                  <a:pt x="4791" y="2395"/>
                </a:cubicBezTo>
                <a:cubicBezTo>
                  <a:pt x="4791" y="3718"/>
                  <a:pt x="3718" y="4791"/>
                  <a:pt x="2395" y="4791"/>
                </a:cubicBezTo>
                <a:close/>
                <a:moveTo>
                  <a:pt x="2395" y="4306"/>
                </a:moveTo>
                <a:cubicBezTo>
                  <a:pt x="3450" y="4306"/>
                  <a:pt x="4306" y="3450"/>
                  <a:pt x="4306" y="2395"/>
                </a:cubicBezTo>
                <a:cubicBezTo>
                  <a:pt x="4306" y="1340"/>
                  <a:pt x="3450" y="485"/>
                  <a:pt x="2395" y="485"/>
                </a:cubicBezTo>
                <a:cubicBezTo>
                  <a:pt x="1340" y="485"/>
                  <a:pt x="485" y="1340"/>
                  <a:pt x="485" y="2395"/>
                </a:cubicBezTo>
                <a:cubicBezTo>
                  <a:pt x="485" y="3450"/>
                  <a:pt x="1340" y="4306"/>
                  <a:pt x="2395" y="4306"/>
                </a:cubicBezTo>
                <a:lnTo>
                  <a:pt x="2395" y="4306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s-PE" sz="3200" b="1" kern="1200" dirty="0">
                <a:latin typeface="Calibri" panose="020F0502020204030204"/>
                <a:ea typeface="+mn-ea"/>
                <a:cs typeface="+mn-cs"/>
              </a:rPr>
              <a:t>Objetivos Prioritarios de la PNA al 2030</a:t>
            </a:r>
          </a:p>
          <a:p>
            <a:pPr algn="ctr">
              <a:buClrTx/>
              <a:buFontTx/>
              <a:buNone/>
            </a:pPr>
            <a:r>
              <a:rPr lang="es-PE" sz="2000" b="1" dirty="0">
                <a:latin typeface="Calibri" panose="020F0502020204030204"/>
              </a:rPr>
              <a:t>Decreto Supremo N° 001-2023-PRODUCE</a:t>
            </a:r>
            <a:endParaRPr lang="es-PE" sz="2000" b="1" kern="1200" dirty="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70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58;p57">
            <a:extLst>
              <a:ext uri="{FF2B5EF4-FFF2-40B4-BE49-F238E27FC236}">
                <a16:creationId xmlns:a16="http://schemas.microsoft.com/office/drawing/2014/main" id="{942F16F0-24A1-41A9-9C66-5C07BBA4A9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" y="38100"/>
            <a:ext cx="1828419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4810363" y="8995326"/>
            <a:ext cx="3166353" cy="1216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B398958-E16D-3631-40E3-C53011610367}"/>
              </a:ext>
            </a:extLst>
          </p:cNvPr>
          <p:cNvGrpSpPr/>
          <p:nvPr/>
        </p:nvGrpSpPr>
        <p:grpSpPr>
          <a:xfrm>
            <a:off x="15899912" y="8979991"/>
            <a:ext cx="2232447" cy="1474481"/>
            <a:chOff x="5465955" y="5944592"/>
            <a:chExt cx="1488298" cy="982987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B36FC2D-E819-091E-1BB1-128E7776C5CA}"/>
                </a:ext>
              </a:extLst>
            </p:cNvPr>
            <p:cNvSpPr/>
            <p:nvPr/>
          </p:nvSpPr>
          <p:spPr>
            <a:xfrm>
              <a:off x="5465955" y="5996884"/>
              <a:ext cx="1488298" cy="810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700" dirty="0"/>
            </a:p>
          </p:txBody>
        </p:sp>
        <p:pic>
          <p:nvPicPr>
            <p:cNvPr id="14" name="Gráfico 5">
              <a:extLst>
                <a:ext uri="{FF2B5EF4-FFF2-40B4-BE49-F238E27FC236}">
                  <a16:creationId xmlns:a16="http://schemas.microsoft.com/office/drawing/2014/main" id="{0AA1957A-D2F1-DC1B-69FA-E66946D8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65955" y="5944592"/>
              <a:ext cx="1488298" cy="982987"/>
            </a:xfrm>
            <a:prstGeom prst="rect">
              <a:avLst/>
            </a:prstGeom>
          </p:spPr>
        </p:pic>
      </p:grpSp>
      <p:sp>
        <p:nvSpPr>
          <p:cNvPr id="15" name="Rectángulo 14"/>
          <p:cNvSpPr/>
          <p:nvPr/>
        </p:nvSpPr>
        <p:spPr>
          <a:xfrm>
            <a:off x="8114097" y="8979990"/>
            <a:ext cx="2194560" cy="123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7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45CFB5B-DB50-7C4F-80C3-A4DE2D40D975}"/>
              </a:ext>
            </a:extLst>
          </p:cNvPr>
          <p:cNvSpPr/>
          <p:nvPr/>
        </p:nvSpPr>
        <p:spPr>
          <a:xfrm>
            <a:off x="14199610" y="9013188"/>
            <a:ext cx="3707389" cy="123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7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AFDC6DE-577B-4F0E-A6BB-16F937E8B928}"/>
              </a:ext>
            </a:extLst>
          </p:cNvPr>
          <p:cNvSpPr txBox="1"/>
          <p:nvPr/>
        </p:nvSpPr>
        <p:spPr>
          <a:xfrm>
            <a:off x="811982" y="1642170"/>
            <a:ext cx="925524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</a:t>
            </a:r>
          </a:p>
          <a:p>
            <a:endParaRPr lang="es-PE" sz="3200" dirty="0"/>
          </a:p>
          <a:p>
            <a:r>
              <a:rPr lang="es-PE" sz="3200" dirty="0"/>
              <a:t>Articular, dar seguimiento y evaluar el avance en la implementación de la Política Nacional de Acuicultura al 2030, mediante el análisis del cumplimiento de sus objetivos prioritarios, metas e indicadores, así como del desempeño de los servicios relacionados.</a:t>
            </a:r>
          </a:p>
        </p:txBody>
      </p:sp>
      <p:sp>
        <p:nvSpPr>
          <p:cNvPr id="17" name="Freeform 2365">
            <a:extLst>
              <a:ext uri="{FF2B5EF4-FFF2-40B4-BE49-F238E27FC236}">
                <a16:creationId xmlns:a16="http://schemas.microsoft.com/office/drawing/2014/main" id="{9FEB61EE-82FE-4D5A-B614-163F73A2D662}"/>
              </a:ext>
            </a:extLst>
          </p:cNvPr>
          <p:cNvSpPr>
            <a:spLocks noEditPoints="1"/>
          </p:cNvSpPr>
          <p:nvPr/>
        </p:nvSpPr>
        <p:spPr bwMode="auto">
          <a:xfrm>
            <a:off x="23191" y="266700"/>
            <a:ext cx="3809297" cy="761899"/>
          </a:xfrm>
          <a:custGeom>
            <a:avLst/>
            <a:gdLst>
              <a:gd name="T0" fmla="*/ 2395 w 4791"/>
              <a:gd name="T1" fmla="*/ 4791 h 4791"/>
              <a:gd name="T2" fmla="*/ 0 w 4791"/>
              <a:gd name="T3" fmla="*/ 2395 h 4791"/>
              <a:gd name="T4" fmla="*/ 2395 w 4791"/>
              <a:gd name="T5" fmla="*/ 0 h 4791"/>
              <a:gd name="T6" fmla="*/ 4791 w 4791"/>
              <a:gd name="T7" fmla="*/ 2395 h 4791"/>
              <a:gd name="T8" fmla="*/ 2395 w 4791"/>
              <a:gd name="T9" fmla="*/ 4791 h 4791"/>
              <a:gd name="T10" fmla="*/ 2395 w 4791"/>
              <a:gd name="T11" fmla="*/ 4306 h 4791"/>
              <a:gd name="T12" fmla="*/ 4306 w 4791"/>
              <a:gd name="T13" fmla="*/ 2395 h 4791"/>
              <a:gd name="T14" fmla="*/ 2395 w 4791"/>
              <a:gd name="T15" fmla="*/ 485 h 4791"/>
              <a:gd name="T16" fmla="*/ 485 w 4791"/>
              <a:gd name="T17" fmla="*/ 2395 h 4791"/>
              <a:gd name="T18" fmla="*/ 2395 w 4791"/>
              <a:gd name="T19" fmla="*/ 4306 h 4791"/>
              <a:gd name="T20" fmla="*/ 2395 w 4791"/>
              <a:gd name="T21" fmla="*/ 4306 h 4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1" h="4791">
                <a:moveTo>
                  <a:pt x="2395" y="4791"/>
                </a:moveTo>
                <a:cubicBezTo>
                  <a:pt x="1073" y="4791"/>
                  <a:pt x="0" y="3718"/>
                  <a:pt x="0" y="2395"/>
                </a:cubicBezTo>
                <a:cubicBezTo>
                  <a:pt x="0" y="1072"/>
                  <a:pt x="1073" y="0"/>
                  <a:pt x="2395" y="0"/>
                </a:cubicBezTo>
                <a:cubicBezTo>
                  <a:pt x="3718" y="0"/>
                  <a:pt x="4791" y="1072"/>
                  <a:pt x="4791" y="2395"/>
                </a:cubicBezTo>
                <a:cubicBezTo>
                  <a:pt x="4791" y="3718"/>
                  <a:pt x="3718" y="4791"/>
                  <a:pt x="2395" y="4791"/>
                </a:cubicBezTo>
                <a:close/>
                <a:moveTo>
                  <a:pt x="2395" y="4306"/>
                </a:moveTo>
                <a:cubicBezTo>
                  <a:pt x="3450" y="4306"/>
                  <a:pt x="4306" y="3450"/>
                  <a:pt x="4306" y="2395"/>
                </a:cubicBezTo>
                <a:cubicBezTo>
                  <a:pt x="4306" y="1340"/>
                  <a:pt x="3450" y="485"/>
                  <a:pt x="2395" y="485"/>
                </a:cubicBezTo>
                <a:cubicBezTo>
                  <a:pt x="1340" y="485"/>
                  <a:pt x="485" y="1340"/>
                  <a:pt x="485" y="2395"/>
                </a:cubicBezTo>
                <a:cubicBezTo>
                  <a:pt x="485" y="3450"/>
                  <a:pt x="1340" y="4306"/>
                  <a:pt x="2395" y="4306"/>
                </a:cubicBezTo>
                <a:lnTo>
                  <a:pt x="2395" y="4306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b="1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OBJETIVOS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72AD3C-AA7C-421B-AA6C-E058E826D6DB}"/>
              </a:ext>
            </a:extLst>
          </p:cNvPr>
          <p:cNvSpPr txBox="1"/>
          <p:nvPr/>
        </p:nvSpPr>
        <p:spPr>
          <a:xfrm>
            <a:off x="811982" y="5372100"/>
            <a:ext cx="1666403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Específicos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PE" sz="3200" dirty="0"/>
              <a:t>Fortalecer la articulación interinstitucional entre los actores del SINACUI.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PE" sz="3200" dirty="0"/>
              <a:t>Actualizar y validar los indicadores de la PNA 2030.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PE" sz="3200" dirty="0"/>
              <a:t>Identificar brechas y proponer acciones de mejora en la implementación de la política.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Elaborar reportes periódicos que permitan la toma de decisiones basada en evidencia.</a:t>
            </a:r>
            <a:endParaRPr lang="en-US" sz="3200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51E71D7-56B9-4A4B-8103-94B8B107AC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80" b="3480"/>
          <a:stretch/>
        </p:blipFill>
        <p:spPr>
          <a:xfrm>
            <a:off x="10803962" y="1333500"/>
            <a:ext cx="6672056" cy="4342993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75264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58;p57">
            <a:extLst>
              <a:ext uri="{FF2B5EF4-FFF2-40B4-BE49-F238E27FC236}">
                <a16:creationId xmlns:a16="http://schemas.microsoft.com/office/drawing/2014/main" id="{942F16F0-24A1-41A9-9C66-5C07BBA4A9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" y="38100"/>
            <a:ext cx="1828419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4810363" y="8995326"/>
            <a:ext cx="3166353" cy="1216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B398958-E16D-3631-40E3-C53011610367}"/>
              </a:ext>
            </a:extLst>
          </p:cNvPr>
          <p:cNvGrpSpPr/>
          <p:nvPr/>
        </p:nvGrpSpPr>
        <p:grpSpPr>
          <a:xfrm>
            <a:off x="15899912" y="8979991"/>
            <a:ext cx="2232447" cy="1474481"/>
            <a:chOff x="5465955" y="5944592"/>
            <a:chExt cx="1488298" cy="982987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B36FC2D-E819-091E-1BB1-128E7776C5CA}"/>
                </a:ext>
              </a:extLst>
            </p:cNvPr>
            <p:cNvSpPr/>
            <p:nvPr/>
          </p:nvSpPr>
          <p:spPr>
            <a:xfrm>
              <a:off x="5465955" y="5996884"/>
              <a:ext cx="1488298" cy="810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700" dirty="0"/>
            </a:p>
          </p:txBody>
        </p:sp>
        <p:pic>
          <p:nvPicPr>
            <p:cNvPr id="14" name="Gráfico 5">
              <a:extLst>
                <a:ext uri="{FF2B5EF4-FFF2-40B4-BE49-F238E27FC236}">
                  <a16:creationId xmlns:a16="http://schemas.microsoft.com/office/drawing/2014/main" id="{0AA1957A-D2F1-DC1B-69FA-E66946D8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65955" y="5944592"/>
              <a:ext cx="1488298" cy="982987"/>
            </a:xfrm>
            <a:prstGeom prst="rect">
              <a:avLst/>
            </a:prstGeom>
          </p:spPr>
        </p:pic>
      </p:grpSp>
      <p:sp>
        <p:nvSpPr>
          <p:cNvPr id="15" name="Rectángulo 14"/>
          <p:cNvSpPr/>
          <p:nvPr/>
        </p:nvSpPr>
        <p:spPr>
          <a:xfrm>
            <a:off x="8114097" y="8979990"/>
            <a:ext cx="2194560" cy="123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7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45CFB5B-DB50-7C4F-80C3-A4DE2D40D975}"/>
              </a:ext>
            </a:extLst>
          </p:cNvPr>
          <p:cNvSpPr/>
          <p:nvPr/>
        </p:nvSpPr>
        <p:spPr>
          <a:xfrm>
            <a:off x="14199610" y="9013188"/>
            <a:ext cx="3707389" cy="123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7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1678729-1179-456C-9322-41BFE1F03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733255"/>
              </p:ext>
            </p:extLst>
          </p:nvPr>
        </p:nvGraphicFramePr>
        <p:xfrm>
          <a:off x="762000" y="1600042"/>
          <a:ext cx="16764001" cy="7216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65736958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42783490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34135424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862105672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1557198468"/>
                    </a:ext>
                  </a:extLst>
                </a:gridCol>
              </a:tblGrid>
              <a:tr h="542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Actividad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Acciones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Responsable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Indicador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Meta 2026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/>
                </a:tc>
                <a:extLst>
                  <a:ext uri="{0D108BD9-81ED-4DB2-BD59-A6C34878D82A}">
                    <a16:rowId xmlns:a16="http://schemas.microsoft.com/office/drawing/2014/main" val="3125234064"/>
                  </a:ext>
                </a:extLst>
              </a:tr>
              <a:tr h="677624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Articulación interinstitucional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- Realizar reuniones de coordinación con entidades del sector y DIREPRO.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DGA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N° de reuniones realizadas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≥ 3 reuniones al año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/>
                </a:tc>
                <a:extLst>
                  <a:ext uri="{0D108BD9-81ED-4DB2-BD59-A6C34878D82A}">
                    <a16:rowId xmlns:a16="http://schemas.microsoft.com/office/drawing/2014/main" val="1036842"/>
                  </a:ext>
                </a:extLst>
              </a:tr>
              <a:tr h="67762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- Promover mecanismos de intercambio de información.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259040"/>
                  </a:ext>
                </a:extLst>
              </a:tr>
              <a:tr h="338812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Actualización de indicadores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- Revisar indicadores existentes.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DGA – DGPARPA - Grupo 4 - SINACUI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N° de indicadores por actualizar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s-PE" sz="2400" dirty="0">
                          <a:effectLst/>
                          <a:latin typeface="Times New Roman" panose="02020603050405020304" pitchFamily="18" charset="0"/>
                        </a:rPr>
                        <a:t>≥  2 indicadores por actualizar</a:t>
                      </a:r>
                    </a:p>
                  </a:txBody>
                  <a:tcPr marL="33335" marR="33335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085159"/>
                  </a:ext>
                </a:extLst>
              </a:tr>
              <a:tr h="33881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- Validar metodologías.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8374"/>
                  </a:ext>
                </a:extLst>
              </a:tr>
              <a:tr h="40657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- Ajustar fichas técnicas.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64986"/>
                  </a:ext>
                </a:extLst>
              </a:tr>
              <a:tr h="457364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Identificación de brechas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- Análisis de información disponible.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Grupo 4 - SINACUI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Informe de brechas elaborado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 informe anual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967534"/>
                  </a:ext>
                </a:extLst>
              </a:tr>
              <a:tr h="55246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- Identificación de cuellos de botella.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97875"/>
                  </a:ext>
                </a:extLst>
              </a:tr>
              <a:tr h="338812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Propuesta de acciones de mejora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- Formulación de recomendaciones.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Grupo 4 - SINACUI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Documento de propuestas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 documento aprobado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910037"/>
                  </a:ext>
                </a:extLst>
              </a:tr>
              <a:tr h="62666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- Validación con actores clave.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975930"/>
                  </a:ext>
                </a:extLst>
              </a:tr>
              <a:tr h="56708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Reporte trimestral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- Elaboración de informes trimestrales.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Secretaría Técnica del Grupo 4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N° de reportes emitidos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3 reportes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133969"/>
                  </a:ext>
                </a:extLst>
              </a:tr>
              <a:tr h="33881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- Seguimiento de avances.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351027"/>
                  </a:ext>
                </a:extLst>
              </a:tr>
              <a:tr h="677624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Fortalecimiento de capacidades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- Capacitación a GOREs en reporte de indicadores.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DGA – DGPARPA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N° de asistencias o capacitaciones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≥ 2 capacitaciones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45363"/>
                  </a:ext>
                </a:extLst>
              </a:tr>
              <a:tr h="40657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- Asistencia técnica.</a:t>
                      </a:r>
                      <a:endParaRPr lang="es-P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5" marR="33335" marT="0" marB="0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389528"/>
                  </a:ext>
                </a:extLst>
              </a:tr>
            </a:tbl>
          </a:graphicData>
        </a:graphic>
      </p:graphicFrame>
      <p:sp>
        <p:nvSpPr>
          <p:cNvPr id="18" name="Freeform 2365">
            <a:extLst>
              <a:ext uri="{FF2B5EF4-FFF2-40B4-BE49-F238E27FC236}">
                <a16:creationId xmlns:a16="http://schemas.microsoft.com/office/drawing/2014/main" id="{11E5F573-D11E-424D-999C-195A6FFAFD58}"/>
              </a:ext>
            </a:extLst>
          </p:cNvPr>
          <p:cNvSpPr>
            <a:spLocks noEditPoints="1"/>
          </p:cNvSpPr>
          <p:nvPr/>
        </p:nvSpPr>
        <p:spPr bwMode="auto">
          <a:xfrm>
            <a:off x="23191" y="266700"/>
            <a:ext cx="3809297" cy="761899"/>
          </a:xfrm>
          <a:custGeom>
            <a:avLst/>
            <a:gdLst>
              <a:gd name="T0" fmla="*/ 2395 w 4791"/>
              <a:gd name="T1" fmla="*/ 4791 h 4791"/>
              <a:gd name="T2" fmla="*/ 0 w 4791"/>
              <a:gd name="T3" fmla="*/ 2395 h 4791"/>
              <a:gd name="T4" fmla="*/ 2395 w 4791"/>
              <a:gd name="T5" fmla="*/ 0 h 4791"/>
              <a:gd name="T6" fmla="*/ 4791 w 4791"/>
              <a:gd name="T7" fmla="*/ 2395 h 4791"/>
              <a:gd name="T8" fmla="*/ 2395 w 4791"/>
              <a:gd name="T9" fmla="*/ 4791 h 4791"/>
              <a:gd name="T10" fmla="*/ 2395 w 4791"/>
              <a:gd name="T11" fmla="*/ 4306 h 4791"/>
              <a:gd name="T12" fmla="*/ 4306 w 4791"/>
              <a:gd name="T13" fmla="*/ 2395 h 4791"/>
              <a:gd name="T14" fmla="*/ 2395 w 4791"/>
              <a:gd name="T15" fmla="*/ 485 h 4791"/>
              <a:gd name="T16" fmla="*/ 485 w 4791"/>
              <a:gd name="T17" fmla="*/ 2395 h 4791"/>
              <a:gd name="T18" fmla="*/ 2395 w 4791"/>
              <a:gd name="T19" fmla="*/ 4306 h 4791"/>
              <a:gd name="T20" fmla="*/ 2395 w 4791"/>
              <a:gd name="T21" fmla="*/ 4306 h 4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1" h="4791">
                <a:moveTo>
                  <a:pt x="2395" y="4791"/>
                </a:moveTo>
                <a:cubicBezTo>
                  <a:pt x="1073" y="4791"/>
                  <a:pt x="0" y="3718"/>
                  <a:pt x="0" y="2395"/>
                </a:cubicBezTo>
                <a:cubicBezTo>
                  <a:pt x="0" y="1072"/>
                  <a:pt x="1073" y="0"/>
                  <a:pt x="2395" y="0"/>
                </a:cubicBezTo>
                <a:cubicBezTo>
                  <a:pt x="3718" y="0"/>
                  <a:pt x="4791" y="1072"/>
                  <a:pt x="4791" y="2395"/>
                </a:cubicBezTo>
                <a:cubicBezTo>
                  <a:pt x="4791" y="3718"/>
                  <a:pt x="3718" y="4791"/>
                  <a:pt x="2395" y="4791"/>
                </a:cubicBezTo>
                <a:close/>
                <a:moveTo>
                  <a:pt x="2395" y="4306"/>
                </a:moveTo>
                <a:cubicBezTo>
                  <a:pt x="3450" y="4306"/>
                  <a:pt x="4306" y="3450"/>
                  <a:pt x="4306" y="2395"/>
                </a:cubicBezTo>
                <a:cubicBezTo>
                  <a:pt x="4306" y="1340"/>
                  <a:pt x="3450" y="485"/>
                  <a:pt x="2395" y="485"/>
                </a:cubicBezTo>
                <a:cubicBezTo>
                  <a:pt x="1340" y="485"/>
                  <a:pt x="485" y="1340"/>
                  <a:pt x="485" y="2395"/>
                </a:cubicBezTo>
                <a:cubicBezTo>
                  <a:pt x="485" y="3450"/>
                  <a:pt x="1340" y="4306"/>
                  <a:pt x="2395" y="4306"/>
                </a:cubicBezTo>
                <a:lnTo>
                  <a:pt x="2395" y="4306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b="1" dirty="0">
                <a:solidFill>
                  <a:schemeClr val="bg1"/>
                </a:solidFill>
                <a:latin typeface="Calibri" panose="020F0502020204030204"/>
              </a:rPr>
              <a:t>ACTIVIDADE</a:t>
            </a:r>
            <a:r>
              <a:rPr lang="en-US" sz="4800" b="1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5435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58;p57">
            <a:extLst>
              <a:ext uri="{FF2B5EF4-FFF2-40B4-BE49-F238E27FC236}">
                <a16:creationId xmlns:a16="http://schemas.microsoft.com/office/drawing/2014/main" id="{942F16F0-24A1-41A9-9C66-5C07BBA4A9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" y="38100"/>
            <a:ext cx="1828419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4810363" y="8995326"/>
            <a:ext cx="3166353" cy="1216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B398958-E16D-3631-40E3-C53011610367}"/>
              </a:ext>
            </a:extLst>
          </p:cNvPr>
          <p:cNvGrpSpPr/>
          <p:nvPr/>
        </p:nvGrpSpPr>
        <p:grpSpPr>
          <a:xfrm>
            <a:off x="15899912" y="8979991"/>
            <a:ext cx="2232447" cy="1474481"/>
            <a:chOff x="5465955" y="5944592"/>
            <a:chExt cx="1488298" cy="982987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B36FC2D-E819-091E-1BB1-128E7776C5CA}"/>
                </a:ext>
              </a:extLst>
            </p:cNvPr>
            <p:cNvSpPr/>
            <p:nvPr/>
          </p:nvSpPr>
          <p:spPr>
            <a:xfrm>
              <a:off x="5465955" y="5996884"/>
              <a:ext cx="1488298" cy="810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700" dirty="0"/>
            </a:p>
          </p:txBody>
        </p:sp>
        <p:pic>
          <p:nvPicPr>
            <p:cNvPr id="14" name="Gráfico 5">
              <a:extLst>
                <a:ext uri="{FF2B5EF4-FFF2-40B4-BE49-F238E27FC236}">
                  <a16:creationId xmlns:a16="http://schemas.microsoft.com/office/drawing/2014/main" id="{0AA1957A-D2F1-DC1B-69FA-E66946D8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65955" y="5944592"/>
              <a:ext cx="1488298" cy="982987"/>
            </a:xfrm>
            <a:prstGeom prst="rect">
              <a:avLst/>
            </a:prstGeom>
          </p:spPr>
        </p:pic>
      </p:grpSp>
      <p:sp>
        <p:nvSpPr>
          <p:cNvPr id="15" name="Rectángulo 14"/>
          <p:cNvSpPr/>
          <p:nvPr/>
        </p:nvSpPr>
        <p:spPr>
          <a:xfrm>
            <a:off x="8114097" y="8979990"/>
            <a:ext cx="2194560" cy="123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7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45CFB5B-DB50-7C4F-80C3-A4DE2D40D975}"/>
              </a:ext>
            </a:extLst>
          </p:cNvPr>
          <p:cNvSpPr/>
          <p:nvPr/>
        </p:nvSpPr>
        <p:spPr>
          <a:xfrm>
            <a:off x="14199610" y="9013188"/>
            <a:ext cx="3707389" cy="123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7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0DB6D26-4BE1-44F5-8710-F33F1B482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023552"/>
              </p:ext>
            </p:extLst>
          </p:nvPr>
        </p:nvGraphicFramePr>
        <p:xfrm>
          <a:off x="2209800" y="1866900"/>
          <a:ext cx="12906060" cy="6701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3351">
                  <a:extLst>
                    <a:ext uri="{9D8B030D-6E8A-4147-A177-3AD203B41FA5}">
                      <a16:colId xmlns:a16="http://schemas.microsoft.com/office/drawing/2014/main" val="1141474523"/>
                    </a:ext>
                  </a:extLst>
                </a:gridCol>
                <a:gridCol w="2223629">
                  <a:extLst>
                    <a:ext uri="{9D8B030D-6E8A-4147-A177-3AD203B41FA5}">
                      <a16:colId xmlns:a16="http://schemas.microsoft.com/office/drawing/2014/main" val="3474225257"/>
                    </a:ext>
                  </a:extLst>
                </a:gridCol>
                <a:gridCol w="2226360">
                  <a:extLst>
                    <a:ext uri="{9D8B030D-6E8A-4147-A177-3AD203B41FA5}">
                      <a16:colId xmlns:a16="http://schemas.microsoft.com/office/drawing/2014/main" val="2995942680"/>
                    </a:ext>
                  </a:extLst>
                </a:gridCol>
                <a:gridCol w="2226360">
                  <a:extLst>
                    <a:ext uri="{9D8B030D-6E8A-4147-A177-3AD203B41FA5}">
                      <a16:colId xmlns:a16="http://schemas.microsoft.com/office/drawing/2014/main" val="1246544362"/>
                    </a:ext>
                  </a:extLst>
                </a:gridCol>
                <a:gridCol w="2226360">
                  <a:extLst>
                    <a:ext uri="{9D8B030D-6E8A-4147-A177-3AD203B41FA5}">
                      <a16:colId xmlns:a16="http://schemas.microsoft.com/office/drawing/2014/main" val="506708939"/>
                    </a:ext>
                  </a:extLst>
                </a:gridCol>
              </a:tblGrid>
              <a:tr h="483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Actividad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T1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T2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T3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T4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45918358"/>
                  </a:ext>
                </a:extLst>
              </a:tr>
              <a:tr h="748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200" b="0" dirty="0">
                          <a:effectLst/>
                        </a:rPr>
                        <a:t>Plan de Trabajo</a:t>
                      </a:r>
                      <a:endParaRPr lang="es-PE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dirty="0">
                          <a:effectLst/>
                        </a:rPr>
                        <a:t>X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48040473"/>
                  </a:ext>
                </a:extLst>
              </a:tr>
              <a:tr h="748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200" b="0" dirty="0">
                          <a:effectLst/>
                        </a:rPr>
                        <a:t>Articulación interinstitucional</a:t>
                      </a:r>
                      <a:endParaRPr lang="es-PE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 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X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X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X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56272884"/>
                  </a:ext>
                </a:extLst>
              </a:tr>
              <a:tr h="1002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200" b="0" dirty="0">
                          <a:effectLst/>
                        </a:rPr>
                        <a:t>Actualización de indicadores</a:t>
                      </a:r>
                      <a:endParaRPr lang="es-PE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 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X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dirty="0">
                          <a:effectLst/>
                        </a:rPr>
                        <a:t>X 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 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44293121"/>
                  </a:ext>
                </a:extLst>
              </a:tr>
              <a:tr h="560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200" b="0" dirty="0">
                          <a:effectLst/>
                        </a:rPr>
                        <a:t>Identificación de brechas</a:t>
                      </a:r>
                      <a:endParaRPr lang="es-PE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 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X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X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 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3619488"/>
                  </a:ext>
                </a:extLst>
              </a:tr>
              <a:tr h="748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200" b="0" dirty="0">
                          <a:effectLst/>
                        </a:rPr>
                        <a:t>Propuesta de acciones de mejora</a:t>
                      </a:r>
                      <a:endParaRPr lang="es-PE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 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 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X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X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44006120"/>
                  </a:ext>
                </a:extLst>
              </a:tr>
              <a:tr h="560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200" b="0" dirty="0">
                          <a:effectLst/>
                        </a:rPr>
                        <a:t>Reportes trimestrales</a:t>
                      </a:r>
                      <a:endParaRPr lang="es-PE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 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X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X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X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04417626"/>
                  </a:ext>
                </a:extLst>
              </a:tr>
              <a:tr h="748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200" b="0" dirty="0">
                          <a:effectLst/>
                        </a:rPr>
                        <a:t>Fortalecimiento de capacidades</a:t>
                      </a:r>
                      <a:endParaRPr lang="es-PE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 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X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>
                          <a:effectLst/>
                        </a:rPr>
                        <a:t> </a:t>
                      </a:r>
                      <a:endParaRPr lang="es-P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</a:rPr>
                        <a:t>X</a:t>
                      </a:r>
                      <a:endParaRPr lang="es-P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05131119"/>
                  </a:ext>
                </a:extLst>
              </a:tr>
            </a:tbl>
          </a:graphicData>
        </a:graphic>
      </p:graphicFrame>
      <p:sp>
        <p:nvSpPr>
          <p:cNvPr id="18" name="Freeform 2365">
            <a:extLst>
              <a:ext uri="{FF2B5EF4-FFF2-40B4-BE49-F238E27FC236}">
                <a16:creationId xmlns:a16="http://schemas.microsoft.com/office/drawing/2014/main" id="{6029A545-7193-47C6-B813-021C55346241}"/>
              </a:ext>
            </a:extLst>
          </p:cNvPr>
          <p:cNvSpPr>
            <a:spLocks noEditPoints="1"/>
          </p:cNvSpPr>
          <p:nvPr/>
        </p:nvSpPr>
        <p:spPr bwMode="auto">
          <a:xfrm>
            <a:off x="23191" y="266700"/>
            <a:ext cx="4625009" cy="761899"/>
          </a:xfrm>
          <a:custGeom>
            <a:avLst/>
            <a:gdLst>
              <a:gd name="T0" fmla="*/ 2395 w 4791"/>
              <a:gd name="T1" fmla="*/ 4791 h 4791"/>
              <a:gd name="T2" fmla="*/ 0 w 4791"/>
              <a:gd name="T3" fmla="*/ 2395 h 4791"/>
              <a:gd name="T4" fmla="*/ 2395 w 4791"/>
              <a:gd name="T5" fmla="*/ 0 h 4791"/>
              <a:gd name="T6" fmla="*/ 4791 w 4791"/>
              <a:gd name="T7" fmla="*/ 2395 h 4791"/>
              <a:gd name="T8" fmla="*/ 2395 w 4791"/>
              <a:gd name="T9" fmla="*/ 4791 h 4791"/>
              <a:gd name="T10" fmla="*/ 2395 w 4791"/>
              <a:gd name="T11" fmla="*/ 4306 h 4791"/>
              <a:gd name="T12" fmla="*/ 4306 w 4791"/>
              <a:gd name="T13" fmla="*/ 2395 h 4791"/>
              <a:gd name="T14" fmla="*/ 2395 w 4791"/>
              <a:gd name="T15" fmla="*/ 485 h 4791"/>
              <a:gd name="T16" fmla="*/ 485 w 4791"/>
              <a:gd name="T17" fmla="*/ 2395 h 4791"/>
              <a:gd name="T18" fmla="*/ 2395 w 4791"/>
              <a:gd name="T19" fmla="*/ 4306 h 4791"/>
              <a:gd name="T20" fmla="*/ 2395 w 4791"/>
              <a:gd name="T21" fmla="*/ 4306 h 4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1" h="4791">
                <a:moveTo>
                  <a:pt x="2395" y="4791"/>
                </a:moveTo>
                <a:cubicBezTo>
                  <a:pt x="1073" y="4791"/>
                  <a:pt x="0" y="3718"/>
                  <a:pt x="0" y="2395"/>
                </a:cubicBezTo>
                <a:cubicBezTo>
                  <a:pt x="0" y="1072"/>
                  <a:pt x="1073" y="0"/>
                  <a:pt x="2395" y="0"/>
                </a:cubicBezTo>
                <a:cubicBezTo>
                  <a:pt x="3718" y="0"/>
                  <a:pt x="4791" y="1072"/>
                  <a:pt x="4791" y="2395"/>
                </a:cubicBezTo>
                <a:cubicBezTo>
                  <a:pt x="4791" y="3718"/>
                  <a:pt x="3718" y="4791"/>
                  <a:pt x="2395" y="4791"/>
                </a:cubicBezTo>
                <a:close/>
                <a:moveTo>
                  <a:pt x="2395" y="4306"/>
                </a:moveTo>
                <a:cubicBezTo>
                  <a:pt x="3450" y="4306"/>
                  <a:pt x="4306" y="3450"/>
                  <a:pt x="4306" y="2395"/>
                </a:cubicBezTo>
                <a:cubicBezTo>
                  <a:pt x="4306" y="1340"/>
                  <a:pt x="3450" y="485"/>
                  <a:pt x="2395" y="485"/>
                </a:cubicBezTo>
                <a:cubicBezTo>
                  <a:pt x="1340" y="485"/>
                  <a:pt x="485" y="1340"/>
                  <a:pt x="485" y="2395"/>
                </a:cubicBezTo>
                <a:cubicBezTo>
                  <a:pt x="485" y="3450"/>
                  <a:pt x="1340" y="4306"/>
                  <a:pt x="2395" y="4306"/>
                </a:cubicBezTo>
                <a:lnTo>
                  <a:pt x="2395" y="4306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4800" b="1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117824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58;p57">
            <a:extLst>
              <a:ext uri="{FF2B5EF4-FFF2-40B4-BE49-F238E27FC236}">
                <a16:creationId xmlns:a16="http://schemas.microsoft.com/office/drawing/2014/main" id="{942F16F0-24A1-41A9-9C66-5C07BBA4A9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" y="38100"/>
            <a:ext cx="1828419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4810363" y="8995326"/>
            <a:ext cx="3166353" cy="1216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B398958-E16D-3631-40E3-C53011610367}"/>
              </a:ext>
            </a:extLst>
          </p:cNvPr>
          <p:cNvGrpSpPr/>
          <p:nvPr/>
        </p:nvGrpSpPr>
        <p:grpSpPr>
          <a:xfrm>
            <a:off x="15899912" y="8979991"/>
            <a:ext cx="2232447" cy="1474481"/>
            <a:chOff x="5465955" y="5944592"/>
            <a:chExt cx="1488298" cy="982987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B36FC2D-E819-091E-1BB1-128E7776C5CA}"/>
                </a:ext>
              </a:extLst>
            </p:cNvPr>
            <p:cNvSpPr/>
            <p:nvPr/>
          </p:nvSpPr>
          <p:spPr>
            <a:xfrm>
              <a:off x="5465955" y="5996884"/>
              <a:ext cx="1488298" cy="810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700" dirty="0"/>
            </a:p>
          </p:txBody>
        </p:sp>
        <p:pic>
          <p:nvPicPr>
            <p:cNvPr id="14" name="Gráfico 5">
              <a:extLst>
                <a:ext uri="{FF2B5EF4-FFF2-40B4-BE49-F238E27FC236}">
                  <a16:creationId xmlns:a16="http://schemas.microsoft.com/office/drawing/2014/main" id="{0AA1957A-D2F1-DC1B-69FA-E66946D8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65955" y="5944592"/>
              <a:ext cx="1488298" cy="982987"/>
            </a:xfrm>
            <a:prstGeom prst="rect">
              <a:avLst/>
            </a:prstGeom>
          </p:spPr>
        </p:pic>
      </p:grpSp>
      <p:sp>
        <p:nvSpPr>
          <p:cNvPr id="15" name="Rectángulo 14"/>
          <p:cNvSpPr/>
          <p:nvPr/>
        </p:nvSpPr>
        <p:spPr>
          <a:xfrm>
            <a:off x="8114097" y="8979990"/>
            <a:ext cx="2194560" cy="123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7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45CFB5B-DB50-7C4F-80C3-A4DE2D40D975}"/>
              </a:ext>
            </a:extLst>
          </p:cNvPr>
          <p:cNvSpPr/>
          <p:nvPr/>
        </p:nvSpPr>
        <p:spPr>
          <a:xfrm>
            <a:off x="14199610" y="9013188"/>
            <a:ext cx="3707389" cy="1231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7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AFDC6DE-577B-4F0E-A6BB-16F937E8B928}"/>
              </a:ext>
            </a:extLst>
          </p:cNvPr>
          <p:cNvSpPr txBox="1"/>
          <p:nvPr/>
        </p:nvSpPr>
        <p:spPr>
          <a:xfrm>
            <a:off x="631257" y="2173494"/>
            <a:ext cx="96774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3200" dirty="0"/>
              <a:t>Fortalecimiento de la articulación entre PRODUCE, entidades del sector y Gobiernos Regionales.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3200" dirty="0"/>
              <a:t>Actualización validada de los indicadores de la PNA 2030 y mejora en su seguimiento.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3200" dirty="0"/>
              <a:t>Propuestas concretas para optimizar la implementación de la política a nivel nacional y regional.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E" sz="3200" dirty="0"/>
              <a:t>Reportes periódicos que permitan la toma de decisiones basada en evidencia.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/>
              <a:t>Contribución al cumplimiento progresivo de los objetivos prioritarios de la PNA 2030</a:t>
            </a:r>
            <a:endParaRPr lang="es-E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Freeform 2365">
            <a:extLst>
              <a:ext uri="{FF2B5EF4-FFF2-40B4-BE49-F238E27FC236}">
                <a16:creationId xmlns:a16="http://schemas.microsoft.com/office/drawing/2014/main" id="{9FEB61EE-82FE-4D5A-B614-163F73A2D662}"/>
              </a:ext>
            </a:extLst>
          </p:cNvPr>
          <p:cNvSpPr>
            <a:spLocks noEditPoints="1"/>
          </p:cNvSpPr>
          <p:nvPr/>
        </p:nvSpPr>
        <p:spPr bwMode="auto">
          <a:xfrm>
            <a:off x="0" y="114300"/>
            <a:ext cx="8382000" cy="761899"/>
          </a:xfrm>
          <a:custGeom>
            <a:avLst/>
            <a:gdLst>
              <a:gd name="T0" fmla="*/ 2395 w 4791"/>
              <a:gd name="T1" fmla="*/ 4791 h 4791"/>
              <a:gd name="T2" fmla="*/ 0 w 4791"/>
              <a:gd name="T3" fmla="*/ 2395 h 4791"/>
              <a:gd name="T4" fmla="*/ 2395 w 4791"/>
              <a:gd name="T5" fmla="*/ 0 h 4791"/>
              <a:gd name="T6" fmla="*/ 4791 w 4791"/>
              <a:gd name="T7" fmla="*/ 2395 h 4791"/>
              <a:gd name="T8" fmla="*/ 2395 w 4791"/>
              <a:gd name="T9" fmla="*/ 4791 h 4791"/>
              <a:gd name="T10" fmla="*/ 2395 w 4791"/>
              <a:gd name="T11" fmla="*/ 4306 h 4791"/>
              <a:gd name="T12" fmla="*/ 4306 w 4791"/>
              <a:gd name="T13" fmla="*/ 2395 h 4791"/>
              <a:gd name="T14" fmla="*/ 2395 w 4791"/>
              <a:gd name="T15" fmla="*/ 485 h 4791"/>
              <a:gd name="T16" fmla="*/ 485 w 4791"/>
              <a:gd name="T17" fmla="*/ 2395 h 4791"/>
              <a:gd name="T18" fmla="*/ 2395 w 4791"/>
              <a:gd name="T19" fmla="*/ 4306 h 4791"/>
              <a:gd name="T20" fmla="*/ 2395 w 4791"/>
              <a:gd name="T21" fmla="*/ 4306 h 4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1" h="4791">
                <a:moveTo>
                  <a:pt x="2395" y="4791"/>
                </a:moveTo>
                <a:cubicBezTo>
                  <a:pt x="1073" y="4791"/>
                  <a:pt x="0" y="3718"/>
                  <a:pt x="0" y="2395"/>
                </a:cubicBezTo>
                <a:cubicBezTo>
                  <a:pt x="0" y="1072"/>
                  <a:pt x="1073" y="0"/>
                  <a:pt x="2395" y="0"/>
                </a:cubicBezTo>
                <a:cubicBezTo>
                  <a:pt x="3718" y="0"/>
                  <a:pt x="4791" y="1072"/>
                  <a:pt x="4791" y="2395"/>
                </a:cubicBezTo>
                <a:cubicBezTo>
                  <a:pt x="4791" y="3718"/>
                  <a:pt x="3718" y="4791"/>
                  <a:pt x="2395" y="4791"/>
                </a:cubicBezTo>
                <a:close/>
                <a:moveTo>
                  <a:pt x="2395" y="4306"/>
                </a:moveTo>
                <a:cubicBezTo>
                  <a:pt x="3450" y="4306"/>
                  <a:pt x="4306" y="3450"/>
                  <a:pt x="4306" y="2395"/>
                </a:cubicBezTo>
                <a:cubicBezTo>
                  <a:pt x="4306" y="1340"/>
                  <a:pt x="3450" y="485"/>
                  <a:pt x="2395" y="485"/>
                </a:cubicBezTo>
                <a:cubicBezTo>
                  <a:pt x="1340" y="485"/>
                  <a:pt x="485" y="1340"/>
                  <a:pt x="485" y="2395"/>
                </a:cubicBezTo>
                <a:cubicBezTo>
                  <a:pt x="485" y="3450"/>
                  <a:pt x="1340" y="4306"/>
                  <a:pt x="2395" y="4306"/>
                </a:cubicBezTo>
                <a:lnTo>
                  <a:pt x="2395" y="4306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s-PE" sz="6000" b="1" dirty="0">
                <a:solidFill>
                  <a:schemeClr val="bg1"/>
                </a:solidFill>
                <a:latin typeface="Calibri" panose="020F0502020204030204"/>
              </a:rPr>
              <a:t>RESULTADOS ESPERADOS</a:t>
            </a:r>
            <a:endParaRPr lang="es-PE" sz="6000" b="1" kern="1200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8AD719C-B969-4238-9FDD-823DC449464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889" y="776778"/>
            <a:ext cx="6061441" cy="2946534"/>
          </a:xfrm>
          <a:prstGeom prst="rect">
            <a:avLst/>
          </a:prstGeom>
        </p:spPr>
      </p:pic>
      <p:pic>
        <p:nvPicPr>
          <p:cNvPr id="18" name="Picture 4" descr="https://apps1.pnipa.gob.pe/imagen/ver?name=13068_20210310225854837.jpg">
            <a:extLst>
              <a:ext uri="{FF2B5EF4-FFF2-40B4-BE49-F238E27FC236}">
                <a16:creationId xmlns:a16="http://schemas.microsoft.com/office/drawing/2014/main" id="{2FDEC02C-F2B2-4A7C-BBAF-BEEC6269F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010" y="4047001"/>
            <a:ext cx="5041569" cy="283103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apps1.pnipa.gob.pe/imagen/ver?name=13068_20210311053937843.jpg">
            <a:extLst>
              <a:ext uri="{FF2B5EF4-FFF2-40B4-BE49-F238E27FC236}">
                <a16:creationId xmlns:a16="http://schemas.microsoft.com/office/drawing/2014/main" id="{8EF80B67-446F-45AC-8FFB-2A023F4E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940" y="6171566"/>
            <a:ext cx="3240000" cy="24300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81785D68-B8D8-4DDE-91B9-6E99B6C95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05" y="6281227"/>
            <a:ext cx="4140374" cy="172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237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3802</TotalTime>
  <Words>499</Words>
  <Application>Microsoft Office PowerPoint</Application>
  <PresentationFormat>Personalizado</PresentationFormat>
  <Paragraphs>125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Times New Roman</vt:lpstr>
      <vt:lpstr>Tahoma</vt:lpstr>
      <vt:lpstr>Calibri</vt:lpstr>
      <vt:lpstr>Arial</vt:lpstr>
      <vt:lpstr>Lato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Trabajo G4 SINACUI</dc:title>
  <dc:creator>Fabricio</dc:creator>
  <cp:lastModifiedBy>Daniel Enrique Flores Castillo - O/S</cp:lastModifiedBy>
  <cp:revision>375</cp:revision>
  <dcterms:created xsi:type="dcterms:W3CDTF">2006-08-16T00:00:00Z</dcterms:created>
  <dcterms:modified xsi:type="dcterms:W3CDTF">2026-04-14T19:21:05Z</dcterms:modified>
  <dc:identifier>DAG7_Wm4ji4</dc:identifier>
</cp:coreProperties>
</file>