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17" r:id="rId2"/>
    <p:sldId id="4649" r:id="rId3"/>
    <p:sldId id="4664" r:id="rId4"/>
    <p:sldId id="4665" r:id="rId5"/>
  </p:sldIdLst>
  <p:sldSz cx="12192000" cy="6858000"/>
  <p:notesSz cx="9296400" cy="7010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o A. Gamarra Chirinos" initials="MAGC" lastIdx="2" clrIdx="0">
    <p:extLst>
      <p:ext uri="{19B8F6BF-5375-455C-9EA6-DF929625EA0E}">
        <p15:presenceInfo xmlns:p15="http://schemas.microsoft.com/office/powerpoint/2012/main" userId="S-1-5-21-1625148405-2477890526-1160328545-36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944"/>
    <a:srgbClr val="0087BF"/>
    <a:srgbClr val="1D3C6D"/>
    <a:srgbClr val="1D3E73"/>
    <a:srgbClr val="585553"/>
    <a:srgbClr val="0C567A"/>
    <a:srgbClr val="0E385E"/>
    <a:srgbClr val="E1261F"/>
    <a:srgbClr val="44546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4777" y="1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E0770-3D6A-401C-AB3F-09BE946C19F4}" type="datetimeFigureOut">
              <a:rPr lang="es-PE" smtClean="0"/>
              <a:t>26/02/2026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29207" y="3374050"/>
            <a:ext cx="7437988" cy="27597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658423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4777" y="6658423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B6284-7D79-4181-8D7E-52C5BEC5960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649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32D8B2-71DB-4A18-A360-DCDDD88C70BE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7912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32D8B2-71DB-4A18-A360-DCDDD88C70BE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6933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13B0D-07A4-62C1-4CA8-CC54A087C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83D871E-69A7-D805-672F-CF1AC8B8D7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61B3B12-079E-2FB5-6E5A-149CF0007F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0816F8B-FF02-AA3A-16C4-3643DD67A6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32D8B2-71DB-4A18-A360-DCDDD88C70BE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7910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28AF6-84B1-8738-9B48-B0C0C93FE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010D123-A1F2-1FE1-ABA0-DE1062579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D0001D8-E5B6-D16C-2E3D-FD3280542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E8B124-847C-0579-92A1-769B25A6AC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32D8B2-71DB-4A18-A360-DCDDD88C70BE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744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F5135-BB22-44F7-B187-C22B0DFE7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774CC7-267A-4075-81C2-D71F1A8C0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0AB70E-1944-4F45-9873-CD00A80D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B97B14-9793-4D3F-AE85-1EC6001A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C2A275-8E31-4594-A1AE-B87A39BD2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7170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FEA48-BAFC-4D9B-885C-EC3B335A0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EB7299-8AC6-4091-B583-F77F79388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6D06A3-2474-467E-99A6-B0A781C41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2B792A-E260-4D24-8380-FCD5A917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84097D-664C-414B-BD57-A7D39995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9245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14BCE3-D4BC-4A6F-B888-1B8A099BB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37D85E-1D21-4B46-9FA5-62E762B81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70FACB-01DA-48FD-A613-09F8AC848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FD8CF4-68BA-4910-9031-B0806FD4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9F7B8D-BAC1-4BA1-B33A-0CE9FC3D1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31162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32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22951-0080-4787-BA35-9D45A861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0243BF-3F90-4E5E-B8C6-43F4AD11A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E6419C-7DA5-482D-97BB-6D8EE981A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8909C0-E340-4C0B-A923-7DDC5FDD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E4F397-CEE8-4828-8CF4-3392AD96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4276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8986A-927B-4A6B-AAE3-D215C85C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891C12-1503-405A-B6B2-096D3C010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B51B67-0D8F-49EA-897B-4CE6E1DAA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C2610A-525C-463B-9D76-511781B0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8E7C1B-2FCA-4A5F-AD45-E78FF419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093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532B6-38A2-497D-9B24-37F580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C2DBC9-3930-4741-84E2-81889D849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F1DCDA-C710-4D9D-A4B5-4654E523A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E2ACFC-12DA-417D-B48E-1B66D61F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3CC8B0-93CC-4E71-A054-17528B881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74A728-AE7B-4BAB-B3EF-808FD190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7542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A55C0-6FB8-46CD-9D39-C6DCB6CB3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7CE6EB-88BF-4E63-A388-3D08DC8FD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300C61-023F-4160-98B9-A2EA8F036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874559E-3371-45CD-B4BE-165377CC5A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C32B8D-D596-4FFE-809C-320CE873E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E794D-8BFE-4F30-BE28-69D82025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BDE069F-959F-4F25-A6D4-2FBAF01C5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EF54142-CEF8-4290-818E-B1549CA0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9715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B74C5-36EE-4DDB-86E0-15084839E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8F15FF9-07EC-49AE-AF52-5B4DF5493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83314EC-05DA-40C4-A49E-6ACB296D5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9E6ED6-98BB-4FD1-873F-9010D9C6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58750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27633B-09A6-4251-A85D-8E85B38F1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66378A-A3A2-4FE8-BECB-E0DBF35C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D4B230-779C-4157-B94C-118CDEB8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0802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6B511-0259-4261-A741-2206DA548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7ED860-AC59-4190-AA78-988491D18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BE73B2-4DC4-4E59-B18D-181C601D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DF0033-3C66-43C2-A932-B05B4ACE3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AC2AB9-DA59-4753-8665-A46E64EC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1CCD57-D3AF-4B3C-AD60-16731D587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7288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47DA9-5D14-462F-B775-AF5667EE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69199F-2112-4E49-B9B6-021D256D7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9F9795-2771-4F2F-AC57-385C17C24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A34890-9223-41C0-98AF-0FBD4C1F8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F68320-FD10-4438-A556-05E1DD77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A28139-3194-4079-BF2F-7D7A5C73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4427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A25ABB-CA56-4F65-B9DA-7043CAED3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6CA088-7516-455F-B6D6-A7D64BA54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090F46-05C5-484A-A7AD-BFAD50D53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A8F4-B00B-46EC-B014-DDDA047B860A}" type="datetimeFigureOut">
              <a:rPr lang="es-419" smtClean="0"/>
              <a:t>26/2/2026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B1D24-8EDB-4E94-8C89-21E9E9155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12A3C-2A5A-4B66-9F8A-2E032CB6F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F2066-A01E-4D94-AAED-65D41F6A7770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4301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1FD6622-0474-4437-BABC-AD582DC704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286"/>
            <a:ext cx="12192000" cy="6889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C0233FB-C773-B7BF-0E60-C66383951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384" y="1471684"/>
            <a:ext cx="1070523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MX" altLang="es-PE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GRUPO 3 “MECANISMOS DE FINANCIAMIENTO DE APOYO A LA ACUICULTURA”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AEBFBE8-F980-4562-A077-71F23C179DD8}"/>
              </a:ext>
            </a:extLst>
          </p:cNvPr>
          <p:cNvSpPr/>
          <p:nvPr/>
        </p:nvSpPr>
        <p:spPr>
          <a:xfrm>
            <a:off x="9287219" y="5375891"/>
            <a:ext cx="2688116" cy="1399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9D3CBE9-699C-A9E6-90B6-EE2D996240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9046" y="273129"/>
            <a:ext cx="1381318" cy="75258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B0A0FD6A-3F53-19A9-D3E0-CA989B089C96}"/>
              </a:ext>
            </a:extLst>
          </p:cNvPr>
          <p:cNvSpPr txBox="1"/>
          <p:nvPr/>
        </p:nvSpPr>
        <p:spPr>
          <a:xfrm>
            <a:off x="1889185" y="5285978"/>
            <a:ext cx="8238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FONDEPES, IMARPE, IIAP, PROINNOVATE, DIFESA (MIDAGRI), DIF (DGDE) y DGA</a:t>
            </a:r>
          </a:p>
          <a:p>
            <a:pPr algn="ctr"/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COORDINACION : FONDEPES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3859E-356B-EDD4-1CD6-277E4E184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10">
            <a:extLst>
              <a:ext uri="{FF2B5EF4-FFF2-40B4-BE49-F238E27FC236}">
                <a16:creationId xmlns:a16="http://schemas.microsoft.com/office/drawing/2014/main" id="{358D6112-9106-FDE7-9AB3-EDE5B9AED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" y="-244452"/>
            <a:ext cx="1998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835EBD7C-232E-FC29-1C62-8D8B1665E3DC}"/>
              </a:ext>
            </a:extLst>
          </p:cNvPr>
          <p:cNvSpPr txBox="1"/>
          <p:nvPr/>
        </p:nvSpPr>
        <p:spPr>
          <a:xfrm>
            <a:off x="2834065" y="201480"/>
            <a:ext cx="6702083" cy="646331"/>
          </a:xfrm>
          <a:prstGeom prst="rect">
            <a:avLst/>
          </a:prstGeom>
          <a:solidFill>
            <a:srgbClr val="133771"/>
          </a:solidFill>
        </p:spPr>
        <p:txBody>
          <a:bodyPr wrap="square" rtlCol="0">
            <a:spAutoFit/>
          </a:bodyPr>
          <a:lstStyle/>
          <a:p>
            <a:pPr algn="ctr" fontAlgn="b"/>
            <a:r>
              <a:rPr lang="es-MX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TRABAJO 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F10353D-5434-11EE-A48A-156823ACF834}"/>
              </a:ext>
            </a:extLst>
          </p:cNvPr>
          <p:cNvSpPr txBox="1"/>
          <p:nvPr/>
        </p:nvSpPr>
        <p:spPr>
          <a:xfrm>
            <a:off x="486379" y="1167991"/>
            <a:ext cx="1084423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u="sng" dirty="0">
                <a:latin typeface="Montserrat"/>
              </a:rPr>
              <a:t>OBJETIVO</a:t>
            </a:r>
            <a:r>
              <a:rPr lang="es-PE" sz="2000" dirty="0">
                <a:latin typeface="Montserrat"/>
              </a:rPr>
              <a:t>: </a:t>
            </a:r>
          </a:p>
          <a:p>
            <a:pPr marL="540385" algn="just"/>
            <a:endParaRPr lang="es-PE" sz="2000" dirty="0">
              <a:latin typeface="Montserrat"/>
            </a:endParaRPr>
          </a:p>
          <a:p>
            <a:pPr marL="540385" algn="just"/>
            <a:r>
              <a:rPr lang="es-PE" sz="2000" dirty="0">
                <a:latin typeface="Montserrat"/>
              </a:rPr>
              <a:t>Lograr el apoyo financiero para los acuicultores, preferentemente de las categorías productivas AREL y AMPE, a través de información sobre fuentes de financiamiento públicas y privadas, promoción de seguros acuícolas, fondos de garantías, fondos concursables y otros mecanismos financieros que permitan superar la limitada competitividad de la acuicultura en el país, en el marco de contribuir a la seguridad alimentaria de la población</a:t>
            </a:r>
            <a:endParaRPr lang="es-PE" sz="2000" u="sng" dirty="0">
              <a:latin typeface="Montserrat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548219-81B0-20C3-AB0F-FF5317C7E61D}"/>
              </a:ext>
            </a:extLst>
          </p:cNvPr>
          <p:cNvSpPr/>
          <p:nvPr/>
        </p:nvSpPr>
        <p:spPr>
          <a:xfrm>
            <a:off x="0" y="6569789"/>
            <a:ext cx="4094584" cy="288211"/>
          </a:xfrm>
          <a:prstGeom prst="rect">
            <a:avLst/>
          </a:prstGeom>
          <a:solidFill>
            <a:srgbClr val="1D3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78CEB69-E0D5-21ED-D3C4-F220C1CB4E5B}"/>
              </a:ext>
            </a:extLst>
          </p:cNvPr>
          <p:cNvSpPr/>
          <p:nvPr/>
        </p:nvSpPr>
        <p:spPr>
          <a:xfrm>
            <a:off x="4094584" y="6569789"/>
            <a:ext cx="3985078" cy="288211"/>
          </a:xfrm>
          <a:prstGeom prst="rect">
            <a:avLst/>
          </a:prstGeom>
          <a:solidFill>
            <a:srgbClr val="0087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8527857-447E-FF79-59F9-23E46A55EE7D}"/>
              </a:ext>
            </a:extLst>
          </p:cNvPr>
          <p:cNvSpPr/>
          <p:nvPr/>
        </p:nvSpPr>
        <p:spPr>
          <a:xfrm>
            <a:off x="8079662" y="6569789"/>
            <a:ext cx="4112338" cy="288211"/>
          </a:xfrm>
          <a:prstGeom prst="rect">
            <a:avLst/>
          </a:prstGeom>
          <a:solidFill>
            <a:srgbClr val="6BA9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3DE6A33-A05D-18A0-0970-F9D0462BA5C6}"/>
              </a:ext>
            </a:extLst>
          </p:cNvPr>
          <p:cNvSpPr txBox="1"/>
          <p:nvPr/>
        </p:nvSpPr>
        <p:spPr>
          <a:xfrm>
            <a:off x="486379" y="4075006"/>
            <a:ext cx="10844231" cy="16312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u="sng" dirty="0">
                <a:latin typeface="Montserrat"/>
              </a:rPr>
              <a:t>Estrategia:</a:t>
            </a:r>
            <a:r>
              <a:rPr lang="es-PE" sz="2000" b="1" dirty="0">
                <a:latin typeface="Montserrat"/>
              </a:rPr>
              <a:t> </a:t>
            </a:r>
          </a:p>
          <a:p>
            <a:pPr marL="540385" algn="just"/>
            <a:endParaRPr lang="es-PE" sz="2000" b="1" dirty="0">
              <a:latin typeface="Montserrat"/>
            </a:endParaRPr>
          </a:p>
          <a:p>
            <a:pPr marL="540385" algn="just"/>
            <a:r>
              <a:rPr lang="es-PE" sz="2000" dirty="0">
                <a:latin typeface="Montserrat"/>
              </a:rPr>
              <a:t>Integrar sectorial y territorialmente las acciones de las entidades participantes, para optimizar las intervenciones de apoyo financiero y una atención cercana y amigable con nuestro público objetivo, </a:t>
            </a:r>
            <a:endParaRPr lang="es-PE" sz="2000" u="sng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8884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55E56-24D3-8523-8238-2075B692B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10">
            <a:extLst>
              <a:ext uri="{FF2B5EF4-FFF2-40B4-BE49-F238E27FC236}">
                <a16:creationId xmlns:a16="http://schemas.microsoft.com/office/drawing/2014/main" id="{0CD8C44E-D4BB-CE59-5839-A392BDFC94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" y="-244452"/>
            <a:ext cx="1998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A6D1C28-6CC6-EA90-9072-98BA12EA257F}"/>
              </a:ext>
            </a:extLst>
          </p:cNvPr>
          <p:cNvSpPr txBox="1"/>
          <p:nvPr/>
        </p:nvSpPr>
        <p:spPr>
          <a:xfrm>
            <a:off x="486379" y="1167991"/>
            <a:ext cx="10844230" cy="22467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u="sng" dirty="0">
                <a:latin typeface="Montserrat"/>
              </a:rPr>
              <a:t>AVANCES</a:t>
            </a:r>
            <a:r>
              <a:rPr lang="es-PE" sz="2000" dirty="0">
                <a:latin typeface="Montserrat"/>
              </a:rPr>
              <a:t>:</a:t>
            </a:r>
          </a:p>
          <a:p>
            <a:pPr marL="540385" algn="just"/>
            <a:r>
              <a:rPr lang="es-PE" sz="2000" dirty="0">
                <a:latin typeface="Montserrat"/>
              </a:rPr>
              <a:t> 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dirty="0">
                <a:latin typeface="Montserrat"/>
              </a:rPr>
              <a:t>Ampliación del campo de acción del Grupo3 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dirty="0">
                <a:latin typeface="Montserrat"/>
              </a:rPr>
              <a:t>Coordinación con Compañía mayorista de seguros, a fin de presentar los TDR de un producto de seguro acuícola catastrófico, bajo modalidad paramétrica.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dirty="0">
                <a:latin typeface="Montserrat"/>
              </a:rPr>
              <a:t>Solicitud de información para actualizar la Guía de Financiamiento Acuícola (RNÍA)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1C39D7-8213-13B8-F53F-C5B7BA62C65D}"/>
              </a:ext>
            </a:extLst>
          </p:cNvPr>
          <p:cNvSpPr/>
          <p:nvPr/>
        </p:nvSpPr>
        <p:spPr>
          <a:xfrm>
            <a:off x="0" y="6569789"/>
            <a:ext cx="4094584" cy="288211"/>
          </a:xfrm>
          <a:prstGeom prst="rect">
            <a:avLst/>
          </a:prstGeom>
          <a:solidFill>
            <a:srgbClr val="1D3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13199A2-510B-6418-9284-C75687D9060A}"/>
              </a:ext>
            </a:extLst>
          </p:cNvPr>
          <p:cNvSpPr/>
          <p:nvPr/>
        </p:nvSpPr>
        <p:spPr>
          <a:xfrm>
            <a:off x="4094584" y="6569789"/>
            <a:ext cx="3985078" cy="288211"/>
          </a:xfrm>
          <a:prstGeom prst="rect">
            <a:avLst/>
          </a:prstGeom>
          <a:solidFill>
            <a:srgbClr val="0087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D46F417-849C-58C9-D69C-CFB4FE954B7C}"/>
              </a:ext>
            </a:extLst>
          </p:cNvPr>
          <p:cNvSpPr/>
          <p:nvPr/>
        </p:nvSpPr>
        <p:spPr>
          <a:xfrm>
            <a:off x="8079662" y="6569789"/>
            <a:ext cx="4112338" cy="288211"/>
          </a:xfrm>
          <a:prstGeom prst="rect">
            <a:avLst/>
          </a:prstGeom>
          <a:solidFill>
            <a:srgbClr val="6BA9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0AB210-7ED6-C83A-8392-266325DE936B}"/>
              </a:ext>
            </a:extLst>
          </p:cNvPr>
          <p:cNvSpPr txBox="1"/>
          <p:nvPr/>
        </p:nvSpPr>
        <p:spPr>
          <a:xfrm>
            <a:off x="486379" y="3893130"/>
            <a:ext cx="10844231" cy="193899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u="sng" dirty="0">
                <a:latin typeface="Montserrat"/>
              </a:rPr>
              <a:t>Plan de Trabajo: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dirty="0">
                <a:latin typeface="Montserrat"/>
              </a:rPr>
              <a:t>Elaboración de Hoja de Ruta para el Seguro Acuícola Catastrófico 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dirty="0">
                <a:latin typeface="Montserrat"/>
              </a:rPr>
              <a:t>Nueva versión de la Guía de Financiamiento Acuícola (Código QR)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dirty="0">
                <a:latin typeface="Montserrat"/>
              </a:rPr>
              <a:t>Conformar Comité Consultivo Técnico</a:t>
            </a:r>
          </a:p>
          <a:p>
            <a:pPr marL="826135" indent="-285750" algn="just">
              <a:buFont typeface="Wingdings" panose="05000000000000000000" pitchFamily="2" charset="2"/>
              <a:buChar char="Ø"/>
            </a:pPr>
            <a:r>
              <a:rPr lang="es-PE" sz="2000" b="1" dirty="0">
                <a:latin typeface="Montserrat"/>
              </a:rPr>
              <a:t>Establecer materiales y aplicativos que permitan poner en manos de los acuicultores los servicios y avances del Grupo 3.</a:t>
            </a:r>
            <a:endParaRPr lang="es-PE" sz="2000" u="sng" dirty="0">
              <a:latin typeface="Montserrat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DD0A6A6-6C36-74CB-2A6D-310BB53BFCD5}"/>
              </a:ext>
            </a:extLst>
          </p:cNvPr>
          <p:cNvSpPr txBox="1"/>
          <p:nvPr/>
        </p:nvSpPr>
        <p:spPr>
          <a:xfrm>
            <a:off x="2834065" y="201480"/>
            <a:ext cx="6702083" cy="646331"/>
          </a:xfrm>
          <a:prstGeom prst="rect">
            <a:avLst/>
          </a:prstGeom>
          <a:solidFill>
            <a:srgbClr val="133771"/>
          </a:solidFill>
        </p:spPr>
        <p:txBody>
          <a:bodyPr wrap="square" rtlCol="0">
            <a:spAutoFit/>
          </a:bodyPr>
          <a:lstStyle/>
          <a:p>
            <a:pPr algn="ctr" fontAlgn="b"/>
            <a:r>
              <a:rPr lang="es-MX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TRABAJO 2026</a:t>
            </a:r>
          </a:p>
        </p:txBody>
      </p:sp>
    </p:spTree>
    <p:extLst>
      <p:ext uri="{BB962C8B-B14F-4D97-AF65-F5344CB8AC3E}">
        <p14:creationId xmlns:p14="http://schemas.microsoft.com/office/powerpoint/2010/main" val="67773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0C144-E615-E39D-2AE0-52CB4A6A8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10">
            <a:extLst>
              <a:ext uri="{FF2B5EF4-FFF2-40B4-BE49-F238E27FC236}">
                <a16:creationId xmlns:a16="http://schemas.microsoft.com/office/drawing/2014/main" id="{46194290-869A-0FB5-8A59-1C1FC7C04E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" y="-244452"/>
            <a:ext cx="1998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ángulo 15">
            <a:extLst>
              <a:ext uri="{FF2B5EF4-FFF2-40B4-BE49-F238E27FC236}">
                <a16:creationId xmlns:a16="http://schemas.microsoft.com/office/drawing/2014/main" id="{20145386-C569-CCBE-1ABF-D31CDD754F85}"/>
              </a:ext>
            </a:extLst>
          </p:cNvPr>
          <p:cNvSpPr/>
          <p:nvPr/>
        </p:nvSpPr>
        <p:spPr>
          <a:xfrm>
            <a:off x="0" y="6569789"/>
            <a:ext cx="4094584" cy="288211"/>
          </a:xfrm>
          <a:prstGeom prst="rect">
            <a:avLst/>
          </a:prstGeom>
          <a:solidFill>
            <a:srgbClr val="1D3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1BCE1507-7873-BED7-AA51-71EA77B0758B}"/>
              </a:ext>
            </a:extLst>
          </p:cNvPr>
          <p:cNvSpPr/>
          <p:nvPr/>
        </p:nvSpPr>
        <p:spPr>
          <a:xfrm>
            <a:off x="4094584" y="6569789"/>
            <a:ext cx="3985078" cy="288211"/>
          </a:xfrm>
          <a:prstGeom prst="rect">
            <a:avLst/>
          </a:prstGeom>
          <a:solidFill>
            <a:srgbClr val="0087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7DE582B-A40E-61B3-1586-09A3880CF809}"/>
              </a:ext>
            </a:extLst>
          </p:cNvPr>
          <p:cNvSpPr/>
          <p:nvPr/>
        </p:nvSpPr>
        <p:spPr>
          <a:xfrm>
            <a:off x="8079662" y="6569789"/>
            <a:ext cx="4112338" cy="288211"/>
          </a:xfrm>
          <a:prstGeom prst="rect">
            <a:avLst/>
          </a:prstGeom>
          <a:solidFill>
            <a:srgbClr val="6BA9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noFill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754BBD-F0F6-6A93-0DC0-DC54973D3BF8}"/>
              </a:ext>
            </a:extLst>
          </p:cNvPr>
          <p:cNvSpPr txBox="1"/>
          <p:nvPr/>
        </p:nvSpPr>
        <p:spPr>
          <a:xfrm>
            <a:off x="2834065" y="201480"/>
            <a:ext cx="6702083" cy="646331"/>
          </a:xfrm>
          <a:prstGeom prst="rect">
            <a:avLst/>
          </a:prstGeom>
          <a:solidFill>
            <a:srgbClr val="133771"/>
          </a:solidFill>
        </p:spPr>
        <p:txBody>
          <a:bodyPr wrap="square" rtlCol="0">
            <a:spAutoFit/>
          </a:bodyPr>
          <a:lstStyle/>
          <a:p>
            <a:pPr algn="ctr" fontAlgn="b"/>
            <a:r>
              <a:rPr lang="es-MX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TRABAJO 2026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ED7D1DF-5992-25C3-045F-0E265DE161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948" y="2682203"/>
            <a:ext cx="11682104" cy="13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395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5420</TotalTime>
  <Words>249</Words>
  <Application>Microsoft Office PowerPoint</Application>
  <PresentationFormat>Panorámica</PresentationFormat>
  <Paragraphs>27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N. Pizarro Silva</dc:creator>
  <cp:lastModifiedBy>Antonio C. Su Castillo</cp:lastModifiedBy>
  <cp:revision>264</cp:revision>
  <cp:lastPrinted>2023-03-27T22:28:03Z</cp:lastPrinted>
  <dcterms:created xsi:type="dcterms:W3CDTF">2021-03-12T17:14:40Z</dcterms:created>
  <dcterms:modified xsi:type="dcterms:W3CDTF">2026-02-26T13:49:36Z</dcterms:modified>
</cp:coreProperties>
</file>