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81" r:id="rId5"/>
    <p:sldId id="299" r:id="rId6"/>
    <p:sldId id="259" r:id="rId7"/>
    <p:sldId id="268" r:id="rId8"/>
    <p:sldId id="271" r:id="rId9"/>
    <p:sldId id="272" r:id="rId10"/>
    <p:sldId id="301" r:id="rId11"/>
    <p:sldId id="302" r:id="rId12"/>
    <p:sldId id="262" r:id="rId13"/>
  </p:sldIdLst>
  <p:sldSz cx="9144000" cy="5143500" type="screen16x9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17" userDrawn="1">
          <p15:clr>
            <a:srgbClr val="747775"/>
          </p15:clr>
        </p15:guide>
        <p15:guide id="2" pos="5397" userDrawn="1">
          <p15:clr>
            <a:srgbClr val="747775"/>
          </p15:clr>
        </p15:guide>
        <p15:guide id="3" orient="horz" pos="15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08"/>
    <p:restoredTop sz="94694"/>
  </p:normalViewPr>
  <p:slideViewPr>
    <p:cSldViewPr snapToGrid="0">
      <p:cViewPr varScale="1">
        <p:scale>
          <a:sx n="139" d="100"/>
          <a:sy n="139" d="100"/>
        </p:scale>
        <p:origin x="450" y="120"/>
      </p:cViewPr>
      <p:guideLst>
        <p:guide pos="317"/>
        <p:guide pos="5397"/>
        <p:guide orient="horz" pos="159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41A80-CBF5-46A7-AACF-00850DC13E8C}" type="datetimeFigureOut">
              <a:rPr lang="es-ES" smtClean="0"/>
              <a:t>14/04/2026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1407F8-C0B2-46AE-9870-CC49F22C31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0095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s-PE"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s-PE" dirty="0"/>
          </a:p>
        </p:txBody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>
          <a:extLst>
            <a:ext uri="{FF2B5EF4-FFF2-40B4-BE49-F238E27FC236}">
              <a16:creationId xmlns:a16="http://schemas.microsoft.com/office/drawing/2014/main" id="{2EBDC643-CE38-53BF-B9A4-25CF712D9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a7727b50f4_3_18:notes">
            <a:extLst>
              <a:ext uri="{FF2B5EF4-FFF2-40B4-BE49-F238E27FC236}">
                <a16:creationId xmlns:a16="http://schemas.microsoft.com/office/drawing/2014/main" id="{8E9E1390-0488-0CC2-5F25-DFE33F09DB1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s-PE" dirty="0"/>
          </a:p>
        </p:txBody>
      </p:sp>
      <p:sp>
        <p:nvSpPr>
          <p:cNvPr id="76" name="Google Shape;76;g3a7727b50f4_3_18:notes">
            <a:extLst>
              <a:ext uri="{FF2B5EF4-FFF2-40B4-BE49-F238E27FC236}">
                <a16:creationId xmlns:a16="http://schemas.microsoft.com/office/drawing/2014/main" id="{E5BD76C6-8DD8-9ECC-A3C6-72C7C6356B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548266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>
          <a:extLst>
            <a:ext uri="{FF2B5EF4-FFF2-40B4-BE49-F238E27FC236}">
              <a16:creationId xmlns:a16="http://schemas.microsoft.com/office/drawing/2014/main" id="{5A498DD1-8D91-254C-6765-42784A3A62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a7727b50f4_3_18:notes">
            <a:extLst>
              <a:ext uri="{FF2B5EF4-FFF2-40B4-BE49-F238E27FC236}">
                <a16:creationId xmlns:a16="http://schemas.microsoft.com/office/drawing/2014/main" id="{07352D96-71E0-051A-9366-2008379D3F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s-PE" dirty="0"/>
          </a:p>
        </p:txBody>
      </p:sp>
      <p:sp>
        <p:nvSpPr>
          <p:cNvPr id="76" name="Google Shape;76;g3a7727b50f4_3_18:notes">
            <a:extLst>
              <a:ext uri="{FF2B5EF4-FFF2-40B4-BE49-F238E27FC236}">
                <a16:creationId xmlns:a16="http://schemas.microsoft.com/office/drawing/2014/main" id="{173170C8-D1EB-FB12-C6C8-276DE0A842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176037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a7727b50f4_0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s-PE" dirty="0"/>
          </a:p>
        </p:txBody>
      </p:sp>
      <p:sp>
        <p:nvSpPr>
          <p:cNvPr id="150" name="Google Shape;150;g3a7727b50f4_0_112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a7727b50f4_3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s-PE" dirty="0"/>
          </a:p>
        </p:txBody>
      </p:sp>
      <p:sp>
        <p:nvSpPr>
          <p:cNvPr id="65" name="Google Shape;65;g3a7727b50f4_3_6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a7727b50f4_3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s-PE" dirty="0"/>
          </a:p>
        </p:txBody>
      </p:sp>
      <p:sp>
        <p:nvSpPr>
          <p:cNvPr id="76" name="Google Shape;76;g3a7727b50f4_3_18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>
          <a:extLst>
            <a:ext uri="{FF2B5EF4-FFF2-40B4-BE49-F238E27FC236}">
              <a16:creationId xmlns:a16="http://schemas.microsoft.com/office/drawing/2014/main" id="{13C55217-DDCA-9D27-F44B-0AC34A0F3F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a7727b50f4_3_18:notes">
            <a:extLst>
              <a:ext uri="{FF2B5EF4-FFF2-40B4-BE49-F238E27FC236}">
                <a16:creationId xmlns:a16="http://schemas.microsoft.com/office/drawing/2014/main" id="{F2465E84-14E1-F285-F8A7-4ABE7C97FA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s-PE" dirty="0"/>
          </a:p>
        </p:txBody>
      </p:sp>
      <p:sp>
        <p:nvSpPr>
          <p:cNvPr id="76" name="Google Shape;76;g3a7727b50f4_3_18:notes">
            <a:extLst>
              <a:ext uri="{FF2B5EF4-FFF2-40B4-BE49-F238E27FC236}">
                <a16:creationId xmlns:a16="http://schemas.microsoft.com/office/drawing/2014/main" id="{DAE18489-D035-E29B-D9DA-8A452CD9ED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38942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>
          <a:extLst>
            <a:ext uri="{FF2B5EF4-FFF2-40B4-BE49-F238E27FC236}">
              <a16:creationId xmlns:a16="http://schemas.microsoft.com/office/drawing/2014/main" id="{80FD80B0-0A60-60B1-5F83-132045EB4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a7727b50f4_3_18:notes">
            <a:extLst>
              <a:ext uri="{FF2B5EF4-FFF2-40B4-BE49-F238E27FC236}">
                <a16:creationId xmlns:a16="http://schemas.microsoft.com/office/drawing/2014/main" id="{66405E19-EE89-0410-D0E5-AFBFB960378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s-PE" dirty="0"/>
          </a:p>
        </p:txBody>
      </p:sp>
      <p:sp>
        <p:nvSpPr>
          <p:cNvPr id="76" name="Google Shape;76;g3a7727b50f4_3_18:notes">
            <a:extLst>
              <a:ext uri="{FF2B5EF4-FFF2-40B4-BE49-F238E27FC236}">
                <a16:creationId xmlns:a16="http://schemas.microsoft.com/office/drawing/2014/main" id="{409DC475-3358-FCEA-B0E1-8C57FFF2F30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860542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a7727b50f4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s-PE" dirty="0"/>
          </a:p>
        </p:txBody>
      </p:sp>
      <p:sp>
        <p:nvSpPr>
          <p:cNvPr id="88" name="Google Shape;88;g3a7727b50f4_0_43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>
          <a:extLst>
            <a:ext uri="{FF2B5EF4-FFF2-40B4-BE49-F238E27FC236}">
              <a16:creationId xmlns:a16="http://schemas.microsoft.com/office/drawing/2014/main" id="{527AA0DC-343A-06F0-ED52-D09B16B87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a7727b50f4_0_43:notes">
            <a:extLst>
              <a:ext uri="{FF2B5EF4-FFF2-40B4-BE49-F238E27FC236}">
                <a16:creationId xmlns:a16="http://schemas.microsoft.com/office/drawing/2014/main" id="{A78AA649-2B0B-8B35-EF7A-211D7B3877B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s-PE" dirty="0"/>
          </a:p>
        </p:txBody>
      </p:sp>
      <p:sp>
        <p:nvSpPr>
          <p:cNvPr id="88" name="Google Shape;88;g3a7727b50f4_0_43:notes">
            <a:extLst>
              <a:ext uri="{FF2B5EF4-FFF2-40B4-BE49-F238E27FC236}">
                <a16:creationId xmlns:a16="http://schemas.microsoft.com/office/drawing/2014/main" id="{0D31EF02-48BC-24F1-B268-7B45517300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89267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>
          <a:extLst>
            <a:ext uri="{FF2B5EF4-FFF2-40B4-BE49-F238E27FC236}">
              <a16:creationId xmlns:a16="http://schemas.microsoft.com/office/drawing/2014/main" id="{4B075850-CCD7-9A5F-2E0B-35C1F9CECF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a7727b50f4_0_43:notes">
            <a:extLst>
              <a:ext uri="{FF2B5EF4-FFF2-40B4-BE49-F238E27FC236}">
                <a16:creationId xmlns:a16="http://schemas.microsoft.com/office/drawing/2014/main" id="{44C023E1-183E-FC5E-4FF7-0D03521296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s-PE" dirty="0"/>
          </a:p>
        </p:txBody>
      </p:sp>
      <p:sp>
        <p:nvSpPr>
          <p:cNvPr id="88" name="Google Shape;88;g3a7727b50f4_0_43:notes">
            <a:extLst>
              <a:ext uri="{FF2B5EF4-FFF2-40B4-BE49-F238E27FC236}">
                <a16:creationId xmlns:a16="http://schemas.microsoft.com/office/drawing/2014/main" id="{79E0E559-8583-A45E-F26F-16A05B4334A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776023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>
          <a:extLst>
            <a:ext uri="{FF2B5EF4-FFF2-40B4-BE49-F238E27FC236}">
              <a16:creationId xmlns:a16="http://schemas.microsoft.com/office/drawing/2014/main" id="{2550221E-6050-59F3-FAA9-5ED1AB91F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a7727b50f4_0_43:notes">
            <a:extLst>
              <a:ext uri="{FF2B5EF4-FFF2-40B4-BE49-F238E27FC236}">
                <a16:creationId xmlns:a16="http://schemas.microsoft.com/office/drawing/2014/main" id="{584C6877-86B6-CAE6-472F-576F32D417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s-PE" dirty="0"/>
          </a:p>
        </p:txBody>
      </p:sp>
      <p:sp>
        <p:nvSpPr>
          <p:cNvPr id="88" name="Google Shape;88;g3a7727b50f4_0_43:notes">
            <a:extLst>
              <a:ext uri="{FF2B5EF4-FFF2-40B4-BE49-F238E27FC236}">
                <a16:creationId xmlns:a16="http://schemas.microsoft.com/office/drawing/2014/main" id="{58B47E30-77CA-2F2D-829F-6D23CEAF28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67386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2E4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Fondo-01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 rot="10800000">
            <a:off x="0" y="-26"/>
            <a:ext cx="9144000" cy="6225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3"/>
          <p:cNvSpPr txBox="1"/>
          <p:nvPr/>
        </p:nvSpPr>
        <p:spPr>
          <a:xfrm rot="5400000">
            <a:off x="-764393" y="3539850"/>
            <a:ext cx="688200" cy="5760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112900" tIns="56450" rIns="112900" bIns="5645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58"/>
              <a:buFont typeface="Arial"/>
              <a:buNone/>
            </a:pPr>
            <a:endParaRPr sz="2840" b="0" i="0" u="none" strike="noStrike" cap="none" dirty="0">
              <a:solidFill>
                <a:srgbClr val="FFFFFF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9" name="Google Shape;59;p13"/>
          <p:cNvSpPr txBox="1"/>
          <p:nvPr/>
        </p:nvSpPr>
        <p:spPr>
          <a:xfrm rot="5400000">
            <a:off x="-764393" y="4511400"/>
            <a:ext cx="688200" cy="5760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spcFirstLastPara="1" wrap="square" lIns="112900" tIns="56450" rIns="112900" bIns="5645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58"/>
              <a:buFont typeface="Arial"/>
              <a:buNone/>
            </a:pPr>
            <a:endParaRPr sz="2840" b="0" i="0" u="none" strike="noStrike" cap="none" dirty="0">
              <a:solidFill>
                <a:srgbClr val="FFFFFF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5A9C41C-9171-28E4-A260-AAC2C2C43B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419" y="120474"/>
            <a:ext cx="2218632" cy="478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Google Shape;54;p1">
            <a:extLst>
              <a:ext uri="{FF2B5EF4-FFF2-40B4-BE49-F238E27FC236}">
                <a16:creationId xmlns:a16="http://schemas.microsoft.com/office/drawing/2014/main" id="{E061AACB-02AD-8E02-8EE2-BD0CE7FF8ADB}"/>
              </a:ext>
            </a:extLst>
          </p:cNvPr>
          <p:cNvSpPr txBox="1">
            <a:spLocks/>
          </p:cNvSpPr>
          <p:nvPr/>
        </p:nvSpPr>
        <p:spPr>
          <a:xfrm>
            <a:off x="1640603" y="1327237"/>
            <a:ext cx="6059609" cy="38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2700" marR="5080"/>
            <a:r>
              <a:rPr lang="es-MX" sz="2400" dirty="0">
                <a:solidFill>
                  <a:srgbClr val="FFFFFF"/>
                </a:solidFill>
              </a:rPr>
              <a:t>SISTEMA NACIONAL DE ACUICULTURA</a:t>
            </a:r>
            <a:endParaRPr lang="es-MX" sz="2400" dirty="0"/>
          </a:p>
        </p:txBody>
      </p:sp>
      <p:sp>
        <p:nvSpPr>
          <p:cNvPr id="5" name="Google Shape;54;p1">
            <a:extLst>
              <a:ext uri="{FF2B5EF4-FFF2-40B4-BE49-F238E27FC236}">
                <a16:creationId xmlns:a16="http://schemas.microsoft.com/office/drawing/2014/main" id="{916DBB72-CC87-AC62-CE02-7002B50D6212}"/>
              </a:ext>
            </a:extLst>
          </p:cNvPr>
          <p:cNvSpPr txBox="1">
            <a:spLocks/>
          </p:cNvSpPr>
          <p:nvPr/>
        </p:nvSpPr>
        <p:spPr>
          <a:xfrm>
            <a:off x="433447" y="2688806"/>
            <a:ext cx="8610600" cy="1766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2700" marR="5080" algn="ctr"/>
            <a:r>
              <a:rPr lang="es-MX" sz="2000" dirty="0">
                <a:solidFill>
                  <a:srgbClr val="FFFFFF"/>
                </a:solidFill>
              </a:rPr>
              <a:t>GRUPO 2: Simplificación de los procedimientos administrativos </a:t>
            </a:r>
          </a:p>
          <a:p>
            <a:pPr marL="12700" marR="5080" algn="ctr"/>
            <a:r>
              <a:rPr lang="es-MX" sz="2000" dirty="0">
                <a:solidFill>
                  <a:srgbClr val="FFFFFF"/>
                </a:solidFill>
              </a:rPr>
              <a:t>y de los procesos de fiscalización</a:t>
            </a:r>
          </a:p>
          <a:p>
            <a:pPr marL="12700" marR="5080" algn="ctr"/>
            <a:r>
              <a:rPr lang="es-MX" sz="2000" dirty="0">
                <a:solidFill>
                  <a:srgbClr val="FFFFFF"/>
                </a:solidFill>
              </a:rPr>
              <a:t/>
            </a:r>
            <a:br>
              <a:rPr lang="es-MX" sz="2000" dirty="0">
                <a:solidFill>
                  <a:srgbClr val="FFFFFF"/>
                </a:solidFill>
              </a:rPr>
            </a:br>
            <a:r>
              <a:rPr lang="es-MX" sz="1200" dirty="0">
                <a:solidFill>
                  <a:srgbClr val="FFFFFF"/>
                </a:solidFill>
              </a:rPr>
              <a:t>(DGA – DGSFS – DGAAMPA – SANIPES – SERNANP – ANA – OEFA – DICAPI) </a:t>
            </a:r>
          </a:p>
          <a:p>
            <a:pPr marL="12700" marR="5080" algn="ctr"/>
            <a:endParaRPr lang="es-MX" sz="1200" dirty="0">
              <a:solidFill>
                <a:srgbClr val="FFFFFF"/>
              </a:solidFill>
            </a:endParaRPr>
          </a:p>
          <a:p>
            <a:pPr marL="12700" marR="5080" algn="ctr"/>
            <a:endParaRPr lang="es-MX" sz="1200" dirty="0">
              <a:solidFill>
                <a:srgbClr val="FFFFFF"/>
              </a:solidFill>
            </a:endParaRPr>
          </a:p>
          <a:p>
            <a:pPr marL="12700" marR="5080" algn="ctr"/>
            <a:r>
              <a:rPr lang="es-MX" sz="1800" dirty="0">
                <a:solidFill>
                  <a:srgbClr val="FFFFFF"/>
                </a:solidFill>
              </a:rPr>
              <a:t>PLAN DE TRABAJO 2026</a:t>
            </a:r>
            <a:endParaRPr lang="es-MX" sz="18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B7C9D57-6270-27C1-5EB8-B15FC91DC3AB}"/>
              </a:ext>
            </a:extLst>
          </p:cNvPr>
          <p:cNvSpPr txBox="1"/>
          <p:nvPr/>
        </p:nvSpPr>
        <p:spPr>
          <a:xfrm>
            <a:off x="2686051" y="1883980"/>
            <a:ext cx="33528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algn="just"/>
            <a:r>
              <a:rPr lang="es-MX" sz="1400" dirty="0">
                <a:solidFill>
                  <a:srgbClr val="FFFFFF"/>
                </a:solidFill>
              </a:rPr>
              <a:t>PRIMERA REUNIÓN 2026: 15.04.2026  </a:t>
            </a:r>
            <a:endParaRPr lang="es-MX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>
          <a:extLst>
            <a:ext uri="{FF2B5EF4-FFF2-40B4-BE49-F238E27FC236}">
              <a16:creationId xmlns:a16="http://schemas.microsoft.com/office/drawing/2014/main" id="{79C094B9-2C35-B23B-18FA-AA0690DFF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>
            <a:extLst>
              <a:ext uri="{FF2B5EF4-FFF2-40B4-BE49-F238E27FC236}">
                <a16:creationId xmlns:a16="http://schemas.microsoft.com/office/drawing/2014/main" id="{6AE53438-44C3-B2A5-6ECD-A79497538091}"/>
              </a:ext>
            </a:extLst>
          </p:cNvPr>
          <p:cNvSpPr/>
          <p:nvPr/>
        </p:nvSpPr>
        <p:spPr>
          <a:xfrm>
            <a:off x="0" y="4663475"/>
            <a:ext cx="9144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9" name="Google Shape;79;p15">
            <a:extLst>
              <a:ext uri="{FF2B5EF4-FFF2-40B4-BE49-F238E27FC236}">
                <a16:creationId xmlns:a16="http://schemas.microsoft.com/office/drawing/2014/main" id="{F15E2CD9-E001-6031-B487-16409ABCED33}"/>
              </a:ext>
            </a:extLst>
          </p:cNvPr>
          <p:cNvSpPr/>
          <p:nvPr/>
        </p:nvSpPr>
        <p:spPr>
          <a:xfrm rot="10800000">
            <a:off x="0" y="-150"/>
            <a:ext cx="9144000" cy="5145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tabLst/>
              <a:defRPr/>
            </a:pPr>
            <a:endParaRPr kumimoji="0" sz="13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1" name="Google Shape;81;p15">
            <a:extLst>
              <a:ext uri="{FF2B5EF4-FFF2-40B4-BE49-F238E27FC236}">
                <a16:creationId xmlns:a16="http://schemas.microsoft.com/office/drawing/2014/main" id="{8DB2994F-0AE1-4918-D05C-812CEA4F715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7840" y="109682"/>
            <a:ext cx="1528719" cy="29483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67;p14">
            <a:extLst>
              <a:ext uri="{FF2B5EF4-FFF2-40B4-BE49-F238E27FC236}">
                <a16:creationId xmlns:a16="http://schemas.microsoft.com/office/drawing/2014/main" id="{96BC162E-1D35-30EB-5BD0-3AB4FBD9AD7C}"/>
              </a:ext>
            </a:extLst>
          </p:cNvPr>
          <p:cNvSpPr/>
          <p:nvPr/>
        </p:nvSpPr>
        <p:spPr>
          <a:xfrm>
            <a:off x="3015150" y="2202250"/>
            <a:ext cx="6129000" cy="923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" name="Google Shape;72;p14">
            <a:extLst>
              <a:ext uri="{FF2B5EF4-FFF2-40B4-BE49-F238E27FC236}">
                <a16:creationId xmlns:a16="http://schemas.microsoft.com/office/drawing/2014/main" id="{C9F9CFF1-8C50-115E-BEFD-2D812C1DBC28}"/>
              </a:ext>
            </a:extLst>
          </p:cNvPr>
          <p:cNvSpPr txBox="1"/>
          <p:nvPr/>
        </p:nvSpPr>
        <p:spPr>
          <a:xfrm>
            <a:off x="3140138" y="2292550"/>
            <a:ext cx="5427600" cy="92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15000"/>
              </a:lnSpc>
            </a:pPr>
            <a:r>
              <a:rPr lang="es-MX" sz="3200" b="1" dirty="0">
                <a:solidFill>
                  <a:schemeClr val="bg1"/>
                </a:solidFill>
              </a:rPr>
              <a:t>Resultados esperados</a:t>
            </a:r>
          </a:p>
        </p:txBody>
      </p:sp>
      <p:sp>
        <p:nvSpPr>
          <p:cNvPr id="5" name="Google Shape;93;p16">
            <a:extLst>
              <a:ext uri="{FF2B5EF4-FFF2-40B4-BE49-F238E27FC236}">
                <a16:creationId xmlns:a16="http://schemas.microsoft.com/office/drawing/2014/main" id="{9D59610E-D462-C744-7E34-62C1B4DAB10C}"/>
              </a:ext>
            </a:extLst>
          </p:cNvPr>
          <p:cNvSpPr txBox="1"/>
          <p:nvPr/>
        </p:nvSpPr>
        <p:spPr>
          <a:xfrm>
            <a:off x="1853961" y="2128650"/>
            <a:ext cx="985195" cy="90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5400" b="1" dirty="0">
                <a:solidFill>
                  <a:srgbClr val="ED2E4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03</a:t>
            </a:r>
            <a:endParaRPr sz="5400" b="1" dirty="0">
              <a:solidFill>
                <a:srgbClr val="ED2E4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F5A9C41C-9171-28E4-A260-AAC2C2C43B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883" y="109682"/>
            <a:ext cx="2218632" cy="478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0563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>
          <a:extLst>
            <a:ext uri="{FF2B5EF4-FFF2-40B4-BE49-F238E27FC236}">
              <a16:creationId xmlns:a16="http://schemas.microsoft.com/office/drawing/2014/main" id="{92618806-D259-1A4E-8A45-C878499505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>
            <a:extLst>
              <a:ext uri="{FF2B5EF4-FFF2-40B4-BE49-F238E27FC236}">
                <a16:creationId xmlns:a16="http://schemas.microsoft.com/office/drawing/2014/main" id="{6492F8A6-952A-B10E-A3AA-DDE545328382}"/>
              </a:ext>
            </a:extLst>
          </p:cNvPr>
          <p:cNvSpPr/>
          <p:nvPr/>
        </p:nvSpPr>
        <p:spPr>
          <a:xfrm>
            <a:off x="0" y="4663475"/>
            <a:ext cx="9144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9" name="Google Shape;79;p15">
            <a:extLst>
              <a:ext uri="{FF2B5EF4-FFF2-40B4-BE49-F238E27FC236}">
                <a16:creationId xmlns:a16="http://schemas.microsoft.com/office/drawing/2014/main" id="{14461E78-84E9-E9C7-7283-E344DFD31680}"/>
              </a:ext>
            </a:extLst>
          </p:cNvPr>
          <p:cNvSpPr/>
          <p:nvPr/>
        </p:nvSpPr>
        <p:spPr>
          <a:xfrm rot="10800000">
            <a:off x="0" y="-150"/>
            <a:ext cx="9144000" cy="5145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49B27BB-C7E1-0052-007D-99B298D3C0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840" y="144282"/>
            <a:ext cx="1528718" cy="309228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F9E1C74-0FAC-9272-4A82-330B36DAA611}"/>
              </a:ext>
            </a:extLst>
          </p:cNvPr>
          <p:cNvSpPr txBox="1"/>
          <p:nvPr/>
        </p:nvSpPr>
        <p:spPr>
          <a:xfrm>
            <a:off x="503238" y="538135"/>
            <a:ext cx="8186460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PE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RESULTADOS ESPERADOS</a:t>
            </a:r>
          </a:p>
          <a:p>
            <a:pPr algn="l"/>
            <a:endParaRPr lang="es-PE" sz="800" b="1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MX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Ventanilla Única de Acuicultura adaptada a lo dispuesto en la Directiva N° 001-2024-PCM/SGP, que regula la creación, implementación, supervisión y evaluación de las Ventanillas Únicas. </a:t>
            </a:r>
          </a:p>
          <a:p>
            <a:pPr marL="342900" indent="-342900" algn="just">
              <a:buFont typeface="+mj-lt"/>
              <a:buAutoNum type="arabicPeriod"/>
            </a:pPr>
            <a:endParaRPr lang="es-MX" sz="6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MX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Convenio de Conservación, Inversión y Producción Acuícola, conforme a la normativa vigente, aprobado por resolución ministerial. </a:t>
            </a:r>
          </a:p>
          <a:p>
            <a:pPr marL="342900" indent="-342900" algn="just">
              <a:buFont typeface="+mj-lt"/>
              <a:buAutoNum type="arabicPeriod"/>
            </a:pPr>
            <a:endParaRPr lang="es-MX" sz="600" dirty="0">
              <a:latin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MX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Capacidades técnicas de profesionales de las DIREPRO, fortalecidas sobre aspectos vinculados a la gestión acuícola. </a:t>
            </a:r>
          </a:p>
          <a:p>
            <a:pPr marL="342900" indent="-342900" algn="just">
              <a:buFont typeface="+mj-lt"/>
              <a:buAutoNum type="arabicPeriod"/>
            </a:pPr>
            <a:endParaRPr lang="es-MX" sz="6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MX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Cumplimiento de la normativa vigente por parte de titulares de derechos acuícolas.</a:t>
            </a:r>
          </a:p>
          <a:p>
            <a:pPr marL="342900" indent="-342900" algn="just">
              <a:buFont typeface="+mj-lt"/>
              <a:buAutoNum type="arabicPeriod"/>
            </a:pPr>
            <a:endParaRPr lang="es-MX" sz="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MX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Clasificación anticipada de proyectos </a:t>
            </a:r>
            <a:r>
              <a:rPr lang="es-MX" dirty="0">
                <a:latin typeface="Arial" panose="020B0604020202020204" pitchFamily="34" charset="0"/>
              </a:rPr>
              <a:t>acuícolas </a:t>
            </a:r>
            <a:r>
              <a:rPr lang="es-MX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con características comunes o similares, aprobada por decreto supremo. </a:t>
            </a:r>
          </a:p>
          <a:p>
            <a:pPr marL="342900" indent="-342900" algn="just">
              <a:buFont typeface="+mj-lt"/>
              <a:buAutoNum type="arabicPeriod"/>
            </a:pPr>
            <a:endParaRPr lang="es-MX" sz="6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MX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Cumplimiento de las normas sanitarias y ambientales vigentes por titulares de centros de producción AMYGE. </a:t>
            </a:r>
          </a:p>
          <a:p>
            <a:pPr marL="342900" indent="-342900" algn="just">
              <a:buFont typeface="+mj-lt"/>
              <a:buAutoNum type="arabicPeriod"/>
            </a:pPr>
            <a:endParaRPr lang="es-MX" sz="6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MX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Profesionales de las DIREPRO capacitados sobre la funcionalidad del Módulo de Compatibilidad del SERNANP. </a:t>
            </a:r>
          </a:p>
          <a:p>
            <a:pPr marL="342900" indent="-342900" algn="just">
              <a:buFont typeface="+mj-lt"/>
              <a:buAutoNum type="arabicPeriod"/>
            </a:pPr>
            <a:endParaRPr lang="es-MX" sz="6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MX" sz="1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Centros de producción acuícola con derecho de uso de agua para la acuicultura. </a:t>
            </a:r>
          </a:p>
          <a:p>
            <a:pPr algn="just"/>
            <a:endParaRPr lang="es-PE" sz="1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F5A9C41C-9171-28E4-A260-AAC2C2C43B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883" y="79990"/>
            <a:ext cx="2218632" cy="478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0282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2E45"/>
        </a:solid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19" title="Fondo-01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19"/>
          <p:cNvSpPr/>
          <p:nvPr/>
        </p:nvSpPr>
        <p:spPr>
          <a:xfrm rot="10800000">
            <a:off x="0" y="-26"/>
            <a:ext cx="9144000" cy="6225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9"/>
          <p:cNvSpPr txBox="1"/>
          <p:nvPr/>
        </p:nvSpPr>
        <p:spPr>
          <a:xfrm>
            <a:off x="688200" y="2171775"/>
            <a:ext cx="6570000" cy="9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6200" b="1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GRACIAS</a:t>
            </a:r>
            <a:endParaRPr sz="6200" b="1" dirty="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159" name="Google Shape;159;p19"/>
          <p:cNvCxnSpPr/>
          <p:nvPr/>
        </p:nvCxnSpPr>
        <p:spPr>
          <a:xfrm>
            <a:off x="809625" y="3248025"/>
            <a:ext cx="3505200" cy="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2">
            <a:extLst>
              <a:ext uri="{FF2B5EF4-FFF2-40B4-BE49-F238E27FC236}">
                <a16:creationId xmlns:a16="http://schemas.microsoft.com/office/drawing/2014/main" id="{E3354B44-3CF5-7D78-D2F6-EB609A77A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419" y="120474"/>
            <a:ext cx="2207202" cy="478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/>
          <p:nvPr/>
        </p:nvSpPr>
        <p:spPr>
          <a:xfrm>
            <a:off x="3015150" y="2202250"/>
            <a:ext cx="6129000" cy="923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68;p14"/>
          <p:cNvSpPr/>
          <p:nvPr/>
        </p:nvSpPr>
        <p:spPr>
          <a:xfrm rot="10800000">
            <a:off x="0" y="-150"/>
            <a:ext cx="9144000" cy="5145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0" name="Google Shape;70;p14" hidden="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2225" y="127028"/>
            <a:ext cx="1528719" cy="294836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4"/>
          <p:cNvSpPr txBox="1"/>
          <p:nvPr/>
        </p:nvSpPr>
        <p:spPr>
          <a:xfrm>
            <a:off x="3192525" y="2328375"/>
            <a:ext cx="5427600" cy="7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3200" b="1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Antecedentes</a:t>
            </a:r>
            <a:endParaRPr sz="3200" b="1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748C7D0-BC39-4B99-6990-A4E6D28E9A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7840" y="144282"/>
            <a:ext cx="1528718" cy="309228"/>
          </a:xfrm>
          <a:prstGeom prst="rect">
            <a:avLst/>
          </a:prstGeom>
        </p:spPr>
      </p:pic>
      <p:sp>
        <p:nvSpPr>
          <p:cNvPr id="3" name="Google Shape;93;p16">
            <a:extLst>
              <a:ext uri="{FF2B5EF4-FFF2-40B4-BE49-F238E27FC236}">
                <a16:creationId xmlns:a16="http://schemas.microsoft.com/office/drawing/2014/main" id="{790E859A-C301-BE60-7A15-3D503013CB07}"/>
              </a:ext>
            </a:extLst>
          </p:cNvPr>
          <p:cNvSpPr txBox="1"/>
          <p:nvPr/>
        </p:nvSpPr>
        <p:spPr>
          <a:xfrm>
            <a:off x="1853961" y="2128650"/>
            <a:ext cx="985195" cy="90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5400" b="1" dirty="0">
                <a:solidFill>
                  <a:srgbClr val="ED2E4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01</a:t>
            </a:r>
            <a:endParaRPr sz="5400" b="1" dirty="0">
              <a:solidFill>
                <a:srgbClr val="ED2E4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5A9C41C-9171-28E4-A260-AAC2C2C43B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419" y="120474"/>
            <a:ext cx="2218632" cy="478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/>
          <p:nvPr/>
        </p:nvSpPr>
        <p:spPr>
          <a:xfrm>
            <a:off x="0" y="4663475"/>
            <a:ext cx="9144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9" name="Google Shape;79;p15"/>
          <p:cNvSpPr/>
          <p:nvPr/>
        </p:nvSpPr>
        <p:spPr>
          <a:xfrm rot="10800000">
            <a:off x="0" y="-150"/>
            <a:ext cx="9144000" cy="5145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5"/>
          <p:cNvSpPr txBox="1"/>
          <p:nvPr/>
        </p:nvSpPr>
        <p:spPr>
          <a:xfrm>
            <a:off x="3005939" y="685835"/>
            <a:ext cx="3488430" cy="514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400" b="1" dirty="0">
                <a:solidFill>
                  <a:srgbClr val="ED2E45"/>
                </a:solidFill>
                <a:latin typeface="+mj-lt"/>
                <a:ea typeface="Century Gothic"/>
                <a:cs typeface="Century Gothic"/>
                <a:sym typeface="Century Gothic"/>
              </a:rPr>
              <a:t>Primera Reunión G2</a:t>
            </a:r>
            <a:endParaRPr sz="2400" b="1" dirty="0">
              <a:solidFill>
                <a:srgbClr val="ED2E45"/>
              </a:solidFill>
              <a:latin typeface="+mj-lt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4" name="Google Shape;84;p15"/>
          <p:cNvSpPr txBox="1"/>
          <p:nvPr/>
        </p:nvSpPr>
        <p:spPr>
          <a:xfrm>
            <a:off x="994409" y="1476173"/>
            <a:ext cx="7511489" cy="2784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marR="5080" indent="-342900" algn="just">
              <a:buAutoNum type="arabicParenR"/>
            </a:pPr>
            <a:r>
              <a:rPr lang="es-MX" sz="1600" dirty="0"/>
              <a:t>El 1</a:t>
            </a:r>
            <a:r>
              <a:rPr lang="es-MX" sz="1600" dirty="0">
                <a:solidFill>
                  <a:schemeClr val="tx1"/>
                </a:solidFill>
              </a:rPr>
              <a:t>9.02.2025 se realizó la primera reunión del GRUPO 2: Simplificación de los procedimientos administrativos y de los procesos de fiscalización.</a:t>
            </a:r>
          </a:p>
          <a:p>
            <a:pPr marL="342900" marR="5080" indent="-342900" algn="just">
              <a:buAutoNum type="arabicParenR"/>
            </a:pPr>
            <a:endParaRPr lang="es-MX" sz="1600" dirty="0">
              <a:solidFill>
                <a:schemeClr val="tx1"/>
              </a:solidFill>
            </a:endParaRPr>
          </a:p>
          <a:p>
            <a:pPr marL="342900" marR="5080" indent="-342900" algn="just">
              <a:buAutoNum type="arabicParenR"/>
            </a:pPr>
            <a:r>
              <a:rPr lang="es-MX" sz="1600" dirty="0">
                <a:solidFill>
                  <a:schemeClr val="tx1"/>
                </a:solidFill>
              </a:rPr>
              <a:t>En dicha reunión se efectuó la p</a:t>
            </a:r>
            <a:r>
              <a:rPr lang="es-MX" sz="1600" dirty="0"/>
              <a:t>resentación del Plan de Trabajo 2026, elaborado en base a los aportes de los integrantes del grupo, el cual fue aprobado por unanimidad.</a:t>
            </a:r>
          </a:p>
          <a:p>
            <a:pPr marL="342900" lvl="0" indent="-342900" algn="just">
              <a:lnSpc>
                <a:spcPct val="115000"/>
              </a:lnSpc>
              <a:buAutoNum type="arabicParenR"/>
            </a:pPr>
            <a:endParaRPr lang="es-MX" sz="1600" dirty="0"/>
          </a:p>
          <a:p>
            <a:pPr marL="342900" lvl="0" indent="-342900" algn="just">
              <a:lnSpc>
                <a:spcPct val="115000"/>
              </a:lnSpc>
              <a:buAutoNum type="arabicParenR"/>
            </a:pPr>
            <a:r>
              <a:rPr lang="es-MX" sz="1600" dirty="0"/>
              <a:t>Se acordó plantear al Pleno del SINACUI el cambio de denominación del G2 por: </a:t>
            </a:r>
            <a:r>
              <a:rPr lang="es-MX" sz="1600" b="1" dirty="0">
                <a:latin typeface="Arial" panose="020B0604020202020204" pitchFamily="34" charset="0"/>
              </a:rPr>
              <a:t>“Ordenamiento acuícola y simplificación </a:t>
            </a:r>
            <a:r>
              <a:rPr lang="es-PE" sz="1600" b="1" dirty="0">
                <a:latin typeface="Arial" panose="020B0604020202020204" pitchFamily="34" charset="0"/>
              </a:rPr>
              <a:t>administrativa”, </a:t>
            </a:r>
            <a:r>
              <a:rPr lang="es-MX" sz="1600" dirty="0"/>
              <a:t>a fin de dar cobertura a las actividades a realizar.</a:t>
            </a:r>
            <a:endParaRPr sz="1600" dirty="0">
              <a:solidFill>
                <a:srgbClr val="434343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CC9FC7C7-B46A-3EC3-C57A-304BD9D214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840" y="144282"/>
            <a:ext cx="1528718" cy="309228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F5A9C41C-9171-28E4-A260-AAC2C2C43B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419" y="120474"/>
            <a:ext cx="2218632" cy="478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77">
          <a:extLst>
            <a:ext uri="{FF2B5EF4-FFF2-40B4-BE49-F238E27FC236}">
              <a16:creationId xmlns:a16="http://schemas.microsoft.com/office/drawing/2014/main" id="{1B0C05BE-5DA0-7670-8FF8-3676359F1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>
            <a:extLst>
              <a:ext uri="{FF2B5EF4-FFF2-40B4-BE49-F238E27FC236}">
                <a16:creationId xmlns:a16="http://schemas.microsoft.com/office/drawing/2014/main" id="{7BA4E9DC-7159-D33C-E55D-081A77894354}"/>
              </a:ext>
            </a:extLst>
          </p:cNvPr>
          <p:cNvSpPr/>
          <p:nvPr/>
        </p:nvSpPr>
        <p:spPr>
          <a:xfrm>
            <a:off x="0" y="4663475"/>
            <a:ext cx="9144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9" name="Google Shape;79;p15">
            <a:extLst>
              <a:ext uri="{FF2B5EF4-FFF2-40B4-BE49-F238E27FC236}">
                <a16:creationId xmlns:a16="http://schemas.microsoft.com/office/drawing/2014/main" id="{D4545A4E-567D-C6DB-F934-1B142CD66DDD}"/>
              </a:ext>
            </a:extLst>
          </p:cNvPr>
          <p:cNvSpPr/>
          <p:nvPr/>
        </p:nvSpPr>
        <p:spPr>
          <a:xfrm rot="10800000">
            <a:off x="0" y="-150"/>
            <a:ext cx="9144000" cy="5145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tabLst/>
              <a:defRPr/>
            </a:pPr>
            <a:endParaRPr kumimoji="0" sz="13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1" name="Google Shape;81;p15">
            <a:extLst>
              <a:ext uri="{FF2B5EF4-FFF2-40B4-BE49-F238E27FC236}">
                <a16:creationId xmlns:a16="http://schemas.microsoft.com/office/drawing/2014/main" id="{97E9ADC0-0DDB-8DB6-B456-7C85D950814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7840" y="109682"/>
            <a:ext cx="1528719" cy="29483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67;p14">
            <a:extLst>
              <a:ext uri="{FF2B5EF4-FFF2-40B4-BE49-F238E27FC236}">
                <a16:creationId xmlns:a16="http://schemas.microsoft.com/office/drawing/2014/main" id="{6E742796-12E4-16D3-402F-62058DD383E9}"/>
              </a:ext>
            </a:extLst>
          </p:cNvPr>
          <p:cNvSpPr/>
          <p:nvPr/>
        </p:nvSpPr>
        <p:spPr>
          <a:xfrm>
            <a:off x="3015150" y="2202250"/>
            <a:ext cx="6129000" cy="923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" name="Google Shape;72;p14">
            <a:extLst>
              <a:ext uri="{FF2B5EF4-FFF2-40B4-BE49-F238E27FC236}">
                <a16:creationId xmlns:a16="http://schemas.microsoft.com/office/drawing/2014/main" id="{C7A9E53C-817D-85D8-9F49-823BC4D8004B}"/>
              </a:ext>
            </a:extLst>
          </p:cNvPr>
          <p:cNvSpPr txBox="1"/>
          <p:nvPr/>
        </p:nvSpPr>
        <p:spPr>
          <a:xfrm>
            <a:off x="3140138" y="2292550"/>
            <a:ext cx="5427600" cy="92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15000"/>
              </a:lnSpc>
            </a:pPr>
            <a:r>
              <a:rPr lang="es-MX" sz="3200" b="1" dirty="0">
                <a:solidFill>
                  <a:schemeClr val="bg1"/>
                </a:solidFill>
              </a:rPr>
              <a:t>Plan de Trabajo 2026</a:t>
            </a:r>
          </a:p>
        </p:txBody>
      </p:sp>
      <p:sp>
        <p:nvSpPr>
          <p:cNvPr id="5" name="Google Shape;93;p16">
            <a:extLst>
              <a:ext uri="{FF2B5EF4-FFF2-40B4-BE49-F238E27FC236}">
                <a16:creationId xmlns:a16="http://schemas.microsoft.com/office/drawing/2014/main" id="{02E9B607-CF00-AD7A-A549-8C62D8848CE5}"/>
              </a:ext>
            </a:extLst>
          </p:cNvPr>
          <p:cNvSpPr txBox="1"/>
          <p:nvPr/>
        </p:nvSpPr>
        <p:spPr>
          <a:xfrm>
            <a:off x="1853961" y="2128650"/>
            <a:ext cx="985195" cy="90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5400" b="1" dirty="0">
                <a:solidFill>
                  <a:srgbClr val="ED2E4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02</a:t>
            </a:r>
            <a:endParaRPr sz="5400" b="1" dirty="0">
              <a:solidFill>
                <a:srgbClr val="ED2E4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F5A9C41C-9171-28E4-A260-AAC2C2C43B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883" y="81063"/>
            <a:ext cx="2218632" cy="478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1114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>
          <a:extLst>
            <a:ext uri="{FF2B5EF4-FFF2-40B4-BE49-F238E27FC236}">
              <a16:creationId xmlns:a16="http://schemas.microsoft.com/office/drawing/2014/main" id="{621F9F8A-2866-E07A-00C9-9BD29BD52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>
            <a:extLst>
              <a:ext uri="{FF2B5EF4-FFF2-40B4-BE49-F238E27FC236}">
                <a16:creationId xmlns:a16="http://schemas.microsoft.com/office/drawing/2014/main" id="{1670F4E8-C4D7-66DD-2C14-22C440A666ED}"/>
              </a:ext>
            </a:extLst>
          </p:cNvPr>
          <p:cNvSpPr/>
          <p:nvPr/>
        </p:nvSpPr>
        <p:spPr>
          <a:xfrm>
            <a:off x="0" y="4663475"/>
            <a:ext cx="9144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9" name="Google Shape;79;p15">
            <a:extLst>
              <a:ext uri="{FF2B5EF4-FFF2-40B4-BE49-F238E27FC236}">
                <a16:creationId xmlns:a16="http://schemas.microsoft.com/office/drawing/2014/main" id="{53A6E5E6-7C44-3DD5-CBF3-F5F6C68C891B}"/>
              </a:ext>
            </a:extLst>
          </p:cNvPr>
          <p:cNvSpPr/>
          <p:nvPr/>
        </p:nvSpPr>
        <p:spPr>
          <a:xfrm rot="10800000">
            <a:off x="0" y="-150"/>
            <a:ext cx="9144000" cy="5145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5">
            <a:extLst>
              <a:ext uri="{FF2B5EF4-FFF2-40B4-BE49-F238E27FC236}">
                <a16:creationId xmlns:a16="http://schemas.microsoft.com/office/drawing/2014/main" id="{CCF7110E-A0E0-BD40-B681-21D32AC53843}"/>
              </a:ext>
            </a:extLst>
          </p:cNvPr>
          <p:cNvSpPr txBox="1"/>
          <p:nvPr/>
        </p:nvSpPr>
        <p:spPr>
          <a:xfrm>
            <a:off x="2605964" y="492365"/>
            <a:ext cx="4606366" cy="386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400" b="1" dirty="0">
                <a:solidFill>
                  <a:srgbClr val="ED2E45"/>
                </a:solidFill>
                <a:latin typeface="Arial" panose="020B0604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Grupo 2: Plan de Trabajo 2026</a:t>
            </a:r>
            <a:endParaRPr sz="2400" b="1" dirty="0">
              <a:solidFill>
                <a:srgbClr val="ED2E45"/>
              </a:solidFill>
              <a:latin typeface="Arial" panose="020B0604020202020204" pitchFamily="34" charset="0"/>
              <a:ea typeface="Century Gothic"/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84" name="Google Shape;84;p15">
            <a:extLst>
              <a:ext uri="{FF2B5EF4-FFF2-40B4-BE49-F238E27FC236}">
                <a16:creationId xmlns:a16="http://schemas.microsoft.com/office/drawing/2014/main" id="{61E33315-E3FE-A26E-89EB-150160C6C8BB}"/>
              </a:ext>
            </a:extLst>
          </p:cNvPr>
          <p:cNvSpPr txBox="1"/>
          <p:nvPr/>
        </p:nvSpPr>
        <p:spPr>
          <a:xfrm>
            <a:off x="994410" y="907424"/>
            <a:ext cx="7511489" cy="3756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es-MX" b="1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PROBLEMÁTICA</a:t>
            </a:r>
          </a:p>
          <a:p>
            <a:pPr algn="just"/>
            <a:endParaRPr lang="es-MX" sz="800" b="1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MX" dirty="0">
                <a:latin typeface="+mj-lt"/>
              </a:rPr>
              <a:t>Baja competitividad y el alto índice de informalidad producto de la falta de articulación y eficiencia en la gestión administrativa y fiscalizadora del sector acuícola. </a:t>
            </a:r>
            <a:endParaRPr lang="es-MX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MX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 fontAlgn="base"/>
            <a:r>
              <a:rPr lang="es-PE" b="1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OBJETIVOS</a:t>
            </a:r>
            <a:endParaRPr lang="es-PE" dirty="0"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PE" sz="800" dirty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MX" u="sng" dirty="0">
                <a:latin typeface="+mj-lt"/>
              </a:rPr>
              <a:t>Optimizar la gestión administrativa</a:t>
            </a:r>
            <a:r>
              <a:rPr lang="es-MX" dirty="0">
                <a:latin typeface="+mj-lt"/>
              </a:rPr>
              <a:t>: Simplificar los trámites mediante la Ventanilla Única y la actualización de convenio para que el productor acceda a la formalidad.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MX" u="sng" dirty="0">
                <a:latin typeface="+mj-lt"/>
              </a:rPr>
              <a:t>Fortalecer la descentralización</a:t>
            </a:r>
            <a:r>
              <a:rPr lang="es-MX" dirty="0">
                <a:latin typeface="+mj-lt"/>
              </a:rPr>
              <a:t>: Elevar el nivel técnico de los gobiernos regionales para que la atención al acuicultor sea eficiente.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MX" u="sng" dirty="0">
                <a:latin typeface="+mj-lt"/>
              </a:rPr>
              <a:t>Garantizar la sostenibilidad y sanidad</a:t>
            </a:r>
            <a:r>
              <a:rPr lang="es-MX" dirty="0">
                <a:latin typeface="+mj-lt"/>
              </a:rPr>
              <a:t>: Asegurar una producción inocua y responsable con el entorno mediante la fiscalización sanitaria y la supervisión ambiental.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MX" u="sng" dirty="0">
                <a:latin typeface="+mj-lt"/>
              </a:rPr>
              <a:t>Brindar seguridad jurídica</a:t>
            </a:r>
            <a:r>
              <a:rPr lang="es-MX" dirty="0">
                <a:latin typeface="+mj-lt"/>
              </a:rPr>
              <a:t>: Facilitar el acceso ordenado al recurso agua y definir el desarrollo acuícola en áreas protegidas.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MX" u="sng" dirty="0">
                <a:latin typeface="+mj-lt"/>
              </a:rPr>
              <a:t>Reducir costos y tiempos de inversión:</a:t>
            </a:r>
            <a:r>
              <a:rPr lang="es-MX" dirty="0">
                <a:latin typeface="+mj-lt"/>
              </a:rPr>
              <a:t> Mediante la clasificación anticipada de proyectos acuícolas, que permita conocer los requisitos ambientales a cumplir. </a:t>
            </a:r>
          </a:p>
          <a:p>
            <a:endParaRPr lang="es-PE" dirty="0"/>
          </a:p>
          <a:p>
            <a:endParaRPr lang="es-PE" dirty="0"/>
          </a:p>
          <a:p>
            <a:endParaRPr lang="es-PE" dirty="0"/>
          </a:p>
          <a:p>
            <a:pPr marL="342900" lvl="0" indent="-342900" algn="just" fontAlgn="base">
              <a:buFont typeface="Arial" panose="020B0604020202020204" pitchFamily="34" charset="0"/>
              <a:buChar char="•"/>
            </a:pPr>
            <a:endParaRPr lang="es-PE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MX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828DCF8-A0FE-F32E-7EEF-D416286F7D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840" y="144282"/>
            <a:ext cx="1528718" cy="309228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F5A9C41C-9171-28E4-A260-AAC2C2C43B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419" y="120474"/>
            <a:ext cx="2218632" cy="478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8580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/>
          <p:nvPr/>
        </p:nvSpPr>
        <p:spPr>
          <a:xfrm rot="10800000">
            <a:off x="0" y="-150"/>
            <a:ext cx="9144000" cy="5145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6"/>
          <p:cNvSpPr/>
          <p:nvPr/>
        </p:nvSpPr>
        <p:spPr>
          <a:xfrm>
            <a:off x="0" y="4663475"/>
            <a:ext cx="9144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7606C76-22DD-897B-922D-CD0E6B0CC3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840" y="144282"/>
            <a:ext cx="1528718" cy="30922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E0CC637C-6329-BFF6-9835-6F0A06B8C8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238" y="506401"/>
            <a:ext cx="8064500" cy="4126713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F5A9C41C-9171-28E4-A260-AAC2C2C43B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883" y="27883"/>
            <a:ext cx="2218632" cy="478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>
          <a:extLst>
            <a:ext uri="{FF2B5EF4-FFF2-40B4-BE49-F238E27FC236}">
              <a16:creationId xmlns:a16="http://schemas.microsoft.com/office/drawing/2014/main" id="{EF436CB8-2CBD-4C7D-6BA7-5C692F7A0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>
            <a:extLst>
              <a:ext uri="{FF2B5EF4-FFF2-40B4-BE49-F238E27FC236}">
                <a16:creationId xmlns:a16="http://schemas.microsoft.com/office/drawing/2014/main" id="{6CCD0F23-392F-C559-81B9-C266C7A3C8C6}"/>
              </a:ext>
            </a:extLst>
          </p:cNvPr>
          <p:cNvSpPr/>
          <p:nvPr/>
        </p:nvSpPr>
        <p:spPr>
          <a:xfrm rot="10800000">
            <a:off x="0" y="-150"/>
            <a:ext cx="9144000" cy="5145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6">
            <a:extLst>
              <a:ext uri="{FF2B5EF4-FFF2-40B4-BE49-F238E27FC236}">
                <a16:creationId xmlns:a16="http://schemas.microsoft.com/office/drawing/2014/main" id="{F1E53659-3DE6-A3E5-6091-7F5A9C2A4420}"/>
              </a:ext>
            </a:extLst>
          </p:cNvPr>
          <p:cNvSpPr/>
          <p:nvPr/>
        </p:nvSpPr>
        <p:spPr>
          <a:xfrm>
            <a:off x="0" y="4663475"/>
            <a:ext cx="9144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FD53131-378F-5F3C-0135-6B1D1B407E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840" y="144282"/>
            <a:ext cx="1528718" cy="309228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0EDDEEBC-4CFE-774B-2A85-87FC6EEBE4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50" y="764310"/>
            <a:ext cx="8078788" cy="3016738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F5A9C41C-9171-28E4-A260-AAC2C2C43B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419" y="120474"/>
            <a:ext cx="2218632" cy="478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481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>
          <a:extLst>
            <a:ext uri="{FF2B5EF4-FFF2-40B4-BE49-F238E27FC236}">
              <a16:creationId xmlns:a16="http://schemas.microsoft.com/office/drawing/2014/main" id="{2E50A61B-E027-D8FC-F87E-67A3F2BE1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>
            <a:extLst>
              <a:ext uri="{FF2B5EF4-FFF2-40B4-BE49-F238E27FC236}">
                <a16:creationId xmlns:a16="http://schemas.microsoft.com/office/drawing/2014/main" id="{0E1EBE11-0FA5-276F-9E46-CD64A6ACE7D9}"/>
              </a:ext>
            </a:extLst>
          </p:cNvPr>
          <p:cNvSpPr/>
          <p:nvPr/>
        </p:nvSpPr>
        <p:spPr>
          <a:xfrm rot="10800000">
            <a:off x="0" y="-150"/>
            <a:ext cx="9144000" cy="5145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6">
            <a:extLst>
              <a:ext uri="{FF2B5EF4-FFF2-40B4-BE49-F238E27FC236}">
                <a16:creationId xmlns:a16="http://schemas.microsoft.com/office/drawing/2014/main" id="{05907EDF-24EB-DF9D-3262-9CFDA5FA94D4}"/>
              </a:ext>
            </a:extLst>
          </p:cNvPr>
          <p:cNvSpPr/>
          <p:nvPr/>
        </p:nvSpPr>
        <p:spPr>
          <a:xfrm>
            <a:off x="0" y="4663475"/>
            <a:ext cx="9144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54E648C-D48F-743F-08B6-34EDA12F7E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840" y="144282"/>
            <a:ext cx="1528718" cy="309228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86D124D-CEAA-FC90-28B7-9E965E98FF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239" y="931418"/>
            <a:ext cx="8064499" cy="2840626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F5A9C41C-9171-28E4-A260-AAC2C2C43B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419" y="120474"/>
            <a:ext cx="2218632" cy="478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0486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>
          <a:extLst>
            <a:ext uri="{FF2B5EF4-FFF2-40B4-BE49-F238E27FC236}">
              <a16:creationId xmlns:a16="http://schemas.microsoft.com/office/drawing/2014/main" id="{F5043A91-C0E1-07A7-864F-353A1E67C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>
            <a:extLst>
              <a:ext uri="{FF2B5EF4-FFF2-40B4-BE49-F238E27FC236}">
                <a16:creationId xmlns:a16="http://schemas.microsoft.com/office/drawing/2014/main" id="{02720AF1-B9F7-AEDD-DC31-D5D63B793C7F}"/>
              </a:ext>
            </a:extLst>
          </p:cNvPr>
          <p:cNvSpPr/>
          <p:nvPr/>
        </p:nvSpPr>
        <p:spPr>
          <a:xfrm rot="10800000">
            <a:off x="0" y="-150"/>
            <a:ext cx="9144000" cy="5145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6">
            <a:extLst>
              <a:ext uri="{FF2B5EF4-FFF2-40B4-BE49-F238E27FC236}">
                <a16:creationId xmlns:a16="http://schemas.microsoft.com/office/drawing/2014/main" id="{0B937FCE-C9CC-39E0-D175-F18E2925F967}"/>
              </a:ext>
            </a:extLst>
          </p:cNvPr>
          <p:cNvSpPr/>
          <p:nvPr/>
        </p:nvSpPr>
        <p:spPr>
          <a:xfrm>
            <a:off x="0" y="4663475"/>
            <a:ext cx="9144000" cy="479700"/>
          </a:xfrm>
          <a:prstGeom prst="rect">
            <a:avLst/>
          </a:prstGeom>
          <a:solidFill>
            <a:srgbClr val="ED2E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2371B90-75F8-FB46-A838-E35CB9F3AD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840" y="144282"/>
            <a:ext cx="1528718" cy="309228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908FA9E-98FF-4BB2-7527-1E14FA5CEF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300" y="842524"/>
            <a:ext cx="8072438" cy="318501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F5A9C41C-9171-28E4-A260-AAC2C2C43B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419" y="120474"/>
            <a:ext cx="2218632" cy="478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776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</TotalTime>
  <Words>440</Words>
  <Application>Microsoft Office PowerPoint</Application>
  <PresentationFormat>Presentación en pantalla (16:9)</PresentationFormat>
  <Paragraphs>53</Paragraphs>
  <Slides>12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Poppins</vt:lpstr>
      <vt:lpstr>Calibri</vt:lpstr>
      <vt:lpstr>Century Gothic</vt:lpstr>
      <vt:lpstr>Tahoma</vt:lpstr>
      <vt:lpstr>Simple Light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Produce</dc:creator>
  <cp:lastModifiedBy>Luis Enrique Bravo Velez de Villa</cp:lastModifiedBy>
  <cp:revision>17</cp:revision>
  <cp:lastPrinted>2026-04-14T14:13:19Z</cp:lastPrinted>
  <dcterms:modified xsi:type="dcterms:W3CDTF">2026-04-14T20:30:15Z</dcterms:modified>
</cp:coreProperties>
</file>