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303" r:id="rId3"/>
    <p:sldId id="304" r:id="rId4"/>
    <p:sldId id="306" r:id="rId5"/>
    <p:sldId id="308" r:id="rId6"/>
    <p:sldId id="302" r:id="rId7"/>
    <p:sldId id="287" r:id="rId8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6B300-64AD-484F-82C3-0FD3EF12D06E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D4289-FB51-4F64-B590-F21A1DD396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994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6BA14-2EFD-49F9-ADAB-04A2EFD59E74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2FE41-CC3D-4221-94FC-7C3389E946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644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40125" rIns="80275" bIns="40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0664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40125" rIns="80275" bIns="40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44606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40125" rIns="80275" bIns="40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6729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3 Marcador de número de diapositiva"/>
          <p:cNvSpPr txBox="1">
            <a:spLocks noGrp="1"/>
          </p:cNvSpPr>
          <p:nvPr/>
        </p:nvSpPr>
        <p:spPr bwMode="auto">
          <a:xfrm>
            <a:off x="3816578" y="10235582"/>
            <a:ext cx="2919748" cy="5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7039023A-5B4A-4053-980A-86EA7AACD17B}" type="slidenum">
              <a:rPr lang="es-ES_tradnl" sz="1200"/>
              <a:pPr algn="r"/>
              <a:t>6</a:t>
            </a:fld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val="193234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DB6-4491-4812-AA33-6EE97B8C037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0331-0C22-4080-AE80-99724F8C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329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DB6-4491-4812-AA33-6EE97B8C037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0331-0C22-4080-AE80-99724F8C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897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DB6-4491-4812-AA33-6EE97B8C037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0331-0C22-4080-AE80-99724F8C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4680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8576-A0E6-48AD-AE6B-CA0496526E26}" type="datetimeFigureOut">
              <a:rPr lang="es-ES" altLang="es-PE"/>
              <a:pPr>
                <a:defRPr/>
              </a:pPr>
              <a:t>14/04/2026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42D39-6DE0-4F43-BA09-FCBA6368FF90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871967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4898D-D271-4FB2-9D15-B75C30DFFBFC}" type="datetimeFigureOut">
              <a:rPr lang="es-ES" altLang="es-PE"/>
              <a:pPr>
                <a:defRPr/>
              </a:pPr>
              <a:t>14/04/2026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5C538-1BE1-4FCF-A8D8-5529F7CC4583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76874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82AD-BAFB-4ADC-A68C-2D43F748E353}" type="datetimeFigureOut">
              <a:rPr lang="es-ES" altLang="es-PE"/>
              <a:pPr>
                <a:defRPr/>
              </a:pPr>
              <a:t>14/04/2026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6845-BBA9-497A-93AD-899AEAAEE7FF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147104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0D3E-1637-4638-A8B1-2DC4F60EFD63}" type="datetimeFigureOut">
              <a:rPr lang="es-ES" altLang="es-PE"/>
              <a:pPr>
                <a:defRPr/>
              </a:pPr>
              <a:t>14/04/2026</a:t>
            </a:fld>
            <a:endParaRPr lang="es-ES" alt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7FE2-52ED-45A3-BBFF-0CE0C9AB1C54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047813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A84F-9ECF-4AF4-9BCC-CE7F37362A24}" type="datetimeFigureOut">
              <a:rPr lang="es-ES" altLang="es-PE"/>
              <a:pPr>
                <a:defRPr/>
              </a:pPr>
              <a:t>14/04/2026</a:t>
            </a:fld>
            <a:endParaRPr lang="es-ES" altLang="es-PE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9E9E-A9E1-4C23-B9CB-008E8CAC3709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52935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585CA-DC5D-4245-B6E7-596FF608DF41}" type="datetimeFigureOut">
              <a:rPr lang="es-ES" altLang="es-PE"/>
              <a:pPr>
                <a:defRPr/>
              </a:pPr>
              <a:t>14/04/2026</a:t>
            </a:fld>
            <a:endParaRPr lang="es-ES" altLang="es-PE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7EE8-F4A9-4681-A75B-BED8044BDDF5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56011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DF1D5-19ED-470A-9269-724813F6F47C}" type="datetimeFigureOut">
              <a:rPr lang="es-ES" altLang="es-PE"/>
              <a:pPr>
                <a:defRPr/>
              </a:pPr>
              <a:t>14/04/2026</a:t>
            </a:fld>
            <a:endParaRPr lang="es-ES" altLang="es-PE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AB211-677D-4225-A638-9242E662C8AD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238792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2469F-783F-40B4-AC23-2986BA78D15E}" type="datetimeFigureOut">
              <a:rPr lang="es-ES" altLang="es-PE"/>
              <a:pPr>
                <a:defRPr/>
              </a:pPr>
              <a:t>14/04/2026</a:t>
            </a:fld>
            <a:endParaRPr lang="es-ES" alt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E0A02-7416-469B-B373-00BF83FCF1C8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37449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DB6-4491-4812-AA33-6EE97B8C037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0331-0C22-4080-AE80-99724F8C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9073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1E1BC-507D-4178-8484-3328C6CF9E01}" type="datetimeFigureOut">
              <a:rPr lang="es-ES" altLang="es-PE"/>
              <a:pPr>
                <a:defRPr/>
              </a:pPr>
              <a:t>14/04/2026</a:t>
            </a:fld>
            <a:endParaRPr lang="es-ES" alt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46C38-30C8-44D2-AAD4-46959A2967E5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257947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BCD5-0C55-4842-BC01-DD9103FB982E}" type="datetimeFigureOut">
              <a:rPr lang="es-ES" altLang="es-PE"/>
              <a:pPr>
                <a:defRPr/>
              </a:pPr>
              <a:t>14/04/2026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DFA8-1FCF-4956-A0C7-7AB3B52A2C2E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239801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EE4C-376F-42CC-BD70-4F50A3CC75A4}" type="datetimeFigureOut">
              <a:rPr lang="es-ES" altLang="es-PE"/>
              <a:pPr>
                <a:defRPr/>
              </a:pPr>
              <a:t>14/04/2026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02935-3C86-4A3B-BBF5-0F6F8ABA5F65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9176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DB6-4491-4812-AA33-6EE97B8C037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0331-0C22-4080-AE80-99724F8C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069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DB6-4491-4812-AA33-6EE97B8C037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0331-0C22-4080-AE80-99724F8C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160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DB6-4491-4812-AA33-6EE97B8C037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0331-0C22-4080-AE80-99724F8C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427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DB6-4491-4812-AA33-6EE97B8C037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0331-0C22-4080-AE80-99724F8C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118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DB6-4491-4812-AA33-6EE97B8C037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0331-0C22-4080-AE80-99724F8C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512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DB6-4491-4812-AA33-6EE97B8C037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0331-0C22-4080-AE80-99724F8C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748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EDB6-4491-4812-AA33-6EE97B8C037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0331-0C22-4080-AE80-99724F8C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1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0EDB6-4491-4812-AA33-6EE97B8C0378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D0331-0C22-4080-AE80-99724F8C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734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/>
              <a:t>Clic para editar título</a:t>
            </a:r>
            <a:endParaRPr lang="es-ES" altLang="es-PE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/>
              <a:t>Haga clic para modificar el estilo de texto del patrón</a:t>
            </a:r>
          </a:p>
          <a:p>
            <a:pPr lvl="1"/>
            <a:r>
              <a:rPr lang="es-ES_tradnl" altLang="es-PE"/>
              <a:t>Segundo nivel</a:t>
            </a:r>
          </a:p>
          <a:p>
            <a:pPr lvl="2"/>
            <a:r>
              <a:rPr lang="es-ES_tradnl" altLang="es-PE"/>
              <a:t>Tercer nivel</a:t>
            </a:r>
          </a:p>
          <a:p>
            <a:pPr lvl="3"/>
            <a:r>
              <a:rPr lang="es-ES_tradnl" altLang="es-PE"/>
              <a:t>Cuarto nivel</a:t>
            </a:r>
          </a:p>
          <a:p>
            <a:pPr lvl="4"/>
            <a:r>
              <a:rPr lang="es-ES_tradnl" altLang="es-PE"/>
              <a:t>Quinto nivel</a:t>
            </a:r>
            <a:endParaRPr lang="es-ES" alt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ea typeface="ヒラギノ角ゴ Pro W3" pitchFamily="-128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6F27471-9A8A-46B9-9B8D-2255A7CBE657}" type="datetimeFigureOut">
              <a:rPr lang="es-ES" altLang="es-PE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14/04/2026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53A50A4-86FE-4A26-92C9-0946274579E7}" type="slidenum">
              <a:rPr lang="es-ES" altLang="es-PE">
                <a:ea typeface="ヒラギノ角ゴ Pro W3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P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7550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9" Type="http://schemas.openxmlformats.org/officeDocument/2006/relationships/image" Target="../media/image19.png"/><Relationship Id="rId3" Type="http://schemas.openxmlformats.org/officeDocument/2006/relationships/image" Target="../media/image2.jpg"/><Relationship Id="rId34" Type="http://schemas.openxmlformats.org/officeDocument/2006/relationships/image" Target="../media/image14.png"/><Relationship Id="rId7" Type="http://schemas.openxmlformats.org/officeDocument/2006/relationships/image" Target="../media/image5.svg"/><Relationship Id="rId33" Type="http://schemas.openxmlformats.org/officeDocument/2006/relationships/image" Target="../media/image13.png"/><Relationship Id="rId38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36" Type="http://schemas.openxmlformats.org/officeDocument/2006/relationships/image" Target="../media/image16.png"/><Relationship Id="rId10" Type="http://schemas.openxmlformats.org/officeDocument/2006/relationships/image" Target="../media/image7.png"/><Relationship Id="rId31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7.svg"/><Relationship Id="rId14" Type="http://schemas.openxmlformats.org/officeDocument/2006/relationships/image" Target="../media/image8.png"/><Relationship Id="rId30" Type="http://schemas.openxmlformats.org/officeDocument/2006/relationships/image" Target="../media/image10.png"/><Relationship Id="rId35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58;p57">
            <a:extLst>
              <a:ext uri="{FF2B5EF4-FFF2-40B4-BE49-F238E27FC236}">
                <a16:creationId xmlns:a16="http://schemas.microsoft.com/office/drawing/2014/main" id="{942F16F0-24A1-41A9-9C66-5C07BBA4A9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9" y="-28196"/>
            <a:ext cx="121894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9873576" y="5996884"/>
            <a:ext cx="2110902" cy="810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F0257073-90EE-4902-8E4C-ECECF6D739F7}"/>
              </a:ext>
            </a:extLst>
          </p:cNvPr>
          <p:cNvSpPr txBox="1"/>
          <p:nvPr/>
        </p:nvSpPr>
        <p:spPr>
          <a:xfrm>
            <a:off x="79130" y="1313081"/>
            <a:ext cx="6559061" cy="2164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altLang="es-PE" b="1" dirty="0">
                <a:solidFill>
                  <a:prstClr val="white"/>
                </a:solidFill>
              </a:rPr>
              <a:t>SISTEMA NACIONAL DE ACUICULTURA</a:t>
            </a:r>
            <a:endParaRPr lang="es-ES" altLang="es-PE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s-MX" sz="2667" b="1" dirty="0">
                <a:ea typeface="Lato" panose="020F0502020204030203" pitchFamily="34" charset="0"/>
                <a:cs typeface="Lato" panose="020F0502020204030203" pitchFamily="34" charset="0"/>
              </a:rPr>
              <a:t>SISTEMA NACIONAL DE ACUICULTURA</a:t>
            </a:r>
          </a:p>
          <a:p>
            <a:pPr lvl="0" algn="ctr" defTabSz="457200" eaLnBrk="0" fontAlgn="base" hangingPunct="0">
              <a:spcAft>
                <a:spcPct val="0"/>
              </a:spcAft>
              <a:defRPr/>
            </a:pPr>
            <a:endParaRPr lang="es-ES" b="1" dirty="0" smtClean="0"/>
          </a:p>
          <a:p>
            <a:pPr lvl="0" algn="ctr" defTabSz="457200" eaLnBrk="0" fontAlgn="base" hangingPunct="0">
              <a:spcAft>
                <a:spcPct val="0"/>
              </a:spcAft>
              <a:defRPr/>
            </a:pPr>
            <a:endParaRPr lang="es-ES" b="1" dirty="0"/>
          </a:p>
          <a:p>
            <a:pPr lvl="0" algn="ctr" defTabSz="457200" eaLnBrk="0" fontAlgn="base" hangingPunct="0">
              <a:spcAft>
                <a:spcPct val="0"/>
              </a:spcAft>
              <a:defRPr/>
            </a:pPr>
            <a:r>
              <a:rPr lang="es-ES" b="1" dirty="0" smtClean="0"/>
              <a:t>GRUPO </a:t>
            </a:r>
            <a:r>
              <a:rPr lang="es-ES" b="1" dirty="0"/>
              <a:t>N°1</a:t>
            </a:r>
          </a:p>
          <a:p>
            <a:pPr lvl="0" algn="ctr" defTabSz="457200" eaLnBrk="0" fontAlgn="base" hangingPunct="0">
              <a:spcAft>
                <a:spcPct val="0"/>
              </a:spcAft>
              <a:defRPr/>
            </a:pPr>
            <a:r>
              <a:rPr lang="es-ES" b="1" dirty="0"/>
              <a:t>Colaboración interinstitucional para el desarrollo de estudios</a:t>
            </a:r>
          </a:p>
          <a:p>
            <a:pPr lvl="0" algn="ctr" defTabSz="457200" eaLnBrk="0" fontAlgn="base" hangingPunct="0">
              <a:spcAft>
                <a:spcPct val="0"/>
              </a:spcAft>
              <a:defRPr/>
            </a:pPr>
            <a:r>
              <a:rPr lang="es-ES" b="1" dirty="0"/>
              <a:t> investigaciones, </a:t>
            </a:r>
            <a:r>
              <a:rPr lang="es-ES" b="1" dirty="0" smtClean="0"/>
              <a:t>protocolos/manuales</a:t>
            </a:r>
            <a:endParaRPr lang="es-ES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B398958-E16D-3631-40E3-C53011610367}"/>
              </a:ext>
            </a:extLst>
          </p:cNvPr>
          <p:cNvGrpSpPr/>
          <p:nvPr/>
        </p:nvGrpSpPr>
        <p:grpSpPr>
          <a:xfrm>
            <a:off x="10599942" y="5986661"/>
            <a:ext cx="1488298" cy="982987"/>
            <a:chOff x="5465955" y="5944592"/>
            <a:chExt cx="1488298" cy="982987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B36FC2D-E819-091E-1BB1-128E7776C5CA}"/>
                </a:ext>
              </a:extLst>
            </p:cNvPr>
            <p:cNvSpPr/>
            <p:nvPr/>
          </p:nvSpPr>
          <p:spPr>
            <a:xfrm>
              <a:off x="5465955" y="5996884"/>
              <a:ext cx="1488298" cy="810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pic>
          <p:nvPicPr>
            <p:cNvPr id="14" name="Gráfico 5">
              <a:extLst>
                <a:ext uri="{FF2B5EF4-FFF2-40B4-BE49-F238E27FC236}">
                  <a16:creationId xmlns:a16="http://schemas.microsoft.com/office/drawing/2014/main" id="{0AA1957A-D2F1-DC1B-69FA-E66946D8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65955" y="5944592"/>
              <a:ext cx="1488298" cy="982987"/>
            </a:xfrm>
            <a:prstGeom prst="rect">
              <a:avLst/>
            </a:prstGeom>
          </p:spPr>
        </p:pic>
      </p:grpSp>
      <p:sp>
        <p:nvSpPr>
          <p:cNvPr id="15" name="Rectángulo 14"/>
          <p:cNvSpPr/>
          <p:nvPr/>
        </p:nvSpPr>
        <p:spPr>
          <a:xfrm>
            <a:off x="5409398" y="5986660"/>
            <a:ext cx="1463040" cy="821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45CFB5B-DB50-7C4F-80C3-A4DE2D40D975}"/>
              </a:ext>
            </a:extLst>
          </p:cNvPr>
          <p:cNvSpPr/>
          <p:nvPr/>
        </p:nvSpPr>
        <p:spPr>
          <a:xfrm>
            <a:off x="9466407" y="6008792"/>
            <a:ext cx="2471593" cy="821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60C304-E192-4412-8D9B-A568C271A10F}"/>
              </a:ext>
            </a:extLst>
          </p:cNvPr>
          <p:cNvSpPr txBox="1"/>
          <p:nvPr/>
        </p:nvSpPr>
        <p:spPr>
          <a:xfrm>
            <a:off x="4859582" y="4860051"/>
            <a:ext cx="24728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600" b="1" dirty="0">
                <a:ea typeface="Lato" panose="020F0502020204030203" pitchFamily="34" charset="0"/>
                <a:cs typeface="Lato" panose="020F0502020204030203" pitchFamily="34" charset="0"/>
              </a:rPr>
              <a:t>Abril 2026</a:t>
            </a:r>
            <a:endParaRPr lang="es-PE" sz="1600" b="1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2846" y="1521952"/>
            <a:ext cx="4591556" cy="282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8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58;p57">
            <a:extLst>
              <a:ext uri="{FF2B5EF4-FFF2-40B4-BE49-F238E27FC236}">
                <a16:creationId xmlns:a16="http://schemas.microsoft.com/office/drawing/2014/main" id="{942F16F0-24A1-41A9-9C66-5C07BBA4A9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99" y="-28196"/>
            <a:ext cx="121894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9873576" y="5996884"/>
            <a:ext cx="2110902" cy="810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B398958-E16D-3631-40E3-C53011610367}"/>
              </a:ext>
            </a:extLst>
          </p:cNvPr>
          <p:cNvGrpSpPr/>
          <p:nvPr/>
        </p:nvGrpSpPr>
        <p:grpSpPr>
          <a:xfrm>
            <a:off x="10599942" y="5986661"/>
            <a:ext cx="1488298" cy="982987"/>
            <a:chOff x="5465955" y="5944592"/>
            <a:chExt cx="1488298" cy="982987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B36FC2D-E819-091E-1BB1-128E7776C5CA}"/>
                </a:ext>
              </a:extLst>
            </p:cNvPr>
            <p:cNvSpPr/>
            <p:nvPr/>
          </p:nvSpPr>
          <p:spPr>
            <a:xfrm>
              <a:off x="5465955" y="5996884"/>
              <a:ext cx="1488298" cy="810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pic>
          <p:nvPicPr>
            <p:cNvPr id="14" name="Gráfico 5">
              <a:extLst>
                <a:ext uri="{FF2B5EF4-FFF2-40B4-BE49-F238E27FC236}">
                  <a16:creationId xmlns:a16="http://schemas.microsoft.com/office/drawing/2014/main" id="{0AA1957A-D2F1-DC1B-69FA-E66946D8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65955" y="5944592"/>
              <a:ext cx="1488298" cy="982987"/>
            </a:xfrm>
            <a:prstGeom prst="rect">
              <a:avLst/>
            </a:prstGeom>
          </p:spPr>
        </p:pic>
      </p:grpSp>
      <p:sp>
        <p:nvSpPr>
          <p:cNvPr id="15" name="Rectángulo 14"/>
          <p:cNvSpPr/>
          <p:nvPr/>
        </p:nvSpPr>
        <p:spPr>
          <a:xfrm>
            <a:off x="5409398" y="5986660"/>
            <a:ext cx="1463040" cy="821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45CFB5B-DB50-7C4F-80C3-A4DE2D40D975}"/>
              </a:ext>
            </a:extLst>
          </p:cNvPr>
          <p:cNvSpPr/>
          <p:nvPr/>
        </p:nvSpPr>
        <p:spPr>
          <a:xfrm>
            <a:off x="9466407" y="6008792"/>
            <a:ext cx="2471593" cy="821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7" name="Freeform 2365">
            <a:extLst>
              <a:ext uri="{FF2B5EF4-FFF2-40B4-BE49-F238E27FC236}">
                <a16:creationId xmlns:a16="http://schemas.microsoft.com/office/drawing/2014/main" id="{9FEB61EE-82FE-4D5A-B614-163F73A2D662}"/>
              </a:ext>
            </a:extLst>
          </p:cNvPr>
          <p:cNvSpPr>
            <a:spLocks noEditPoints="1"/>
          </p:cNvSpPr>
          <p:nvPr/>
        </p:nvSpPr>
        <p:spPr bwMode="auto">
          <a:xfrm>
            <a:off x="0" y="180869"/>
            <a:ext cx="2895600" cy="507933"/>
          </a:xfrm>
          <a:custGeom>
            <a:avLst/>
            <a:gdLst>
              <a:gd name="T0" fmla="*/ 2395 w 4791"/>
              <a:gd name="T1" fmla="*/ 4791 h 4791"/>
              <a:gd name="T2" fmla="*/ 0 w 4791"/>
              <a:gd name="T3" fmla="*/ 2395 h 4791"/>
              <a:gd name="T4" fmla="*/ 2395 w 4791"/>
              <a:gd name="T5" fmla="*/ 0 h 4791"/>
              <a:gd name="T6" fmla="*/ 4791 w 4791"/>
              <a:gd name="T7" fmla="*/ 2395 h 4791"/>
              <a:gd name="T8" fmla="*/ 2395 w 4791"/>
              <a:gd name="T9" fmla="*/ 4791 h 4791"/>
              <a:gd name="T10" fmla="*/ 2395 w 4791"/>
              <a:gd name="T11" fmla="*/ 4306 h 4791"/>
              <a:gd name="T12" fmla="*/ 4306 w 4791"/>
              <a:gd name="T13" fmla="*/ 2395 h 4791"/>
              <a:gd name="T14" fmla="*/ 2395 w 4791"/>
              <a:gd name="T15" fmla="*/ 485 h 4791"/>
              <a:gd name="T16" fmla="*/ 485 w 4791"/>
              <a:gd name="T17" fmla="*/ 2395 h 4791"/>
              <a:gd name="T18" fmla="*/ 2395 w 4791"/>
              <a:gd name="T19" fmla="*/ 4306 h 4791"/>
              <a:gd name="T20" fmla="*/ 2395 w 4791"/>
              <a:gd name="T21" fmla="*/ 4306 h 4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1" h="4791">
                <a:moveTo>
                  <a:pt x="2395" y="4791"/>
                </a:moveTo>
                <a:cubicBezTo>
                  <a:pt x="1073" y="4791"/>
                  <a:pt x="0" y="3718"/>
                  <a:pt x="0" y="2395"/>
                </a:cubicBezTo>
                <a:cubicBezTo>
                  <a:pt x="0" y="1072"/>
                  <a:pt x="1073" y="0"/>
                  <a:pt x="2395" y="0"/>
                </a:cubicBezTo>
                <a:cubicBezTo>
                  <a:pt x="3718" y="0"/>
                  <a:pt x="4791" y="1072"/>
                  <a:pt x="4791" y="2395"/>
                </a:cubicBezTo>
                <a:cubicBezTo>
                  <a:pt x="4791" y="3718"/>
                  <a:pt x="3718" y="4791"/>
                  <a:pt x="2395" y="4791"/>
                </a:cubicBezTo>
                <a:close/>
                <a:moveTo>
                  <a:pt x="2395" y="4306"/>
                </a:moveTo>
                <a:cubicBezTo>
                  <a:pt x="3450" y="4306"/>
                  <a:pt x="4306" y="3450"/>
                  <a:pt x="4306" y="2395"/>
                </a:cubicBezTo>
                <a:cubicBezTo>
                  <a:pt x="4306" y="1340"/>
                  <a:pt x="3450" y="485"/>
                  <a:pt x="2395" y="485"/>
                </a:cubicBezTo>
                <a:cubicBezTo>
                  <a:pt x="1340" y="485"/>
                  <a:pt x="485" y="1340"/>
                  <a:pt x="485" y="2395"/>
                </a:cubicBezTo>
                <a:cubicBezTo>
                  <a:pt x="485" y="3450"/>
                  <a:pt x="1340" y="4306"/>
                  <a:pt x="2395" y="4306"/>
                </a:cubicBezTo>
                <a:lnTo>
                  <a:pt x="2395" y="4306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/>
              </a:rPr>
              <a:t>INTEGRANTES</a:t>
            </a:r>
            <a:endParaRPr lang="en-US" sz="4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6C8D2940-6796-425E-9CCC-D3AE3CCD1C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10039" y="2404814"/>
            <a:ext cx="701495" cy="473816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DB89C8EF-55BF-47D8-A203-3F1F115946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44999" y="3037934"/>
            <a:ext cx="514741" cy="274123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AF10BB56-22E9-4542-9CC8-CA6A7BC60F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594219" y="2781865"/>
            <a:ext cx="171202" cy="149347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CCC57B69-F2E9-4D24-983F-C90371BAD2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792573" y="2779613"/>
            <a:ext cx="162095" cy="162095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8B7EEA77-3F01-47FA-B643-7E25D02A3C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7275940" y="4120866"/>
            <a:ext cx="76321" cy="45227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A7C1503-D394-4F2A-8998-EC5C3EC36595}"/>
              </a:ext>
            </a:extLst>
          </p:cNvPr>
          <p:cNvCxnSpPr/>
          <p:nvPr/>
        </p:nvCxnSpPr>
        <p:spPr>
          <a:xfrm>
            <a:off x="2979615" y="1477489"/>
            <a:ext cx="0" cy="395382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ject 31"/>
          <p:cNvSpPr txBox="1">
            <a:spLocks noGrp="1"/>
          </p:cNvSpPr>
          <p:nvPr>
            <p:ph type="title"/>
          </p:nvPr>
        </p:nvSpPr>
        <p:spPr>
          <a:xfrm>
            <a:off x="263651" y="979954"/>
            <a:ext cx="9666733" cy="482696"/>
          </a:xfrm>
          <a:prstGeom prst="rect">
            <a:avLst/>
          </a:prstGeom>
        </p:spPr>
        <p:txBody>
          <a:bodyPr vert="horz" wrap="square" lIns="0" tIns="51308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s-PE" sz="2800" dirty="0" smtClean="0"/>
              <a:t>Grupo 1: </a:t>
            </a:r>
            <a:r>
              <a:rPr lang="es-PE" sz="2000" dirty="0">
                <a:solidFill>
                  <a:prstClr val="black"/>
                </a:solidFill>
                <a:ea typeface="+mn-ea"/>
                <a:cs typeface="+mn-cs"/>
              </a:rPr>
              <a:t>Colaboración interinstitucional para </a:t>
            </a:r>
            <a:r>
              <a:rPr lang="es-PE" sz="2000" dirty="0" smtClean="0">
                <a:solidFill>
                  <a:prstClr val="black"/>
                </a:solidFill>
                <a:ea typeface="+mn-ea"/>
                <a:cs typeface="+mn-cs"/>
              </a:rPr>
              <a:t>el, </a:t>
            </a:r>
            <a:r>
              <a:rPr lang="es-PE" sz="2000" dirty="0">
                <a:solidFill>
                  <a:prstClr val="black"/>
                </a:solidFill>
                <a:ea typeface="+mn-ea"/>
                <a:cs typeface="+mn-cs"/>
              </a:rPr>
              <a:t>investigaciones, protocolos/manuales</a:t>
            </a:r>
            <a:endParaRPr lang="es-MX" sz="2800" spc="-10" dirty="0"/>
          </a:p>
        </p:txBody>
      </p:sp>
      <p:sp>
        <p:nvSpPr>
          <p:cNvPr id="50" name="Marcador de contenido 2"/>
          <p:cNvSpPr>
            <a:spLocks noGrp="1"/>
          </p:cNvSpPr>
          <p:nvPr>
            <p:ph sz="half" idx="1"/>
          </p:nvPr>
        </p:nvSpPr>
        <p:spPr>
          <a:xfrm>
            <a:off x="212222" y="2315342"/>
            <a:ext cx="2583171" cy="254793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PE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INTEGRANTES DEL GRUPO</a:t>
            </a: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s-P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 : </a:t>
            </a:r>
            <a:r>
              <a:rPr lang="es-P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P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Palacios</a:t>
            </a:r>
            <a:endParaRPr lang="es-P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IMARPE       : José Flores</a:t>
            </a:r>
            <a:endParaRPr lang="es-P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SANIPES     : Muriel </a:t>
            </a:r>
            <a:r>
              <a:rPr lang="es-P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Gomez</a:t>
            </a:r>
            <a:endParaRPr lang="es-P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FONDEPES : Harold </a:t>
            </a:r>
            <a:r>
              <a:rPr lang="es-P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Sanchez</a:t>
            </a:r>
            <a:endParaRPr lang="es-P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IIAP              : Miriam </a:t>
            </a:r>
            <a:r>
              <a:rPr lang="es-P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Alvan</a:t>
            </a:r>
            <a:endParaRPr lang="es-P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PROMPERU : Karl Berger</a:t>
            </a:r>
            <a:endParaRPr lang="es-P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PE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ITP                : Gina Casas</a:t>
            </a:r>
            <a:endParaRPr lang="es-PE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DGA     </a:t>
            </a:r>
            <a:r>
              <a:rPr lang="es-MX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: </a:t>
            </a:r>
            <a:r>
              <a:rPr lang="es-MX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Lourdes Hermoza</a:t>
            </a:r>
            <a:endParaRPr lang="es-PE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PE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OEFA           : Luis Montalvo</a:t>
            </a:r>
            <a:endParaRPr lang="es-PE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PE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SERNANP   : Gustavo Pozo</a:t>
            </a:r>
            <a:endParaRPr lang="es-PE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PE" dirty="0"/>
          </a:p>
        </p:txBody>
      </p:sp>
      <p:sp>
        <p:nvSpPr>
          <p:cNvPr id="51" name="Marcador de contenido 3"/>
          <p:cNvSpPr txBox="1">
            <a:spLocks/>
          </p:cNvSpPr>
          <p:nvPr/>
        </p:nvSpPr>
        <p:spPr>
          <a:xfrm>
            <a:off x="3634849" y="1747499"/>
            <a:ext cx="4372976" cy="7307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</a:t>
            </a:r>
          </a:p>
          <a:p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Elaboración de </a:t>
            </a: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manuales/protocolos/documentos técnicos </a:t>
            </a:r>
            <a:endParaRPr lang="es-P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002722" y="1841466"/>
            <a:ext cx="2706859" cy="2030144"/>
          </a:xfrm>
          <a:prstGeom prst="rect">
            <a:avLst/>
          </a:prstGeom>
        </p:spPr>
      </p:pic>
      <p:pic>
        <p:nvPicPr>
          <p:cNvPr id="52" name="Imagen 51"/>
          <p:cNvPicPr/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24666" r="15009" b="18587"/>
          <a:stretch/>
        </p:blipFill>
        <p:spPr bwMode="auto">
          <a:xfrm>
            <a:off x="3634849" y="2642954"/>
            <a:ext cx="1993843" cy="669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Imagen 52"/>
          <p:cNvPicPr/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4831"/>
          <a:stretch/>
        </p:blipFill>
        <p:spPr bwMode="auto">
          <a:xfrm>
            <a:off x="6097270" y="2700877"/>
            <a:ext cx="2044278" cy="460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Imagen 53"/>
          <p:cNvPicPr/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8810" r="1240" b="5611"/>
          <a:stretch/>
        </p:blipFill>
        <p:spPr bwMode="auto">
          <a:xfrm>
            <a:off x="3123010" y="3850991"/>
            <a:ext cx="3017520" cy="539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270162" y="3270759"/>
            <a:ext cx="1206881" cy="1201702"/>
          </a:xfrm>
          <a:prstGeom prst="rect">
            <a:avLst/>
          </a:prstGeom>
        </p:spPr>
      </p:pic>
      <p:pic>
        <p:nvPicPr>
          <p:cNvPr id="56" name="Imagen 55"/>
          <p:cNvPicPr/>
          <p:nvPr/>
        </p:nvPicPr>
        <p:blipFill rotWithShape="1">
          <a:blip r:embed="rId35" cstate="print">
            <a:clrChange>
              <a:clrFrom>
                <a:srgbClr val="F0ECE9"/>
              </a:clrFrom>
              <a:clrTo>
                <a:srgbClr val="F0E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3293"/>
          <a:stretch/>
        </p:blipFill>
        <p:spPr bwMode="auto">
          <a:xfrm>
            <a:off x="10706916" y="4166093"/>
            <a:ext cx="1002665" cy="1079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Imagen 56"/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39" y="4863279"/>
            <a:ext cx="2009342" cy="4736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7"/>
          <a:srcRect t="8627" b="26956"/>
          <a:stretch/>
        </p:blipFill>
        <p:spPr>
          <a:xfrm>
            <a:off x="9289631" y="4745537"/>
            <a:ext cx="1310311" cy="8440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529056" y="4701256"/>
            <a:ext cx="1545969" cy="10400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856345" y="4705843"/>
            <a:ext cx="1307144" cy="10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58;p57">
            <a:extLst>
              <a:ext uri="{FF2B5EF4-FFF2-40B4-BE49-F238E27FC236}">
                <a16:creationId xmlns:a16="http://schemas.microsoft.com/office/drawing/2014/main" id="{942F16F0-24A1-41A9-9C66-5C07BBA4A9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87" y="-50328"/>
            <a:ext cx="121894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9873576" y="5996884"/>
            <a:ext cx="2110902" cy="810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B398958-E16D-3631-40E3-C53011610367}"/>
              </a:ext>
            </a:extLst>
          </p:cNvPr>
          <p:cNvGrpSpPr/>
          <p:nvPr/>
        </p:nvGrpSpPr>
        <p:grpSpPr>
          <a:xfrm>
            <a:off x="10599942" y="5986661"/>
            <a:ext cx="1488298" cy="982987"/>
            <a:chOff x="5465955" y="5944592"/>
            <a:chExt cx="1488298" cy="982987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B36FC2D-E819-091E-1BB1-128E7776C5CA}"/>
                </a:ext>
              </a:extLst>
            </p:cNvPr>
            <p:cNvSpPr/>
            <p:nvPr/>
          </p:nvSpPr>
          <p:spPr>
            <a:xfrm>
              <a:off x="5465955" y="5996884"/>
              <a:ext cx="1488298" cy="810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pic>
          <p:nvPicPr>
            <p:cNvPr id="14" name="Gráfico 5">
              <a:extLst>
                <a:ext uri="{FF2B5EF4-FFF2-40B4-BE49-F238E27FC236}">
                  <a16:creationId xmlns:a16="http://schemas.microsoft.com/office/drawing/2014/main" id="{0AA1957A-D2F1-DC1B-69FA-E66946D8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65955" y="5944592"/>
              <a:ext cx="1488298" cy="982987"/>
            </a:xfrm>
            <a:prstGeom prst="rect">
              <a:avLst/>
            </a:prstGeom>
          </p:spPr>
        </p:pic>
      </p:grpSp>
      <p:sp>
        <p:nvSpPr>
          <p:cNvPr id="15" name="Rectángulo 14"/>
          <p:cNvSpPr/>
          <p:nvPr/>
        </p:nvSpPr>
        <p:spPr>
          <a:xfrm>
            <a:off x="5409398" y="5986660"/>
            <a:ext cx="1463040" cy="821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45CFB5B-DB50-7C4F-80C3-A4DE2D40D975}"/>
              </a:ext>
            </a:extLst>
          </p:cNvPr>
          <p:cNvSpPr/>
          <p:nvPr/>
        </p:nvSpPr>
        <p:spPr>
          <a:xfrm>
            <a:off x="9466407" y="6008792"/>
            <a:ext cx="2471593" cy="821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Rectángulo 1"/>
          <p:cNvSpPr/>
          <p:nvPr/>
        </p:nvSpPr>
        <p:spPr>
          <a:xfrm>
            <a:off x="44918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Grupo 1: Colaboración interinstitucional para el desarrollo de estudios, investigaciones, protocolos/manuales</a:t>
            </a:r>
          </a:p>
        </p:txBody>
      </p:sp>
      <p:sp>
        <p:nvSpPr>
          <p:cNvPr id="16" name="object 31"/>
          <p:cNvSpPr txBox="1">
            <a:spLocks noGrp="1"/>
          </p:cNvSpPr>
          <p:nvPr>
            <p:ph type="title"/>
          </p:nvPr>
        </p:nvSpPr>
        <p:spPr>
          <a:xfrm>
            <a:off x="301503" y="1185180"/>
            <a:ext cx="4279290" cy="48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51308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s-PE" sz="2800" dirty="0" smtClean="0"/>
              <a:t>DESARROLLO DEL TRABAJO</a:t>
            </a:r>
            <a:endParaRPr lang="es-MX" sz="2800" spc="-10"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"/>
          </p:nvPr>
        </p:nvSpPr>
        <p:spPr>
          <a:xfrm>
            <a:off x="327641" y="2300045"/>
            <a:ext cx="2468313" cy="128721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PE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marco de las actividades se han desarrollado </a:t>
            </a:r>
            <a:r>
              <a:rPr lang="es-PE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cuatro (4) </a:t>
            </a:r>
            <a:r>
              <a:rPr lang="es-PE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manuales técnicos</a:t>
            </a:r>
            <a:r>
              <a:rPr lang="es-PE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/>
          <p:cNvPicPr/>
          <p:nvPr/>
        </p:nvPicPr>
        <p:blipFill rotWithShape="1">
          <a:blip r:embed="rId6"/>
          <a:srcRect l="28866" t="7591" r="38440" b="16992"/>
          <a:stretch/>
        </p:blipFill>
        <p:spPr bwMode="auto">
          <a:xfrm>
            <a:off x="5073409" y="871340"/>
            <a:ext cx="2145377" cy="2578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/>
          <p:cNvPicPr/>
          <p:nvPr/>
        </p:nvPicPr>
        <p:blipFill rotWithShape="1">
          <a:blip r:embed="rId7"/>
          <a:srcRect l="29013" t="6281" r="38298" b="18050"/>
          <a:stretch/>
        </p:blipFill>
        <p:spPr bwMode="auto">
          <a:xfrm>
            <a:off x="7388666" y="1011870"/>
            <a:ext cx="2167341" cy="2439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362811" y="4494116"/>
            <a:ext cx="609600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s-MX" b="1" u="sng" dirty="0"/>
              <a:t>El </a:t>
            </a:r>
            <a:r>
              <a:rPr lang="es-MX" b="1" u="sng" dirty="0" smtClean="0"/>
              <a:t>objeto</a:t>
            </a:r>
          </a:p>
          <a:p>
            <a:pPr algn="just"/>
            <a:r>
              <a:rPr lang="es-MX" sz="1400" dirty="0" smtClean="0"/>
              <a:t>Proporcionar </a:t>
            </a:r>
            <a:r>
              <a:rPr lang="es-MX" sz="1400" dirty="0"/>
              <a:t>una herramienta técnica integral y actualizada que sirva como guía para el cultivo </a:t>
            </a:r>
            <a:r>
              <a:rPr lang="es-MX" sz="1400" dirty="0" smtClean="0"/>
              <a:t>de estas especies, </a:t>
            </a:r>
            <a:r>
              <a:rPr lang="es-MX" sz="1400" dirty="0"/>
              <a:t>abarcando aspectos clave como las mejores prácticas en producción, manejo sanitario, procesamiento, comercialización y análisis de </a:t>
            </a:r>
            <a:r>
              <a:rPr lang="es-MX" sz="1400" dirty="0" smtClean="0"/>
              <a:t>mercado.</a:t>
            </a:r>
            <a:endParaRPr lang="es-PE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0025" y="3749063"/>
            <a:ext cx="1938696" cy="233497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8457" y="1076736"/>
            <a:ext cx="1861140" cy="230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1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5" y="0"/>
            <a:ext cx="10754836" cy="63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9" y="1347299"/>
            <a:ext cx="11596687" cy="49622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69" y="899624"/>
            <a:ext cx="11596687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3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7"/>
          <p:cNvSpPr txBox="1">
            <a:spLocks noChangeArrowheads="1"/>
          </p:cNvSpPr>
          <p:nvPr/>
        </p:nvSpPr>
        <p:spPr bwMode="auto">
          <a:xfrm>
            <a:off x="2373923" y="2681287"/>
            <a:ext cx="7710854" cy="64633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PE" sz="3600"/>
              <a:t>Gracias!</a:t>
            </a:r>
          </a:p>
        </p:txBody>
      </p:sp>
      <p:cxnSp>
        <p:nvCxnSpPr>
          <p:cNvPr id="13" name="12 Conector recto"/>
          <p:cNvCxnSpPr/>
          <p:nvPr/>
        </p:nvCxnSpPr>
        <p:spPr>
          <a:xfrm>
            <a:off x="1907931" y="6524625"/>
            <a:ext cx="817684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1975340" y="908050"/>
            <a:ext cx="817538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0" y="191400"/>
            <a:ext cx="2160000" cy="4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867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164</Words>
  <Application>Microsoft Office PowerPoint</Application>
  <PresentationFormat>Panorámica</PresentationFormat>
  <Paragraphs>30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ヒラギノ角ゴ Pro W3</vt:lpstr>
      <vt:lpstr>Tema de Office</vt:lpstr>
      <vt:lpstr>1_Tema de Office</vt:lpstr>
      <vt:lpstr>Presentación de PowerPoint</vt:lpstr>
      <vt:lpstr>Grupo 1: Colaboración interinstitucional para el, investigaciones, protocolos/manuales</vt:lpstr>
      <vt:lpstr>DESARROLLO DEL TRABAJO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Lourdes Maritza Hermoza Ramirez</dc:creator>
  <cp:lastModifiedBy>Lourdes Maritza Hermoza Ramirez</cp:lastModifiedBy>
  <cp:revision>116</cp:revision>
  <cp:lastPrinted>2026-04-14T21:29:49Z</cp:lastPrinted>
  <dcterms:created xsi:type="dcterms:W3CDTF">2019-10-14T21:36:20Z</dcterms:created>
  <dcterms:modified xsi:type="dcterms:W3CDTF">2026-04-14T21:31:09Z</dcterms:modified>
</cp:coreProperties>
</file>