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306" r:id="rId3"/>
    <p:sldId id="257" r:id="rId4"/>
    <p:sldId id="267" r:id="rId5"/>
    <p:sldId id="308" r:id="rId6"/>
    <p:sldId id="307" r:id="rId7"/>
    <p:sldId id="310" r:id="rId8"/>
    <p:sldId id="311" r:id="rId9"/>
    <p:sldId id="312" r:id="rId10"/>
    <p:sldId id="313" r:id="rId11"/>
    <p:sldId id="314" r:id="rId12"/>
    <p:sldId id="315" r:id="rId13"/>
    <p:sldId id="316" r:id="rId14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0918B-A1F2-47AB-A16C-9A0C7B23D52D}" type="datetimeFigureOut">
              <a:rPr lang="es-CR" smtClean="0"/>
              <a:t>25/5/2021</a:t>
            </a:fld>
            <a:endParaRPr lang="es-C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F14E-5140-4870-BBC1-752C246CCD44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149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R" dirty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A38BEB7-79FA-4868-8795-C400D238A342}" type="slidenum">
              <a:rPr lang="es-ES" smtClean="0"/>
              <a:pPr eaLnBrk="1" hangingPunct="1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30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57D9-ED2A-424F-BAF5-8860BF223074}" type="datetimeFigureOut">
              <a:rPr lang="es-CR" smtClean="0"/>
              <a:pPr/>
              <a:t>25/5/2021</a:t>
            </a:fld>
            <a:endParaRPr lang="es-CR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90F037-2CF8-4646-ACA6-EB8A87816F6D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57D9-ED2A-424F-BAF5-8860BF223074}" type="datetimeFigureOut">
              <a:rPr lang="es-CR" smtClean="0"/>
              <a:pPr/>
              <a:t>25/5/2021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F037-2CF8-4646-ACA6-EB8A87816F6D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90F037-2CF8-4646-ACA6-EB8A87816F6D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57D9-ED2A-424F-BAF5-8860BF223074}" type="datetimeFigureOut">
              <a:rPr lang="es-CR" smtClean="0"/>
              <a:pPr/>
              <a:t>25/5/2021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57D9-ED2A-424F-BAF5-8860BF223074}" type="datetimeFigureOut">
              <a:rPr lang="es-CR" smtClean="0"/>
              <a:pPr/>
              <a:t>25/5/2021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90F037-2CF8-4646-ACA6-EB8A87816F6D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57D9-ED2A-424F-BAF5-8860BF223074}" type="datetimeFigureOut">
              <a:rPr lang="es-CR" smtClean="0"/>
              <a:pPr/>
              <a:t>25/5/2021</a:t>
            </a:fld>
            <a:endParaRPr lang="es-CR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90F037-2CF8-4646-ACA6-EB8A87816F6D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CC857D9-ED2A-424F-BAF5-8860BF223074}" type="datetimeFigureOut">
              <a:rPr lang="es-CR" smtClean="0"/>
              <a:pPr/>
              <a:t>25/5/2021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F037-2CF8-4646-ACA6-EB8A87816F6D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57D9-ED2A-424F-BAF5-8860BF223074}" type="datetimeFigureOut">
              <a:rPr lang="es-CR" smtClean="0"/>
              <a:pPr/>
              <a:t>25/5/2021</a:t>
            </a:fld>
            <a:endParaRPr lang="es-C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CR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90F037-2CF8-4646-ACA6-EB8A87816F6D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57D9-ED2A-424F-BAF5-8860BF223074}" type="datetimeFigureOut">
              <a:rPr lang="es-CR" smtClean="0"/>
              <a:pPr/>
              <a:t>25/5/2021</a:t>
            </a:fld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90F037-2CF8-4646-ACA6-EB8A87816F6D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57D9-ED2A-424F-BAF5-8860BF223074}" type="datetimeFigureOut">
              <a:rPr lang="es-CR" smtClean="0"/>
              <a:pPr/>
              <a:t>25/5/2021</a:t>
            </a:fld>
            <a:endParaRPr lang="es-C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90F037-2CF8-4646-ACA6-EB8A87816F6D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90F037-2CF8-4646-ACA6-EB8A87816F6D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57D9-ED2A-424F-BAF5-8860BF223074}" type="datetimeFigureOut">
              <a:rPr lang="es-CR" smtClean="0"/>
              <a:pPr/>
              <a:t>25/5/2021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C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90F037-2CF8-4646-ACA6-EB8A87816F6D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CC857D9-ED2A-424F-BAF5-8860BF223074}" type="datetimeFigureOut">
              <a:rPr lang="es-CR" smtClean="0"/>
              <a:pPr/>
              <a:t>25/5/2021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C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CC857D9-ED2A-424F-BAF5-8860BF223074}" type="datetimeFigureOut">
              <a:rPr lang="es-CR" smtClean="0"/>
              <a:pPr/>
              <a:t>25/5/2021</a:t>
            </a:fld>
            <a:endParaRPr lang="es-C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90F037-2CF8-4646-ACA6-EB8A87816F6D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1F15A.52BB91F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681302"/>
          </a:xfrm>
        </p:spPr>
        <p:txBody>
          <a:bodyPr>
            <a:normAutofit fontScale="85000" lnSpcReduction="20000"/>
          </a:bodyPr>
          <a:lstStyle/>
          <a:p>
            <a:r>
              <a:rPr lang="es-CR" dirty="0">
                <a:solidFill>
                  <a:schemeClr val="tx1"/>
                </a:solidFill>
              </a:rPr>
              <a:t>Instituto COSTARRICENSE de pesca y acuicultura</a:t>
            </a:r>
          </a:p>
          <a:p>
            <a:r>
              <a:rPr lang="es-CR" dirty="0" smtClean="0">
                <a:solidFill>
                  <a:schemeClr val="tx1"/>
                </a:solidFill>
              </a:rPr>
              <a:t>Dirección de fomento pesquero y acuícola</a:t>
            </a:r>
          </a:p>
          <a:p>
            <a:r>
              <a:rPr lang="es-CR" dirty="0" smtClean="0">
                <a:solidFill>
                  <a:schemeClr val="tx1"/>
                </a:solidFill>
              </a:rPr>
              <a:t>Departamento de fomento acuícola  </a:t>
            </a:r>
            <a:endParaRPr lang="es-CR" dirty="0">
              <a:solidFill>
                <a:schemeClr val="tx1"/>
              </a:solidFill>
            </a:endParaRPr>
          </a:p>
          <a:p>
            <a:endParaRPr lang="es-CR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s-CR" dirty="0"/>
              <a:t>Por: Carlos alvarado ruiz</a:t>
            </a:r>
          </a:p>
          <a:p>
            <a:pPr>
              <a:lnSpc>
                <a:spcPct val="120000"/>
              </a:lnSpc>
            </a:pPr>
            <a:endParaRPr lang="es-CR" dirty="0"/>
          </a:p>
          <a:p>
            <a:pPr>
              <a:lnSpc>
                <a:spcPct val="120000"/>
              </a:lnSpc>
            </a:pPr>
            <a:r>
              <a:rPr lang="es-CR" dirty="0"/>
              <a:t>Biólogo Marino acuicultor</a:t>
            </a:r>
          </a:p>
          <a:p>
            <a:pPr>
              <a:lnSpc>
                <a:spcPct val="120000"/>
              </a:lnSpc>
            </a:pPr>
            <a:endParaRPr lang="es-CR" dirty="0"/>
          </a:p>
          <a:p>
            <a:pPr>
              <a:lnSpc>
                <a:spcPct val="120000"/>
              </a:lnSpc>
            </a:pPr>
            <a:r>
              <a:rPr lang="es-CR" dirty="0"/>
              <a:t>Espec: Acuicultura continental</a:t>
            </a:r>
          </a:p>
          <a:p>
            <a:endParaRPr lang="es-CR" sz="1200" dirty="0"/>
          </a:p>
          <a:p>
            <a:r>
              <a:rPr lang="es-CR" sz="1200" dirty="0"/>
              <a:t>Cód. </a:t>
            </a:r>
            <a:r>
              <a:rPr lang="es-CR" sz="1200" dirty="0" smtClean="0"/>
              <a:t>1932</a:t>
            </a:r>
            <a:endParaRPr lang="es-CR" sz="12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/>
              <a:t>Producción </a:t>
            </a:r>
            <a:r>
              <a:rPr lang="es-CR" dirty="0" smtClean="0"/>
              <a:t>acuícola </a:t>
            </a:r>
            <a:r>
              <a:rPr lang="es-CR" dirty="0"/>
              <a:t>en </a:t>
            </a:r>
            <a:br>
              <a:rPr lang="es-CR" dirty="0"/>
            </a:br>
            <a:r>
              <a:rPr lang="es-CR" dirty="0"/>
              <a:t>Costa Rica</a:t>
            </a:r>
          </a:p>
        </p:txBody>
      </p:sp>
      <p:pic>
        <p:nvPicPr>
          <p:cNvPr id="4" name="3 Imagen" descr="cid:image001.png@01D1F15A.52BB91F0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14282" y="214290"/>
            <a:ext cx="1214446" cy="1428760"/>
          </a:xfrm>
          <a:prstGeom prst="rect">
            <a:avLst/>
          </a:prstGeom>
          <a:noFill/>
        </p:spPr>
      </p:pic>
      <p:pic>
        <p:nvPicPr>
          <p:cNvPr id="5" name="4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85728"/>
            <a:ext cx="1571636" cy="15716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del </a:t>
            </a:r>
            <a:r>
              <a:rPr lang="es-MX" dirty="0" err="1"/>
              <a:t>extensionismo</a:t>
            </a:r>
            <a:r>
              <a:rPr lang="es-MX" dirty="0"/>
              <a:t> acuícola 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MX" dirty="0" smtClean="0"/>
              <a:t>3-Suministro y entrega de semilla de tilapia y trucha INCOPESCA</a:t>
            </a:r>
          </a:p>
          <a:p>
            <a:pPr algn="just"/>
            <a:r>
              <a:rPr lang="es-MX" dirty="0" smtClean="0"/>
              <a:t>Suministro de Ostra Universidad Nacional</a:t>
            </a:r>
          </a:p>
          <a:p>
            <a:pPr algn="just"/>
            <a:r>
              <a:rPr lang="es-MX" dirty="0" smtClean="0"/>
              <a:t>Suministro de semilla de pargo Parque Marino</a:t>
            </a:r>
          </a:p>
          <a:p>
            <a:pPr algn="just"/>
            <a:r>
              <a:rPr lang="es-MX" dirty="0" smtClean="0"/>
              <a:t>Suministro de semilla de otras especies por parte sector privado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MX" dirty="0" smtClean="0"/>
              <a:t>4-Capacitación al sector acuícola, sobre técnicas básicas de cultivo según especie.</a:t>
            </a:r>
          </a:p>
          <a:p>
            <a:pPr algn="just"/>
            <a:r>
              <a:rPr lang="es-MX" dirty="0" smtClean="0"/>
              <a:t>5-Desarrollos tecnológicos como cultivos integrados </a:t>
            </a:r>
            <a:r>
              <a:rPr lang="es-MX" dirty="0" err="1" smtClean="0"/>
              <a:t>Aquaponia</a:t>
            </a:r>
            <a:r>
              <a:rPr lang="es-MX" dirty="0" smtClean="0"/>
              <a:t>. Cultivo en jaulas de camarón marino.</a:t>
            </a:r>
          </a:p>
          <a:p>
            <a:pPr algn="just"/>
            <a:endParaRPr lang="es-MX" dirty="0" smtClean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2242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</a:t>
            </a:r>
            <a:r>
              <a:rPr lang="es-MX" dirty="0" smtClean="0"/>
              <a:t>roblema </a:t>
            </a:r>
            <a:r>
              <a:rPr lang="es-MX" dirty="0"/>
              <a:t>que afronta el </a:t>
            </a:r>
            <a:r>
              <a:rPr lang="es-MX" dirty="0" err="1"/>
              <a:t>extensionismo</a:t>
            </a:r>
            <a:r>
              <a:rPr lang="es-MX" dirty="0"/>
              <a:t> acuícola 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/>
              <a:t>1-Limitación de recurso humano capacitado y recurso financiero para abarcar toda la demanda en el territorio nacional, tanto en acuicultura continental como marina.</a:t>
            </a:r>
          </a:p>
          <a:p>
            <a:pPr algn="just"/>
            <a:r>
              <a:rPr lang="es-MX" dirty="0" smtClean="0"/>
              <a:t>2-Ausencia de equipamiento como medidores de oxígeno o medidor de </a:t>
            </a:r>
            <a:r>
              <a:rPr lang="es-MX" dirty="0" err="1" smtClean="0"/>
              <a:t>multi</a:t>
            </a:r>
            <a:r>
              <a:rPr lang="es-MX" dirty="0" smtClean="0"/>
              <a:t> parámetros, para una mejor toma de decisiones sobre el cultivo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/>
              <a:t>3-Necesidad de intercambio de conocimiento en cuanto a nuevas tecnologías de producción.</a:t>
            </a:r>
          </a:p>
          <a:p>
            <a:pPr algn="just"/>
            <a:r>
              <a:rPr lang="es-MX" dirty="0" smtClean="0"/>
              <a:t>4-Mejorar la integración inter-institucional del Sector Agro para abordar en forma más integral al sector.</a:t>
            </a:r>
          </a:p>
          <a:p>
            <a:pPr algn="just"/>
            <a:r>
              <a:rPr lang="es-MX" dirty="0" smtClean="0"/>
              <a:t>Ausencia de incentivos fiscales por pare del Estado para favorecer a los pequeños y medianos productores.</a:t>
            </a:r>
          </a:p>
          <a:p>
            <a:pPr algn="just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9121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Cooperación </a:t>
            </a:r>
            <a:r>
              <a:rPr lang="es-MX" dirty="0"/>
              <a:t>Coreana esta problemática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/>
              <a:t>1-Implementar un modelo de zonificación de la actividad acuícola en Costa Rica con un criterio técnico.</a:t>
            </a:r>
          </a:p>
          <a:p>
            <a:pPr algn="just"/>
            <a:r>
              <a:rPr lang="es-MX" dirty="0" smtClean="0"/>
              <a:t>2-Incorporación de stock biológicos nuevos para la acuicultura con componente de mejora genética.</a:t>
            </a:r>
          </a:p>
          <a:p>
            <a:pPr algn="just"/>
            <a:r>
              <a:rPr lang="es-MX" dirty="0" smtClean="0"/>
              <a:t>3-Financiamiento para estudios de uso de especies nativas para la acuicultura</a:t>
            </a:r>
          </a:p>
          <a:p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/>
              <a:t>4-Dotación de equipamiento básico para medir parámetros físico químicos en las aguas de cultivo.</a:t>
            </a:r>
          </a:p>
          <a:p>
            <a:pPr algn="just"/>
            <a:r>
              <a:rPr lang="es-MX" dirty="0" smtClean="0"/>
              <a:t>5-Cursos de especialización en acuicultura marina y continental.</a:t>
            </a:r>
          </a:p>
          <a:p>
            <a:pPr algn="just"/>
            <a:r>
              <a:rPr lang="es-MX" dirty="0" smtClean="0"/>
              <a:t>6-Pasantias internacionales sobre sistemas de cultivo como recirculación acuícola, uso de </a:t>
            </a:r>
            <a:r>
              <a:rPr lang="es-MX" dirty="0" err="1" smtClean="0"/>
              <a:t>biofloc</a:t>
            </a:r>
            <a:r>
              <a:rPr lang="es-MX" dirty="0" smtClean="0"/>
              <a:t>, diseño de jaulas</a:t>
            </a:r>
            <a:r>
              <a:rPr lang="es-CR" dirty="0" smtClean="0"/>
              <a:t>, sistema IPRS in-</a:t>
            </a:r>
            <a:r>
              <a:rPr lang="es-CR" dirty="0" err="1" smtClean="0"/>
              <a:t>pond</a:t>
            </a:r>
            <a:r>
              <a:rPr lang="es-CR" dirty="0" smtClean="0"/>
              <a:t> </a:t>
            </a:r>
            <a:r>
              <a:rPr lang="es-CR" dirty="0" err="1" smtClean="0"/>
              <a:t>raceway</a:t>
            </a:r>
            <a:r>
              <a:rPr lang="es-CR" dirty="0" smtClean="0"/>
              <a:t> </a:t>
            </a:r>
            <a:r>
              <a:rPr lang="es-CR" dirty="0" err="1" smtClean="0"/>
              <a:t>system</a:t>
            </a:r>
            <a:endParaRPr lang="es-CR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2817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Cooperación Coreana esta problemática</a:t>
            </a:r>
            <a:endParaRPr lang="es-CR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MX" dirty="0" smtClean="0"/>
              <a:t>7-Instalación y anclaje de jaulas para cultivos marinos en zonas costeras.</a:t>
            </a:r>
          </a:p>
          <a:p>
            <a:pPr algn="just"/>
            <a:r>
              <a:rPr lang="es-MX" dirty="0" smtClean="0"/>
              <a:t>8-Biotecnologias para remediación de fondos de estanques y aguas.</a:t>
            </a:r>
          </a:p>
          <a:p>
            <a:pPr algn="just"/>
            <a:r>
              <a:rPr lang="es-MX" dirty="0" smtClean="0"/>
              <a:t>9-Insumos para inducción hormonal para peces, incubadoras, equipamiento.</a:t>
            </a:r>
          </a:p>
          <a:p>
            <a:pPr algn="just"/>
            <a:endParaRPr lang="es-CR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MX" dirty="0" smtClean="0"/>
              <a:t>10-Estrategias de alimentación para larvas de peces con alimento vivo (Cepas).</a:t>
            </a:r>
          </a:p>
          <a:p>
            <a:pPr algn="just"/>
            <a:r>
              <a:rPr lang="es-MX" dirty="0" smtClean="0"/>
              <a:t>11-Presencia de un experto Coreano en acuicultura.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927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45" y="260648"/>
            <a:ext cx="8534400" cy="758952"/>
          </a:xfrm>
        </p:spPr>
        <p:txBody>
          <a:bodyPr>
            <a:normAutofit/>
          </a:bodyPr>
          <a:lstStyle/>
          <a:p>
            <a:r>
              <a:rPr lang="es-CL" sz="2400" dirty="0" smtClean="0"/>
              <a:t>PRINCIPALES </a:t>
            </a:r>
            <a:r>
              <a:rPr lang="es-CL" sz="2400" dirty="0"/>
              <a:t>ESPECIES </a:t>
            </a:r>
            <a:r>
              <a:rPr lang="es-CL" sz="2400" dirty="0" smtClean="0"/>
              <a:t>DE ACUICULTURA</a:t>
            </a:r>
            <a:endParaRPr lang="es-CR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sz="2000" dirty="0" smtClean="0"/>
              <a:t>Tilapia: </a:t>
            </a:r>
            <a:r>
              <a:rPr lang="es-CL" sz="2000" i="1" dirty="0"/>
              <a:t>Oreochromis </a:t>
            </a:r>
            <a:r>
              <a:rPr lang="es-CL" sz="2000" i="1" dirty="0" smtClean="0"/>
              <a:t>niloticus, O. aureus</a:t>
            </a:r>
            <a:r>
              <a:rPr lang="es-CL" sz="2000" dirty="0" smtClean="0"/>
              <a:t> (Exóticas)</a:t>
            </a:r>
          </a:p>
          <a:p>
            <a:endParaRPr lang="es-CL" sz="2000" dirty="0" smtClean="0"/>
          </a:p>
          <a:p>
            <a:r>
              <a:rPr lang="es-CL" sz="2000" dirty="0"/>
              <a:t>Trucha Arco Iris-</a:t>
            </a:r>
            <a:r>
              <a:rPr lang="es-CL" sz="2000" i="1" dirty="0" err="1"/>
              <a:t>Oncorhynchus</a:t>
            </a:r>
            <a:r>
              <a:rPr lang="es-CL" sz="2000" dirty="0"/>
              <a:t> </a:t>
            </a:r>
            <a:r>
              <a:rPr lang="es-CL" sz="2000" dirty="0" err="1" smtClean="0"/>
              <a:t>mykiss</a:t>
            </a:r>
            <a:r>
              <a:rPr lang="es-CL" sz="2000" dirty="0" smtClean="0"/>
              <a:t> </a:t>
            </a:r>
            <a:r>
              <a:rPr lang="es-CL" sz="2000" dirty="0"/>
              <a:t>(</a:t>
            </a:r>
            <a:r>
              <a:rPr lang="es-CL" sz="2000" dirty="0" smtClean="0"/>
              <a:t>Exótica)</a:t>
            </a:r>
          </a:p>
          <a:p>
            <a:endParaRPr lang="es-CL" sz="2000" dirty="0"/>
          </a:p>
          <a:p>
            <a:r>
              <a:rPr lang="es-CL" sz="2000" dirty="0" err="1" smtClean="0"/>
              <a:t>Pangasius</a:t>
            </a:r>
            <a:r>
              <a:rPr lang="es-CL" sz="2000" dirty="0" smtClean="0"/>
              <a:t> </a:t>
            </a:r>
            <a:r>
              <a:rPr lang="es-CL" sz="2000" i="1" dirty="0" err="1" smtClean="0"/>
              <a:t>Pangasius</a:t>
            </a:r>
            <a:r>
              <a:rPr lang="es-CL" sz="2000" i="1" dirty="0" smtClean="0"/>
              <a:t> </a:t>
            </a:r>
            <a:r>
              <a:rPr lang="es-CL" sz="2000" i="1" dirty="0" err="1" smtClean="0"/>
              <a:t>hypotalamus</a:t>
            </a:r>
            <a:r>
              <a:rPr lang="es-CL" sz="2000" i="1" dirty="0" smtClean="0"/>
              <a:t> </a:t>
            </a:r>
            <a:r>
              <a:rPr lang="es-CL" sz="2000" dirty="0"/>
              <a:t>(</a:t>
            </a:r>
            <a:r>
              <a:rPr lang="es-CL" sz="2000" dirty="0" smtClean="0"/>
              <a:t>Exótica)</a:t>
            </a:r>
          </a:p>
          <a:p>
            <a:endParaRPr lang="es-CL" sz="2000" dirty="0" smtClean="0"/>
          </a:p>
          <a:p>
            <a:r>
              <a:rPr lang="es-CL" sz="2000" dirty="0" err="1" smtClean="0"/>
              <a:t>Cat</a:t>
            </a:r>
            <a:r>
              <a:rPr lang="es-CL" sz="2000" dirty="0" smtClean="0"/>
              <a:t> </a:t>
            </a:r>
            <a:r>
              <a:rPr lang="es-CL" sz="2000" dirty="0" err="1" smtClean="0"/>
              <a:t>fish</a:t>
            </a:r>
            <a:r>
              <a:rPr lang="es-CL" sz="2000" dirty="0" smtClean="0"/>
              <a:t> </a:t>
            </a:r>
            <a:r>
              <a:rPr lang="es-CL" sz="2000" i="1" dirty="0" err="1" smtClean="0"/>
              <a:t>Ictalurus</a:t>
            </a:r>
            <a:r>
              <a:rPr lang="es-CL" sz="2000" i="1" dirty="0" smtClean="0"/>
              <a:t> </a:t>
            </a:r>
            <a:r>
              <a:rPr lang="es-CL" sz="2000" i="1" dirty="0" err="1" smtClean="0"/>
              <a:t>punctatus</a:t>
            </a:r>
            <a:r>
              <a:rPr lang="es-CL" sz="2000" i="1" dirty="0" smtClean="0"/>
              <a:t> </a:t>
            </a:r>
            <a:r>
              <a:rPr lang="es-CL" sz="2000" dirty="0"/>
              <a:t>(</a:t>
            </a:r>
            <a:r>
              <a:rPr lang="es-CL" sz="2000" dirty="0" smtClean="0"/>
              <a:t>Exótica)</a:t>
            </a:r>
          </a:p>
          <a:p>
            <a:endParaRPr lang="es-CL" sz="2000" dirty="0" smtClean="0"/>
          </a:p>
          <a:p>
            <a:r>
              <a:rPr lang="es-CL" sz="2000" dirty="0" smtClean="0"/>
              <a:t>Langostino </a:t>
            </a:r>
            <a:r>
              <a:rPr lang="es-CL" sz="2000" i="1" dirty="0" err="1" smtClean="0"/>
              <a:t>Machrobrachium</a:t>
            </a:r>
            <a:r>
              <a:rPr lang="es-CL" sz="2000" i="1" dirty="0" smtClean="0"/>
              <a:t> </a:t>
            </a:r>
            <a:r>
              <a:rPr lang="es-CL" sz="2000" i="1" dirty="0" err="1" smtClean="0"/>
              <a:t>rosenbergii</a:t>
            </a:r>
            <a:r>
              <a:rPr lang="es-CL" sz="2000" i="1" dirty="0" smtClean="0"/>
              <a:t> </a:t>
            </a:r>
            <a:r>
              <a:rPr lang="es-CL" sz="2000" dirty="0"/>
              <a:t>(Exótica</a:t>
            </a:r>
            <a:r>
              <a:rPr lang="es-CL" sz="2000" dirty="0" smtClean="0"/>
              <a:t>)</a:t>
            </a:r>
          </a:p>
          <a:p>
            <a:endParaRPr lang="es-CL" sz="2000" dirty="0"/>
          </a:p>
          <a:p>
            <a:r>
              <a:rPr lang="es-CL" sz="2000" dirty="0" smtClean="0"/>
              <a:t>Pargo manchado </a:t>
            </a:r>
            <a:r>
              <a:rPr lang="es-CL" sz="2000" i="1" dirty="0" err="1" smtClean="0"/>
              <a:t>Lutjanus</a:t>
            </a:r>
            <a:r>
              <a:rPr lang="es-CL" sz="2000" i="1" dirty="0" smtClean="0"/>
              <a:t> </a:t>
            </a:r>
            <a:r>
              <a:rPr lang="es-CL" sz="2000" i="1" dirty="0" err="1"/>
              <a:t>guttatus</a:t>
            </a:r>
            <a:r>
              <a:rPr lang="es-CL" sz="2000" i="1" dirty="0"/>
              <a:t> </a:t>
            </a:r>
            <a:r>
              <a:rPr lang="es-CL" sz="2000" dirty="0"/>
              <a:t>(Nativa</a:t>
            </a:r>
            <a:r>
              <a:rPr lang="es-CL" sz="2000" dirty="0" smtClean="0"/>
              <a:t>)</a:t>
            </a:r>
          </a:p>
          <a:p>
            <a:endParaRPr lang="es-CL" sz="2000" dirty="0"/>
          </a:p>
          <a:p>
            <a:r>
              <a:rPr lang="es-CL" sz="2000" dirty="0" smtClean="0"/>
              <a:t>Camarón blanco: </a:t>
            </a:r>
            <a:r>
              <a:rPr lang="es-CL" sz="2000" i="1" dirty="0" err="1" smtClean="0"/>
              <a:t>Litopenaeus</a:t>
            </a:r>
            <a:r>
              <a:rPr lang="es-CL" sz="2000" i="1" dirty="0" smtClean="0"/>
              <a:t> </a:t>
            </a:r>
            <a:r>
              <a:rPr lang="es-CL" sz="2000" i="1" dirty="0" err="1"/>
              <a:t>vannamei</a:t>
            </a:r>
            <a:r>
              <a:rPr lang="es-CL" sz="2000" i="1" dirty="0"/>
              <a:t> </a:t>
            </a:r>
            <a:r>
              <a:rPr lang="es-CL" sz="2000" dirty="0"/>
              <a:t>(Exóticas</a:t>
            </a:r>
            <a:r>
              <a:rPr lang="es-CL" sz="2000" dirty="0" smtClean="0"/>
              <a:t>)</a:t>
            </a:r>
          </a:p>
          <a:p>
            <a:endParaRPr lang="es-CL" sz="2000" dirty="0"/>
          </a:p>
          <a:p>
            <a:r>
              <a:rPr lang="es-CL" sz="2000" dirty="0" smtClean="0"/>
              <a:t>Ostra </a:t>
            </a:r>
            <a:r>
              <a:rPr lang="es-CL" sz="2000" dirty="0"/>
              <a:t>Japonesa </a:t>
            </a:r>
            <a:r>
              <a:rPr lang="es-CL" sz="2000" i="1" dirty="0" err="1" smtClean="0"/>
              <a:t>Crassostrea</a:t>
            </a:r>
            <a:r>
              <a:rPr lang="es-CL" sz="2000" i="1" dirty="0" smtClean="0"/>
              <a:t> gigas </a:t>
            </a:r>
            <a:r>
              <a:rPr lang="es-CL" sz="2000" dirty="0"/>
              <a:t>(</a:t>
            </a:r>
            <a:r>
              <a:rPr lang="es-CL" sz="2000" dirty="0" smtClean="0"/>
              <a:t>Exótica)</a:t>
            </a:r>
            <a:endParaRPr lang="es-CL" sz="2000" dirty="0"/>
          </a:p>
          <a:p>
            <a:endParaRPr lang="es-CL" dirty="0"/>
          </a:p>
          <a:p>
            <a:endParaRPr lang="es-CR" dirty="0"/>
          </a:p>
        </p:txBody>
      </p:sp>
      <p:pic>
        <p:nvPicPr>
          <p:cNvPr id="6" name="5 Marcador de contenido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24128" y="3135897"/>
            <a:ext cx="2376264" cy="64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448227"/>
            <a:ext cx="2304256" cy="690564"/>
          </a:xfrm>
          <a:prstGeom prst="rect">
            <a:avLst/>
          </a:prstGeom>
        </p:spPr>
      </p:pic>
      <p:pic>
        <p:nvPicPr>
          <p:cNvPr id="8" name="Picture 4" descr="Resultado de imagen de pargo manch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15217" r="4348" b="15742"/>
          <a:stretch/>
        </p:blipFill>
        <p:spPr bwMode="auto">
          <a:xfrm>
            <a:off x="6372200" y="4186979"/>
            <a:ext cx="1656184" cy="6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1" y="1424173"/>
            <a:ext cx="1080120" cy="5166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943" y="1989032"/>
            <a:ext cx="2052944" cy="4591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3782406"/>
            <a:ext cx="1564952" cy="5257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1664" y="4875750"/>
            <a:ext cx="1709653" cy="5155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3492" y="5415871"/>
            <a:ext cx="1647825" cy="6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2400" dirty="0" smtClean="0"/>
              <a:t>PRODUCCIÓN ACUÍCOLA TONELADAS ANUALES </a:t>
            </a:r>
            <a:endParaRPr lang="es-CR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5529" y="1556792"/>
            <a:ext cx="8306845" cy="34563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11560" y="5373216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Fuente: </a:t>
            </a:r>
            <a:r>
              <a:rPr lang="es-MX" dirty="0" smtClean="0"/>
              <a:t>Secretaria Ejecutiva de Planificación de Planificación Sectorial Agropecuaria (</a:t>
            </a:r>
            <a:r>
              <a:rPr lang="es-MX" dirty="0" err="1" smtClean="0"/>
              <a:t>Sepsa</a:t>
            </a:r>
            <a:r>
              <a:rPr lang="es-MX" dirty="0" smtClean="0"/>
              <a:t>). 2021. Información </a:t>
            </a:r>
            <a:r>
              <a:rPr lang="es-MX" dirty="0"/>
              <a:t>del Departamento de Acuicultura del Instituto Costarricense de Pesca y Acuicultura</a:t>
            </a:r>
            <a:endParaRPr lang="en-US" dirty="0"/>
          </a:p>
        </p:txBody>
      </p:sp>
      <p:sp>
        <p:nvSpPr>
          <p:cNvPr id="6" name="Elipse 5"/>
          <p:cNvSpPr/>
          <p:nvPr/>
        </p:nvSpPr>
        <p:spPr>
          <a:xfrm>
            <a:off x="7668344" y="2420888"/>
            <a:ext cx="720080" cy="72008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7668344" y="4005064"/>
            <a:ext cx="8640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lipse 2"/>
          <p:cNvSpPr/>
          <p:nvPr/>
        </p:nvSpPr>
        <p:spPr>
          <a:xfrm>
            <a:off x="5436096" y="4653136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Mapa producción acuícola Costa Rica</a:t>
            </a:r>
            <a:endParaRPr lang="es-CR" dirty="0"/>
          </a:p>
        </p:txBody>
      </p:sp>
      <p:pic>
        <p:nvPicPr>
          <p:cNvPr id="4" name="9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94" y="1527174"/>
            <a:ext cx="7889100" cy="485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4185" y="319249"/>
            <a:ext cx="698608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MX" b="1" dirty="0">
                <a:latin typeface="Times New Roman" pitchFamily="18" charset="0"/>
              </a:rPr>
              <a:t>       </a:t>
            </a:r>
            <a:endParaRPr lang="es-MX" b="1" dirty="0" smtClean="0">
              <a:latin typeface="Times New Roman" pitchFamily="18" charset="0"/>
            </a:endParaRPr>
          </a:p>
          <a:p>
            <a:pPr algn="ctr" eaLnBrk="1" hangingPunct="1"/>
            <a:endParaRPr lang="es-MX" sz="2800" b="1" dirty="0">
              <a:solidFill>
                <a:schemeClr val="accent3">
                  <a:shade val="75000"/>
                </a:schemeClr>
              </a:solidFill>
              <a:latin typeface="Times New Roman" pitchFamily="18" charset="0"/>
              <a:ea typeface="+mj-ea"/>
              <a:cs typeface="+mj-cs"/>
            </a:endParaRPr>
          </a:p>
          <a:p>
            <a:pPr algn="ctr" eaLnBrk="1" hangingPunct="1"/>
            <a:r>
              <a:rPr lang="es-MX" sz="28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SISTEMAS  </a:t>
            </a:r>
            <a:r>
              <a:rPr lang="es-MX" sz="28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DE PRODUCCIÓN </a:t>
            </a:r>
            <a:endParaRPr lang="es-MX" sz="2800" dirty="0" smtClean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eaLnBrk="1" hangingPunct="1"/>
            <a:r>
              <a:rPr lang="es-MX" sz="28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A </a:t>
            </a:r>
            <a:r>
              <a:rPr lang="es-MX" sz="28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NIVEL </a:t>
            </a:r>
            <a:r>
              <a:rPr lang="es-MX" sz="28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CONTINENTAL </a:t>
            </a:r>
            <a:r>
              <a:rPr lang="es-MX" sz="28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TILAPIA</a:t>
            </a:r>
            <a:endParaRPr lang="es-ES" sz="28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5" descr="DSC011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43" y="4373761"/>
            <a:ext cx="2519362" cy="1241822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6" descr="jaulas ism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11" y="2429946"/>
            <a:ext cx="2736850" cy="1243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735906" y="5701209"/>
            <a:ext cx="29406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350" dirty="0">
                <a:latin typeface="Arial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Tilapia:  Pilas  Circulares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292726" y="3158729"/>
            <a:ext cx="279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1200" dirty="0">
                <a:latin typeface="Arial" charset="0"/>
              </a:rPr>
              <a:t>    </a:t>
            </a:r>
            <a:endParaRPr lang="es-ES" sz="1600" dirty="0">
              <a:latin typeface="Comic Sans MS" pitchFamily="66" charset="0"/>
            </a:endParaRP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250826" y="3105151"/>
            <a:ext cx="26638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350">
                <a:latin typeface="Arial" charset="0"/>
              </a:rPr>
              <a:t> </a:t>
            </a:r>
            <a:endParaRPr lang="es-ES" sz="750" b="1">
              <a:latin typeface="Comic Sans MS" pitchFamily="66" charset="0"/>
            </a:endParaRPr>
          </a:p>
        </p:txBody>
      </p:sp>
      <p:pic>
        <p:nvPicPr>
          <p:cNvPr id="7176" name="Picture 19" descr="imag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43" y="2587248"/>
            <a:ext cx="2519362" cy="123586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Text Box 21"/>
          <p:cNvSpPr txBox="1">
            <a:spLocks noChangeArrowheads="1"/>
          </p:cNvSpPr>
          <p:nvPr/>
        </p:nvSpPr>
        <p:spPr bwMode="auto">
          <a:xfrm>
            <a:off x="735906" y="3823117"/>
            <a:ext cx="34760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Tilapia: Estanques cementados</a:t>
            </a:r>
          </a:p>
        </p:txBody>
      </p:sp>
      <p:pic>
        <p:nvPicPr>
          <p:cNvPr id="7178" name="Picture 22" descr="Aquacorporación-Costa R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89246"/>
            <a:ext cx="2736850" cy="1295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Text Box 23"/>
          <p:cNvSpPr txBox="1">
            <a:spLocks noChangeArrowheads="1"/>
          </p:cNvSpPr>
          <p:nvPr/>
        </p:nvSpPr>
        <p:spPr bwMode="auto">
          <a:xfrm>
            <a:off x="5580063" y="5666185"/>
            <a:ext cx="30959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Tilapia: Sistemas mixtos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759611" y="3730386"/>
            <a:ext cx="2651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Tilapia: Jaulas flotantes </a:t>
            </a: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87737"/>
            <a:ext cx="2523141" cy="209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463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MX" sz="2700" dirty="0" smtClean="0"/>
              <a:t>SISTEMAS  </a:t>
            </a:r>
            <a:r>
              <a:rPr lang="es-MX" sz="2700" dirty="0"/>
              <a:t>DE PRODUCCIÓN </a:t>
            </a:r>
            <a:r>
              <a:rPr lang="es-MX" sz="2700" dirty="0" smtClean="0"/>
              <a:t>TRUCHA</a:t>
            </a:r>
            <a:endParaRPr lang="es-CR" sz="2700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1638300"/>
            <a:ext cx="5407741" cy="45720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349" y="1619250"/>
            <a:ext cx="3179092" cy="298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2887" y="4606652"/>
            <a:ext cx="3161553" cy="149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8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SISTEMAS </a:t>
            </a:r>
            <a:r>
              <a:rPr lang="es-MX" sz="2800" dirty="0" smtClean="0"/>
              <a:t>DE </a:t>
            </a:r>
            <a:r>
              <a:rPr lang="es-MX" sz="2800" dirty="0"/>
              <a:t>PRODUCCIÓN </a:t>
            </a:r>
            <a:r>
              <a:rPr lang="es-MX" sz="2800" dirty="0" smtClean="0"/>
              <a:t>CAMARON</a:t>
            </a:r>
            <a:endParaRPr lang="es-CR" sz="2800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10456" y="2098675"/>
            <a:ext cx="6886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SISTEMAS DE PRODUCCIÓN </a:t>
            </a:r>
            <a:r>
              <a:rPr lang="es-MX" sz="2800" dirty="0" smtClean="0"/>
              <a:t>PARGO Y OSTRA</a:t>
            </a:r>
            <a:endParaRPr lang="es-CR" sz="2800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553454"/>
            <a:ext cx="8504238" cy="451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Desarrollo del </a:t>
            </a:r>
            <a:r>
              <a:rPr lang="es-MX" dirty="0" err="1"/>
              <a:t>extensionismo</a:t>
            </a:r>
            <a:r>
              <a:rPr lang="es-MX" dirty="0"/>
              <a:t> acuícola 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Participan </a:t>
            </a:r>
            <a:r>
              <a:rPr lang="es-MX" u="sng" dirty="0" smtClean="0"/>
              <a:t>seis</a:t>
            </a:r>
            <a:r>
              <a:rPr lang="es-MX" dirty="0" smtClean="0"/>
              <a:t> instituciones del Estado Costarricense </a:t>
            </a:r>
          </a:p>
          <a:p>
            <a:pPr algn="just"/>
            <a:r>
              <a:rPr lang="es-MX" dirty="0" smtClean="0"/>
              <a:t>Instituto Costarricense de pesca y acuicultura</a:t>
            </a:r>
          </a:p>
          <a:p>
            <a:pPr algn="just"/>
            <a:r>
              <a:rPr lang="es-MX" dirty="0" smtClean="0"/>
              <a:t>Instituto Nacional de Enseñanza y Aprendizaje</a:t>
            </a:r>
          </a:p>
          <a:p>
            <a:pPr algn="just"/>
            <a:r>
              <a:rPr lang="es-MX" dirty="0" smtClean="0"/>
              <a:t>Universidad Nacional</a:t>
            </a:r>
          </a:p>
          <a:p>
            <a:pPr algn="just"/>
            <a:r>
              <a:rPr lang="es-MX" dirty="0" smtClean="0"/>
              <a:t>Universidad de Costa Rica</a:t>
            </a:r>
          </a:p>
          <a:p>
            <a:pPr algn="just"/>
            <a:r>
              <a:rPr lang="es-MX" dirty="0" smtClean="0"/>
              <a:t>Parque Marino del Pacífico</a:t>
            </a:r>
          </a:p>
          <a:p>
            <a:pPr algn="just"/>
            <a:endParaRPr lang="es-MX" dirty="0" smtClean="0"/>
          </a:p>
          <a:p>
            <a:pPr algn="just"/>
            <a:endParaRPr lang="es-CR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Niveles de abordaje</a:t>
            </a:r>
          </a:p>
          <a:p>
            <a:pPr algn="just"/>
            <a:r>
              <a:rPr lang="es-MX" dirty="0" smtClean="0"/>
              <a:t>1-Determinación si el sitio de cultivo cumple con las condiciones apropiadas para la especie de interés.</a:t>
            </a:r>
          </a:p>
          <a:p>
            <a:pPr algn="just"/>
            <a:r>
              <a:rPr lang="es-MX" dirty="0" smtClean="0"/>
              <a:t>2-Orientación sobre los requisitos legales para implementar un cultivo en aguas continentales o marinas.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368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719</TotalTime>
  <Words>551</Words>
  <Application>Microsoft Office PowerPoint</Application>
  <PresentationFormat>Presentación en pantalla (4:3)</PresentationFormat>
  <Paragraphs>81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Calibri</vt:lpstr>
      <vt:lpstr>Comic Sans MS</vt:lpstr>
      <vt:lpstr>Georgia</vt:lpstr>
      <vt:lpstr>Times New Roman</vt:lpstr>
      <vt:lpstr>Verdana</vt:lpstr>
      <vt:lpstr>Wingdings</vt:lpstr>
      <vt:lpstr>Wingdings 2</vt:lpstr>
      <vt:lpstr>Civil</vt:lpstr>
      <vt:lpstr>Producción acuícola en  Costa Rica</vt:lpstr>
      <vt:lpstr>PRINCIPALES ESPECIES DE ACUICULTURA</vt:lpstr>
      <vt:lpstr>PRODUCCIÓN ACUÍCOLA TONELADAS ANUALES </vt:lpstr>
      <vt:lpstr>Mapa producción acuícola Costa Rica</vt:lpstr>
      <vt:lpstr>Presentación de PowerPoint</vt:lpstr>
      <vt:lpstr>  SISTEMAS  DE PRODUCCIÓN TRUCHA</vt:lpstr>
      <vt:lpstr>SISTEMAS DE PRODUCCIÓN CAMARON</vt:lpstr>
      <vt:lpstr>SISTEMAS DE PRODUCCIÓN PARGO Y OSTRA</vt:lpstr>
      <vt:lpstr>Desarrollo del extensionismo acuícola </vt:lpstr>
      <vt:lpstr>Desarrollo del extensionismo acuícola </vt:lpstr>
      <vt:lpstr>Problema que afronta el extensionismo acuícola </vt:lpstr>
      <vt:lpstr>Cooperación Coreana esta problemática</vt:lpstr>
      <vt:lpstr>Cooperación Coreana esta problemática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calvarado ruiz</dc:creator>
  <cp:lastModifiedBy>51925</cp:lastModifiedBy>
  <cp:revision>98</cp:revision>
  <dcterms:created xsi:type="dcterms:W3CDTF">2016-03-04T20:59:37Z</dcterms:created>
  <dcterms:modified xsi:type="dcterms:W3CDTF">2021-05-25T15:38:29Z</dcterms:modified>
</cp:coreProperties>
</file>