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56" r:id="rId6"/>
    <p:sldId id="259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60" r:id="rId16"/>
    <p:sldId id="274" r:id="rId17"/>
    <p:sldId id="261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990000"/>
    <a:srgbClr val="00FF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4" autoAdjust="0"/>
  </p:normalViewPr>
  <p:slideViewPr>
    <p:cSldViewPr>
      <p:cViewPr varScale="1">
        <p:scale>
          <a:sx n="68" d="100"/>
          <a:sy n="6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782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510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609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31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0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80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96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55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202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017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218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0CAD-A734-4000-804F-95AC33653882}" type="datetimeFigureOut">
              <a:rPr lang="es-MX" smtClean="0"/>
              <a:t>17/05/2021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8866-6A03-4A31-9BFF-245C0F379A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51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A88Gwv5Rno&amp;t=473s" TargetMode="External"/><Relationship Id="rId4" Type="http://schemas.openxmlformats.org/officeDocument/2006/relationships/hyperlink" Target="http://www.cedrssa.gob.mx/files/10/33Extensionismo%20hol%C3%ADstico%20para%20el%20desarrollo%20humano%20del%20sector%20rural%20y%20el%20combate%20a%20la%20probreza%20de%20los%20productores%20rurale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.acuicolamz@gmai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drssa.gob.mx/files/b/13/24Programa_Fomento_Acuicola.pdf" TargetMode="External"/><Relationship Id="rId4" Type="http://schemas.openxmlformats.org/officeDocument/2006/relationships/hyperlink" Target="http://www.dof.gob.mx/nota_detalle.php?codigo=4844675&amp;fecha=17/12/19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6016s/i6016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" y="-2"/>
            <a:ext cx="914402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20864" y="2731710"/>
            <a:ext cx="4283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</a:t>
            </a:r>
          </a:p>
          <a:p>
            <a:r>
              <a:rPr lang="es-MX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EXTENSIONISMO </a:t>
            </a:r>
          </a:p>
          <a:p>
            <a:r>
              <a:rPr lang="es-MX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ACUÍCOLA </a:t>
            </a:r>
          </a:p>
          <a:p>
            <a:r>
              <a:rPr lang="es-MX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</a:p>
          <a:p>
            <a:r>
              <a:rPr lang="es-MX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LATINOAMÉRICA</a:t>
            </a:r>
            <a:endParaRPr lang="es-MX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64288" y="6309320"/>
            <a:ext cx="187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Imagen: unam.mx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934262" y="299576"/>
            <a:ext cx="3932719" cy="1369378"/>
            <a:chOff x="4934262" y="342666"/>
            <a:chExt cx="3932719" cy="1369378"/>
          </a:xfrm>
        </p:grpSpPr>
        <p:pic>
          <p:nvPicPr>
            <p:cNvPr id="6" name="5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344" y="1136044"/>
              <a:ext cx="2628000" cy="576000"/>
            </a:xfrm>
            <a:prstGeom prst="rect">
              <a:avLst/>
            </a:prstGeom>
          </p:spPr>
        </p:pic>
        <p:grpSp>
          <p:nvGrpSpPr>
            <p:cNvPr id="3" name="2 Grupo"/>
            <p:cNvGrpSpPr/>
            <p:nvPr/>
          </p:nvGrpSpPr>
          <p:grpSpPr>
            <a:xfrm>
              <a:off x="4934262" y="364127"/>
              <a:ext cx="1966642" cy="720000"/>
              <a:chOff x="5201554" y="476671"/>
              <a:chExt cx="1966642" cy="720000"/>
            </a:xfrm>
          </p:grpSpPr>
          <p:pic>
            <p:nvPicPr>
              <p:cNvPr id="7" name="Picture 6" descr="Imagen relacionada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02" r="16020"/>
              <a:stretch/>
            </p:blipFill>
            <p:spPr bwMode="auto">
              <a:xfrm>
                <a:off x="5201554" y="476671"/>
                <a:ext cx="576000" cy="720000"/>
              </a:xfrm>
              <a:prstGeom prst="roundRect">
                <a:avLst>
                  <a:gd name="adj" fmla="val 48010"/>
                </a:avLst>
              </a:prstGeom>
              <a:noFill/>
            </p:spPr>
          </p:pic>
          <p:pic>
            <p:nvPicPr>
              <p:cNvPr id="8" name="Picture 4" descr="UNAC"/>
              <p:cNvPicPr/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53"/>
              <a:stretch/>
            </p:blipFill>
            <p:spPr bwMode="auto">
              <a:xfrm>
                <a:off x="5792688" y="555082"/>
                <a:ext cx="1371600" cy="397510"/>
              </a:xfrm>
              <a:prstGeom prst="rect">
                <a:avLst/>
              </a:prstGeom>
              <a:noFill/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5732771" y="882252"/>
                <a:ext cx="1435425" cy="28511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80000"/>
                  </a:lnSpc>
                  <a:spcAft>
                    <a:spcPts val="1000"/>
                  </a:spcAft>
                </a:pPr>
                <a:r>
                  <a:rPr lang="es-PE" sz="700" b="1" dirty="0">
                    <a:solidFill>
                      <a:srgbClr val="5B9BD5"/>
                    </a:solidFill>
                    <a:effectLst/>
                    <a:latin typeface="Calibri"/>
                    <a:ea typeface="Calibri"/>
                    <a:cs typeface="Times New Roman"/>
                  </a:rPr>
                  <a:t>Facultad de Ingeniería Pesquera y Alimentos  </a:t>
                </a:r>
                <a:endParaRPr lang="es-MX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11" name="10 Imagen"/>
            <p:cNvPicPr/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" t="35250" r="9519" b="38985"/>
            <a:stretch/>
          </p:blipFill>
          <p:spPr bwMode="auto">
            <a:xfrm>
              <a:off x="6876256" y="342666"/>
              <a:ext cx="1990725" cy="6906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6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779912" y="4622487"/>
            <a:ext cx="5389884" cy="2235513"/>
          </a:xfrm>
          <a:prstGeom prst="rect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09" y="292616"/>
            <a:ext cx="5364091" cy="18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43" y="3650487"/>
            <a:ext cx="5354053" cy="9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09" y="2092616"/>
            <a:ext cx="5364092" cy="15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7055892" y="1484784"/>
            <a:ext cx="2052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lipse"/>
          <p:cNvSpPr/>
          <p:nvPr/>
        </p:nvSpPr>
        <p:spPr>
          <a:xfrm>
            <a:off x="4872432" y="2527440"/>
            <a:ext cx="2183460" cy="49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lipse"/>
          <p:cNvSpPr/>
          <p:nvPr/>
        </p:nvSpPr>
        <p:spPr>
          <a:xfrm>
            <a:off x="4602960" y="4071600"/>
            <a:ext cx="223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3" y="4661256"/>
            <a:ext cx="2619249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770848" y="4583512"/>
            <a:ext cx="2734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respuestas que recibe el interesado, aunque de buena fe,  la mayor de las veces no son correctas, llevándolo a cometer más errores en el manejo de su cultivo. </a:t>
            </a:r>
            <a:endParaRPr lang="es-MX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16800" y="1043444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problema que afronta el extensionismo acuícola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16800" y="1844824"/>
            <a:ext cx="8331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Destacable el papel que hoy día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juegan:</a:t>
            </a:r>
          </a:p>
          <a:p>
            <a:pPr algn="just"/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proveedoras de servicios e insumos 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acuacultura (alimento balanceado, insumos biológicos, equipos, etc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.), quienes 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realizan labores de acompañamiento técnico como estrategia de atención a sus 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Comités Estatales de Sanidad Acuícola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 venido atendiendo en gran medida esta actividad, con el propósito de promover las buenas prácticas de producción acuícola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Tilapia México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la que sus integrantes de la parte Académica y de Sistemas Productivos, ha venido realizando acciones de asistencia en diferentes disciplinas, de manera presencial y virtual. </a:t>
            </a:r>
            <a:endParaRPr lang="es-MX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</a:t>
            </a:r>
            <a:r>
              <a:rPr lang="es-MX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embargo, muchos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productores </a:t>
            </a:r>
            <a:r>
              <a:rPr lang="es-MX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 totalmente desatendidos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16800" y="1094541"/>
            <a:ext cx="833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alternativas se proponen para un desarrollo eficiente del extensionista acuícola </a:t>
            </a:r>
            <a:endParaRPr lang="es-MX" dirty="0"/>
          </a:p>
        </p:txBody>
      </p:sp>
      <p:grpSp>
        <p:nvGrpSpPr>
          <p:cNvPr id="30" name="29 Grupo"/>
          <p:cNvGrpSpPr/>
          <p:nvPr/>
        </p:nvGrpSpPr>
        <p:grpSpPr>
          <a:xfrm>
            <a:off x="1697633" y="2652721"/>
            <a:ext cx="5796891" cy="3224551"/>
            <a:chOff x="1688628" y="2603772"/>
            <a:chExt cx="5796891" cy="3224551"/>
          </a:xfrm>
        </p:grpSpPr>
        <p:grpSp>
          <p:nvGrpSpPr>
            <p:cNvPr id="11" name="10 Grupo"/>
            <p:cNvGrpSpPr/>
            <p:nvPr/>
          </p:nvGrpSpPr>
          <p:grpSpPr>
            <a:xfrm>
              <a:off x="3226074" y="3827908"/>
              <a:ext cx="2835841" cy="936104"/>
              <a:chOff x="3212006" y="3474540"/>
              <a:chExt cx="2835841" cy="936104"/>
            </a:xfrm>
          </p:grpSpPr>
          <p:sp>
            <p:nvSpPr>
              <p:cNvPr id="8" name="7 Elipse"/>
              <p:cNvSpPr/>
              <p:nvPr/>
            </p:nvSpPr>
            <p:spPr>
              <a:xfrm>
                <a:off x="3212006" y="3474540"/>
                <a:ext cx="2765501" cy="93610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3282346" y="3657913"/>
                <a:ext cx="2765501" cy="587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PRODUCTORES AREL, </a:t>
                </a:r>
              </a:p>
              <a:p>
                <a:pPr algn="ctr"/>
                <a:r>
                  <a:rPr lang="es-MX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MICRO, PEQUEÑO</a:t>
                </a:r>
              </a:p>
            </p:txBody>
          </p:sp>
        </p:grpSp>
        <p:sp>
          <p:nvSpPr>
            <p:cNvPr id="10" name="9 CuadroTexto"/>
            <p:cNvSpPr txBox="1"/>
            <p:nvPr/>
          </p:nvSpPr>
          <p:spPr>
            <a:xfrm>
              <a:off x="2650192" y="2603772"/>
              <a:ext cx="3879588" cy="646331"/>
            </a:xfrm>
            <a:prstGeom prst="rect">
              <a:avLst/>
            </a:prstGeom>
            <a:solidFill>
              <a:srgbClr val="990000"/>
            </a:solidFill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Instituciones gubernamentales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Federal, Estatales y Municipales</a:t>
              </a:r>
              <a:endPara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12 Flecha arriba y abajo"/>
            <p:cNvSpPr/>
            <p:nvPr/>
          </p:nvSpPr>
          <p:spPr>
            <a:xfrm>
              <a:off x="4468520" y="3259772"/>
              <a:ext cx="252000" cy="540000"/>
            </a:xfrm>
            <a:prstGeom prst="up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688628" y="5173001"/>
              <a:ext cx="1933200" cy="6463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Academia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Media y Superior</a:t>
              </a:r>
              <a:endPara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16 Flecha arriba y abajo"/>
            <p:cNvSpPr/>
            <p:nvPr/>
          </p:nvSpPr>
          <p:spPr>
            <a:xfrm rot="1260000">
              <a:off x="2402311" y="3293471"/>
              <a:ext cx="252000" cy="1908000"/>
            </a:xfrm>
            <a:prstGeom prst="upDown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Flecha arriba y abajo"/>
            <p:cNvSpPr/>
            <p:nvPr/>
          </p:nvSpPr>
          <p:spPr>
            <a:xfrm rot="1380000">
              <a:off x="3305858" y="4631308"/>
              <a:ext cx="252000" cy="540000"/>
            </a:xfrm>
            <a:prstGeom prst="up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551976" y="5181992"/>
              <a:ext cx="1933543" cy="6463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Extensionistas </a:t>
              </a:r>
            </a:p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Acuícolas</a:t>
              </a:r>
              <a:endPara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19 Flecha arriba y abajo"/>
            <p:cNvSpPr/>
            <p:nvPr/>
          </p:nvSpPr>
          <p:spPr>
            <a:xfrm rot="20340000">
              <a:off x="6525280" y="3255408"/>
              <a:ext cx="252000" cy="1908000"/>
            </a:xfrm>
            <a:prstGeom prst="upDown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21 Flecha arriba y abajo"/>
            <p:cNvSpPr/>
            <p:nvPr/>
          </p:nvSpPr>
          <p:spPr>
            <a:xfrm rot="20220000">
              <a:off x="5647274" y="4635365"/>
              <a:ext cx="252000" cy="540000"/>
            </a:xfrm>
            <a:prstGeom prst="up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22 Flecha arriba y abajo"/>
            <p:cNvSpPr/>
            <p:nvPr/>
          </p:nvSpPr>
          <p:spPr>
            <a:xfrm rot="5400000">
              <a:off x="4460172" y="4537972"/>
              <a:ext cx="252000" cy="1872000"/>
            </a:xfrm>
            <a:prstGeom prst="upDown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2173269" y="2004649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Vinculación entre los principales actores</a:t>
            </a:r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77468" y="6047756"/>
            <a:ext cx="609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Propósito: Llevar a cabo un extensionismo holístico </a:t>
            </a:r>
            <a:endParaRPr lang="es-MX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6800" y="813181"/>
            <a:ext cx="833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alternativas se proponen para un desarrollo eficiente del extensionista acuícola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173269" y="1679116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Vinculación entre los principales actores</a:t>
            </a:r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09604" y="2338221"/>
            <a:ext cx="50264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Extensionismo Holístico</a:t>
            </a:r>
            <a:r>
              <a:rPr lang="es-MX" baseline="300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endParaRPr lang="es-MX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acercar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 Sociedad del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Conocimiento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(técnicos) a quienes menos oportunidades han tenido, con un sentido de involucramiento social, tecnológico y cultural, de agentes verdaderamente comprometidos con proponer cambios en el sector.</a:t>
            </a:r>
          </a:p>
          <a:p>
            <a:pPr algn="just"/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 es el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propósito</a:t>
            </a:r>
            <a:r>
              <a:rPr lang="es-MX" baseline="300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MX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los productores mejora </a:t>
            </a:r>
            <a:r>
              <a:rPr lang="es-MX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prácticas, procedimientos, reglas, capacidad productiva y por ende su economía y bienestar social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MX" dirty="0">
              <a:solidFill>
                <a:srgbClr val="0066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73" y="3326558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45936" y="6091929"/>
            <a:ext cx="840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MX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Villavicencio 2015. </a:t>
            </a:r>
            <a:r>
              <a:rPr lang="es-MX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es-MX" sz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www.cedrssa.gob.mx/files/10/33Extensionismo%20hol%C3%ADstico%20para%20el%20desarrollo%20humano%20del%20sector%20rural%20y%20el%20combate%20a%20la%20probreza%20de%20los%20productores%20rurales.pdf</a:t>
            </a:r>
            <a:endParaRPr lang="es-MX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37596" y="6285960"/>
            <a:ext cx="20954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u="sng" baseline="30000" dirty="0" smtClean="0">
                <a:hlinkClick r:id="rId5"/>
              </a:rPr>
              <a:t>2</a:t>
            </a:r>
            <a:r>
              <a:rPr lang="es-MX" sz="600" u="sng" dirty="0" smtClean="0">
                <a:hlinkClick r:id="rId5"/>
              </a:rPr>
              <a:t>https</a:t>
            </a:r>
            <a:r>
              <a:rPr lang="es-MX" sz="600" u="sng" dirty="0">
                <a:hlinkClick r:id="rId5"/>
              </a:rPr>
              <a:t>://</a:t>
            </a:r>
            <a:r>
              <a:rPr lang="es-MX" sz="600" u="sng" dirty="0" smtClean="0">
                <a:hlinkClick r:id="rId5"/>
              </a:rPr>
              <a:t>www.youtube.com/watch?v=yA88Gwv5Rno&amp;t=473s</a:t>
            </a:r>
            <a:endParaRPr lang="es-MX" sz="600" dirty="0"/>
          </a:p>
        </p:txBody>
      </p:sp>
    </p:spTree>
    <p:extLst>
      <p:ext uri="{BB962C8B-B14F-4D97-AF65-F5344CB8AC3E}">
        <p14:creationId xmlns:p14="http://schemas.microsoft.com/office/powerpoint/2010/main" val="31065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6800" y="813181"/>
            <a:ext cx="833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alternativas se proponen para un desarrollo eficiente del extensionista acuícola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173269" y="1608776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Vinculación entre los principales actores</a:t>
            </a:r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2167664"/>
            <a:ext cx="8280920" cy="92333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Instituciones gubernamentales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Planificar y ejecutar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estratégicas en materia de </a:t>
            </a:r>
            <a:r>
              <a:rPr lang="es-MX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Extensionismo Acuícola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programando recursos presupuestales para su realización, seguimiento y evaluación de productos obtenidos.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3379400"/>
            <a:ext cx="828092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Academia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Formar, producir y certificar recursos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humanos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fortalecido perfil de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extensionista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acuícola holístico, capaz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mostrar y demostrar a los productores nuevas y mejores herramientas de trabajo, y sacar lo mejor de ellos para potenciar sus propias habilidades en su entorno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rural.</a:t>
            </a:r>
            <a:endParaRPr lang="es-MX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7544" y="4886564"/>
            <a:ext cx="8280920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Extensionistas Acuícolas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Deben tener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visión integral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actitud firme para desarrollar sus actividades y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proponer cambios en el sector, a través de la transmisión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facilitación del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conocimiento para el desarrollo de capacidades en los acuacultores; y con ello, solucionar su problemática,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mejorar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 prácticas,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procedimientos, reglas, capacidad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productiva y por ende su economía y bienestar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social. </a:t>
            </a:r>
            <a:endParaRPr lang="es-MX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58128" y="257942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¿Como puede contribuir la cooperación coreana a ésta problemática?</a:t>
            </a:r>
            <a:endParaRPr lang="es-MX" sz="3200" b="1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45676" y="404664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39552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¿Como puede contribuir la cooperación coreana a ésta problemática?</a:t>
            </a:r>
            <a:endParaRPr lang="es-MX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2045747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Estableciendo un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convenio de colaboración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el Gobierno Mexicano: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Ejecutivo Federal.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 Estatal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4550" lvl="4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 Municipal.</a:t>
            </a:r>
            <a:endParaRPr lang="es-MX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3" y="404664"/>
            <a:ext cx="2628000" cy="576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83568" y="422282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25" y="4251132"/>
            <a:ext cx="45139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45676" y="404664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39552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¿Como puede contribuir la cooperación coreana a ésta problemática?</a:t>
            </a:r>
            <a:endParaRPr lang="es-MX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647085"/>
            <a:ext cx="806489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Estableciendo un </a:t>
            </a: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convenio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alguna Organización No Gubernamental con capacidades para desarrollar un Programa de Extensionismo Acuícola con productores de cierta región. </a:t>
            </a:r>
          </a:p>
          <a:p>
            <a:pPr marL="450850" indent="-1841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Tilapia México </a:t>
            </a: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muy buena opción.</a:t>
            </a:r>
          </a:p>
          <a:p>
            <a:pPr algn="just"/>
            <a:endParaRPr lang="es-MX" sz="12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Transfiriendo algún modelo de caso de éxito, el cual pueda ser replicado, considerando las adaptaciones necesarias, por el grupo de productores mexicanos, que por su ubicación y características comunes, facilite la aplicación y ejecución del modelo.</a:t>
            </a:r>
          </a:p>
          <a:p>
            <a:pPr algn="just"/>
            <a:endParaRPr lang="es-MX" sz="12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Contribuir con recursos para: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al grupo de productores.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Elaboración del Programa.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Contratación de personal.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Formación de Formadores (extensionistas acuícolas holísticos).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Implementación y seguimiento del Programa.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del Programa (cumplimiento de metas y entregables).</a:t>
            </a:r>
          </a:p>
        </p:txBody>
      </p:sp>
      <p:pic>
        <p:nvPicPr>
          <p:cNvPr id="15" name="1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3" y="404664"/>
            <a:ext cx="2628000" cy="576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6" y="2317488"/>
            <a:ext cx="720000" cy="72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46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48" y="620688"/>
            <a:ext cx="2628000" cy="57600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569356" y="548760"/>
            <a:ext cx="1966642" cy="720000"/>
            <a:chOff x="5201554" y="476671"/>
            <a:chExt cx="1966642" cy="720000"/>
          </a:xfrm>
        </p:grpSpPr>
        <p:pic>
          <p:nvPicPr>
            <p:cNvPr id="6" name="Picture 6" descr="Imagen relacionada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2" r="16020"/>
            <a:stretch/>
          </p:blipFill>
          <p:spPr bwMode="auto">
            <a:xfrm>
              <a:off x="5201554" y="476671"/>
              <a:ext cx="576000" cy="720000"/>
            </a:xfrm>
            <a:prstGeom prst="roundRect">
              <a:avLst>
                <a:gd name="adj" fmla="val 48010"/>
              </a:avLst>
            </a:prstGeom>
            <a:noFill/>
          </p:spPr>
        </p:pic>
        <p:pic>
          <p:nvPicPr>
            <p:cNvPr id="7" name="Picture 4" descr="UNAC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3"/>
            <a:stretch/>
          </p:blipFill>
          <p:spPr bwMode="auto">
            <a:xfrm>
              <a:off x="5792688" y="555082"/>
              <a:ext cx="1371600" cy="397510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5732771" y="882252"/>
              <a:ext cx="1435425" cy="2851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80000"/>
                </a:lnSpc>
                <a:spcAft>
                  <a:spcPts val="1000"/>
                </a:spcAft>
              </a:pPr>
              <a:r>
                <a:rPr lang="es-PE" sz="700" b="1" dirty="0">
                  <a:solidFill>
                    <a:srgbClr val="5B9BD5"/>
                  </a:solidFill>
                  <a:effectLst/>
                  <a:latin typeface="Calibri"/>
                  <a:ea typeface="Calibri"/>
                  <a:cs typeface="Times New Roman"/>
                </a:rPr>
                <a:t>Facultad de Ingeniería Pesquera y Alimentos  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5" name="4 Imagen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5250" r="9519" b="38985"/>
          <a:stretch/>
        </p:blipFill>
        <p:spPr bwMode="auto">
          <a:xfrm>
            <a:off x="6742003" y="562328"/>
            <a:ext cx="1990725" cy="690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0" y="3185040"/>
            <a:ext cx="4222876" cy="2880000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3280229" y="2008899"/>
            <a:ext cx="2551655" cy="1276085"/>
            <a:chOff x="3280229" y="2008899"/>
            <a:chExt cx="2551655" cy="1276085"/>
          </a:xfrm>
        </p:grpSpPr>
        <p:pic>
          <p:nvPicPr>
            <p:cNvPr id="12" name="Picture 2" descr="C:\Users\Tilapia\Pictures\Logo de Acuícola SA de CV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229" y="2008899"/>
              <a:ext cx="1296000" cy="127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884" y="2016942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CuadroTexto"/>
          <p:cNvSpPr txBox="1"/>
          <p:nvPr/>
        </p:nvSpPr>
        <p:spPr>
          <a:xfrm>
            <a:off x="611945" y="3714122"/>
            <a:ext cx="79055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¡Muchas gracias! </a:t>
            </a:r>
          </a:p>
          <a:p>
            <a:pPr algn="ctr"/>
            <a:endParaRPr lang="es-MX" sz="1400" b="1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Biol. Pesq. Edmundo Urcelay Gutiérrez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41056" y="5821792"/>
            <a:ext cx="2632079" cy="432000"/>
            <a:chOff x="643777" y="5821792"/>
            <a:chExt cx="2632079" cy="432000"/>
          </a:xfrm>
        </p:grpSpPr>
        <p:pic>
          <p:nvPicPr>
            <p:cNvPr id="17" name="Imagen 6">
              <a:extLst>
                <a:ext uri="{FF2B5EF4-FFF2-40B4-BE49-F238E27FC236}">
                  <a16:creationId xmlns="" xmlns:a16="http://schemas.microsoft.com/office/drawing/2014/main" id="{9931DE06-845A-FD48-B67F-AAE8C028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777" y="5821792"/>
              <a:ext cx="432000" cy="432000"/>
            </a:xfrm>
            <a:prstGeom prst="rect">
              <a:avLst/>
            </a:prstGeom>
          </p:spPr>
        </p:pic>
        <p:sp>
          <p:nvSpPr>
            <p:cNvPr id="18" name="CuadroTexto 13">
              <a:extLst>
                <a:ext uri="{FF2B5EF4-FFF2-40B4-BE49-F238E27FC236}">
                  <a16:creationId xmlns="" xmlns:a16="http://schemas.microsoft.com/office/drawing/2014/main" id="{1F8E0CD3-3D38-0843-B163-5928FC46673F}"/>
                </a:ext>
              </a:extLst>
            </p:cNvPr>
            <p:cNvSpPr txBox="1"/>
            <p:nvPr/>
          </p:nvSpPr>
          <p:spPr>
            <a:xfrm>
              <a:off x="1004889" y="5867510"/>
              <a:ext cx="2270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003300"/>
                  </a:solidFill>
                </a:rPr>
                <a:t>/</a:t>
              </a:r>
              <a:r>
                <a:rPr lang="es-MX" sz="1400" dirty="0" smtClean="0">
                  <a:solidFill>
                    <a:srgbClr val="003300"/>
                  </a:solidFill>
                </a:rPr>
                <a:t>Todo-Acuícola-Divulgación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707904" y="5818058"/>
            <a:ext cx="2156756" cy="434908"/>
            <a:chOff x="4736027" y="5842649"/>
            <a:chExt cx="2290748" cy="432000"/>
          </a:xfrm>
        </p:grpSpPr>
        <p:pic>
          <p:nvPicPr>
            <p:cNvPr id="20" name="Imagen 12">
              <a:extLst>
                <a:ext uri="{FF2B5EF4-FFF2-40B4-BE49-F238E27FC236}">
                  <a16:creationId xmlns="" xmlns:a16="http://schemas.microsoft.com/office/drawing/2014/main" id="{0CE7A857-447F-B84C-BCA9-0D34D88C2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36027" y="5842649"/>
              <a:ext cx="432000" cy="432000"/>
            </a:xfrm>
            <a:prstGeom prst="rect">
              <a:avLst/>
            </a:prstGeom>
          </p:spPr>
        </p:pic>
        <p:sp>
          <p:nvSpPr>
            <p:cNvPr id="21" name="CuadroTexto 14">
              <a:extLst>
                <a:ext uri="{FF2B5EF4-FFF2-40B4-BE49-F238E27FC236}">
                  <a16:creationId xmlns="" xmlns:a16="http://schemas.microsoft.com/office/drawing/2014/main" id="{CB0770A3-2E9F-134B-8F47-4A470761E548}"/>
                </a:ext>
              </a:extLst>
            </p:cNvPr>
            <p:cNvSpPr txBox="1"/>
            <p:nvPr/>
          </p:nvSpPr>
          <p:spPr>
            <a:xfrm>
              <a:off x="5025780" y="5890326"/>
              <a:ext cx="2000995" cy="30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003300"/>
                  </a:solidFill>
                </a:rPr>
                <a:t>@edmundourcelayg</a:t>
              </a:r>
              <a:endParaRPr lang="es-MX" sz="140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261368" y="5818070"/>
            <a:ext cx="2369368" cy="432000"/>
            <a:chOff x="6261368" y="5818070"/>
            <a:chExt cx="2369368" cy="432000"/>
          </a:xfrm>
        </p:grpSpPr>
        <p:pic>
          <p:nvPicPr>
            <p:cNvPr id="23" name="Imagen 8">
              <a:extLst>
                <a:ext uri="{FF2B5EF4-FFF2-40B4-BE49-F238E27FC236}">
                  <a16:creationId xmlns="" xmlns:a16="http://schemas.microsoft.com/office/drawing/2014/main" id="{223AF5A4-6EFF-2147-A505-6045CCE8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1368" y="5818070"/>
              <a:ext cx="432000" cy="432000"/>
            </a:xfrm>
            <a:prstGeom prst="rect">
              <a:avLst/>
            </a:prstGeom>
          </p:spPr>
        </p:pic>
        <p:sp>
          <p:nvSpPr>
            <p:cNvPr id="24" name="CuadroTexto 15">
              <a:extLst>
                <a:ext uri="{FF2B5EF4-FFF2-40B4-BE49-F238E27FC236}">
                  <a16:creationId xmlns="" xmlns:a16="http://schemas.microsoft.com/office/drawing/2014/main" id="{D814D56F-3B8E-0D41-9484-04C2A4E6B298}"/>
                </a:ext>
              </a:extLst>
            </p:cNvPr>
            <p:cNvSpPr txBox="1"/>
            <p:nvPr/>
          </p:nvSpPr>
          <p:spPr>
            <a:xfrm>
              <a:off x="6623527" y="5875502"/>
              <a:ext cx="2007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003300"/>
                  </a:solidFill>
                </a:rPr>
                <a:t>t.acuicolamz@gmail.com</a:t>
              </a:r>
              <a:endParaRPr lang="es-MX" sz="140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3701005" y="5273444"/>
            <a:ext cx="1767940" cy="366315"/>
            <a:chOff x="3729141" y="5273444"/>
            <a:chExt cx="1767940" cy="36631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141" y="5273444"/>
              <a:ext cx="360000" cy="36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uadroTexto 14">
              <a:extLst>
                <a:ext uri="{FF2B5EF4-FFF2-40B4-BE49-F238E27FC236}">
                  <a16:creationId xmlns="" xmlns:a16="http://schemas.microsoft.com/office/drawing/2014/main" id="{CB0770A3-2E9F-134B-8F47-4A470761E548}"/>
                </a:ext>
              </a:extLst>
            </p:cNvPr>
            <p:cNvSpPr txBox="1"/>
            <p:nvPr/>
          </p:nvSpPr>
          <p:spPr>
            <a:xfrm>
              <a:off x="4019573" y="5302712"/>
              <a:ext cx="1477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006600"/>
                  </a:solidFill>
                </a:rPr>
                <a:t>+52 669108 </a:t>
              </a:r>
              <a:r>
                <a:rPr lang="es-MX" sz="1400" dirty="0" smtClean="0">
                  <a:solidFill>
                    <a:srgbClr val="006600"/>
                  </a:solidFill>
                </a:rPr>
                <a:t>4070</a:t>
              </a:r>
              <a:endParaRPr lang="es-MX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58128" y="2663842"/>
            <a:ext cx="68407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¿Como se viene desarrollando el extensionismo acuícola en México?</a:t>
            </a:r>
            <a:endParaRPr lang="es-MX" sz="33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57932" y="19695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257418" y="5259004"/>
            <a:ext cx="2275021" cy="1169551"/>
            <a:chOff x="5146704" y="5301208"/>
            <a:chExt cx="2852184" cy="1169551"/>
          </a:xfrm>
        </p:grpSpPr>
        <p:sp>
          <p:nvSpPr>
            <p:cNvPr id="5" name="4 CuadroTexto"/>
            <p:cNvSpPr txBox="1"/>
            <p:nvPr/>
          </p:nvSpPr>
          <p:spPr>
            <a:xfrm>
              <a:off x="5146704" y="5301208"/>
              <a:ext cx="28521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solidFill>
                    <a:srgbClr val="003300"/>
                  </a:solidFill>
                </a:rPr>
                <a:t>Edmundo Urcelay Gutiérrez</a:t>
              </a:r>
            </a:p>
            <a:p>
              <a:r>
                <a:rPr lang="es-MX" sz="1400" dirty="0" smtClean="0">
                  <a:solidFill>
                    <a:srgbClr val="003300"/>
                  </a:solidFill>
                </a:rPr>
                <a:t>Acuícola SA de CV. </a:t>
              </a:r>
            </a:p>
            <a:p>
              <a:r>
                <a:rPr lang="es-MX" sz="1400" dirty="0" smtClean="0">
                  <a:solidFill>
                    <a:srgbClr val="003300"/>
                  </a:solidFill>
                </a:rPr>
                <a:t>Grupo Todo Acuícola.</a:t>
              </a:r>
            </a:p>
            <a:p>
              <a:r>
                <a:rPr lang="es-MX" sz="1400" dirty="0" smtClean="0">
                  <a:solidFill>
                    <a:srgbClr val="003300"/>
                  </a:solidFill>
                  <a:hlinkClick r:id="rId3"/>
                </a:rPr>
                <a:t>t.acuicolamz@gmail.com</a:t>
              </a:r>
              <a:endParaRPr lang="es-MX" sz="1400" dirty="0" smtClean="0">
                <a:solidFill>
                  <a:srgbClr val="003300"/>
                </a:solidFill>
              </a:endParaRPr>
            </a:p>
            <a:p>
              <a:r>
                <a:rPr lang="es-MX" sz="1400" dirty="0" smtClean="0">
                  <a:solidFill>
                    <a:srgbClr val="003300"/>
                  </a:solidFill>
                </a:rPr>
                <a:t>       +52 669 108 4070</a:t>
              </a:r>
              <a:endParaRPr lang="es-MX" sz="1400" dirty="0">
                <a:solidFill>
                  <a:srgbClr val="003300"/>
                </a:solidFill>
              </a:endParaRPr>
            </a:p>
          </p:txBody>
        </p: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00" y="6221608"/>
              <a:ext cx="320000" cy="180000"/>
            </a:xfrm>
            <a:prstGeom prst="rect">
              <a:avLst/>
            </a:prstGeom>
            <a:solidFill>
              <a:srgbClr val="003300"/>
            </a:solidFill>
          </p:spPr>
        </p:pic>
      </p:grpSp>
    </p:spTree>
    <p:extLst>
      <p:ext uri="{BB962C8B-B14F-4D97-AF65-F5344CB8AC3E}">
        <p14:creationId xmlns:p14="http://schemas.microsoft.com/office/powerpoint/2010/main" val="6294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" y="475004"/>
            <a:ext cx="8815255" cy="6012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90096" y="893906"/>
            <a:ext cx="794234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Antecedentes:</a:t>
            </a:r>
          </a:p>
          <a:p>
            <a:pPr algn="just"/>
            <a:endParaRPr lang="es-MX" sz="1500" b="1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Enero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de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1971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 Secretaría de Industria y Comercio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crea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Subsecretaría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Pesca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y, en ésta,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Dirección General de Acuacultura</a:t>
            </a:r>
            <a:r>
              <a:rPr lang="es-MX" sz="1600" baseline="300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s-MX" sz="1600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entonces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noviembre de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 de la República, el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extensionismo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acuícola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considerado estratégico para el desarrollo y fortalecimiento de la actividad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lo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implementó el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Extensionismo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Acuícola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afín,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asignando presupuesto para su ejecución.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apoyar al sector pesquero hasta hoy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 sido insuficientes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promover su pleno desarrollo. S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 realizado innumerables cambios en el diseño y aplicación de las políticas públicas en este sector a través de diferentes tipos de enfoques o modelos de gestión con generación de programas, instrumentos y mecanismos de control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incentivar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pesca y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acuacultura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actividades económicas que son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gran importancia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pues de ellas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 numerosas personas, además de aportar salud a la sociedad, gracias a los productos de alto valor proteínico de las especies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se encuentran en ríos, presas, mares, lagos y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lagunas</a:t>
            </a:r>
            <a:r>
              <a:rPr lang="es-MX" sz="1600" baseline="300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s-MX" sz="1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600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5676" y="312590"/>
            <a:ext cx="4376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se viene desarrollando el extensionismo acuícola en México</a:t>
            </a:r>
            <a:endParaRPr lang="es-MX" sz="1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45676" y="558811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43320" y="5949280"/>
            <a:ext cx="3926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aseline="30000" dirty="0" smtClean="0"/>
              <a:t>1</a:t>
            </a:r>
            <a:r>
              <a:rPr lang="es-MX" sz="800" dirty="0" smtClean="0"/>
              <a:t>Fuente: </a:t>
            </a:r>
            <a:r>
              <a:rPr lang="es-MX" sz="800" dirty="0" smtClean="0">
                <a:hlinkClick r:id="rId4"/>
              </a:rPr>
              <a:t>http</a:t>
            </a:r>
            <a:r>
              <a:rPr lang="es-MX" sz="800" dirty="0">
                <a:hlinkClick r:id="rId4"/>
              </a:rPr>
              <a:t>://</a:t>
            </a:r>
            <a:r>
              <a:rPr lang="es-MX" sz="800" dirty="0" smtClean="0">
                <a:hlinkClick r:id="rId4"/>
              </a:rPr>
              <a:t>www.dof.gob.mx/nota_detalle.php?codigo=4844675&amp;fecha=17/12/1979</a:t>
            </a:r>
            <a:endParaRPr lang="es-MX" sz="8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842098" y="6112572"/>
            <a:ext cx="3738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aseline="30000" dirty="0" smtClean="0"/>
              <a:t>2</a:t>
            </a:r>
            <a:r>
              <a:rPr lang="es-MX" sz="800" dirty="0" smtClean="0"/>
              <a:t>Fuente: </a:t>
            </a:r>
            <a:r>
              <a:rPr lang="es-MX" sz="800" dirty="0">
                <a:hlinkClick r:id="rId5"/>
              </a:rPr>
              <a:t>http://</a:t>
            </a:r>
            <a:r>
              <a:rPr lang="es-MX" sz="800" dirty="0" smtClean="0">
                <a:hlinkClick r:id="rId5"/>
              </a:rPr>
              <a:t>www.cedrssa.gob.mx/files/b/13/24Programa_Fomento_Acuicola.pdf</a:t>
            </a:r>
            <a:endParaRPr lang="es-MX" sz="800" dirty="0" smtClean="0"/>
          </a:p>
        </p:txBody>
      </p:sp>
    </p:spTree>
    <p:extLst>
      <p:ext uri="{BB962C8B-B14F-4D97-AF65-F5344CB8AC3E}">
        <p14:creationId xmlns:p14="http://schemas.microsoft.com/office/powerpoint/2010/main" val="394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" y="475004"/>
            <a:ext cx="8815255" cy="6012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90096" y="702850"/>
            <a:ext cx="41764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Antecedentes:</a:t>
            </a:r>
          </a:p>
          <a:p>
            <a:pPr algn="just"/>
            <a:endParaRPr lang="es-MX" sz="1500" b="1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anterior, aún con sus vicisitudes, permitió, trabajar y beneficiar a una gran cantidad de productores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AREL,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Pequeños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brindarles, entre otros apoyos: 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Capacitación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Asistencia técnica y administrativa.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Apoyos en infraestructura y equipo.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Crías de peces (tilapia, bagre, trucha y carpa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Organización.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Subsidio energético. 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Articulación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distintos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actores de la cadena de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agregado.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Marca propia.</a:t>
            </a:r>
          </a:p>
          <a:p>
            <a:pPr marL="368300" lvl="1" indent="-185738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  <a:p>
            <a:pPr marL="182562" lvl="1" algn="just">
              <a:spcBef>
                <a:spcPts val="1200"/>
              </a:spcBef>
            </a:pPr>
            <a:endParaRPr lang="es-MX" sz="1500" dirty="0" smtClean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5676" y="312590"/>
            <a:ext cx="4376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se viene desarrollando el extensionismo acuícola en México</a:t>
            </a:r>
            <a:endParaRPr lang="es-MX" sz="1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45676" y="558811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83" y="1123181"/>
            <a:ext cx="27908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83" y="4077072"/>
            <a:ext cx="27908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93733" y="620688"/>
            <a:ext cx="3638807" cy="3816870"/>
            <a:chOff x="1087480" y="620688"/>
            <a:chExt cx="4580476" cy="41400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80" y="620688"/>
              <a:ext cx="4486310" cy="39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adroTexto 2"/>
            <p:cNvSpPr txBox="1"/>
            <p:nvPr/>
          </p:nvSpPr>
          <p:spPr>
            <a:xfrm>
              <a:off x="1195878" y="4460265"/>
              <a:ext cx="3618472" cy="30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hlinkClick r:id="rId3"/>
                </a:rPr>
                <a:t>http</a:t>
              </a:r>
              <a:r>
                <a:rPr lang="es-MX" sz="1200" dirty="0">
                  <a:hlinkClick r:id="rId3"/>
                </a:rPr>
                <a:t>://</a:t>
              </a:r>
              <a:r>
                <a:rPr lang="es-MX" sz="1200" dirty="0" smtClean="0">
                  <a:hlinkClick r:id="rId3"/>
                </a:rPr>
                <a:t>www.fao.org/3/i6016s/i6016s.pdf</a:t>
              </a:r>
              <a:endParaRPr lang="en-US" sz="1200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846293" y="3230632"/>
              <a:ext cx="821663" cy="40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accent1">
                      <a:lumMod val="75000"/>
                    </a:schemeClr>
                  </a:solidFill>
                </a:rPr>
                <a:t>2016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5676" y="312590"/>
            <a:ext cx="4376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se viene desarrollando el extensionismo acuícola en México</a:t>
            </a:r>
            <a:endParaRPr lang="es-MX" sz="1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645676" y="558811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593733" y="4581128"/>
            <a:ext cx="3564000" cy="7506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TODOS LOS PAÍSES EXISTEN SERVICIOS DE EXTENSIONISMO ACUÍCOLA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593733" y="5517232"/>
            <a:ext cx="3564000" cy="7679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/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todos los casos se identificaron entidades gubernamentales a nivel nacional, regional e incluso municipal, con responsabilidades legales de realizar extensionismo. 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4522669" y="3382648"/>
            <a:ext cx="4392000" cy="2995344"/>
            <a:chOff x="4522669" y="2996952"/>
            <a:chExt cx="4392000" cy="2995344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669" y="2996952"/>
              <a:ext cx="4392000" cy="2995344"/>
            </a:xfrm>
            <a:prstGeom prst="rect">
              <a:avLst/>
            </a:prstGeom>
          </p:spPr>
        </p:pic>
        <p:sp>
          <p:nvSpPr>
            <p:cNvPr id="17" name="16 Elipse"/>
            <p:cNvSpPr/>
            <p:nvPr/>
          </p:nvSpPr>
          <p:spPr>
            <a:xfrm>
              <a:off x="5458204" y="340107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6090380" y="3699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21 Elipse"/>
            <p:cNvSpPr/>
            <p:nvPr/>
          </p:nvSpPr>
          <p:spPr>
            <a:xfrm>
              <a:off x="7108540" y="443932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22 Elipse"/>
            <p:cNvSpPr/>
            <p:nvPr/>
          </p:nvSpPr>
          <p:spPr>
            <a:xfrm>
              <a:off x="5864308" y="432712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23 Elipse"/>
            <p:cNvSpPr/>
            <p:nvPr/>
          </p:nvSpPr>
          <p:spPr>
            <a:xfrm>
              <a:off x="6342396" y="502123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24 Elipse"/>
            <p:cNvSpPr/>
            <p:nvPr/>
          </p:nvSpPr>
          <p:spPr>
            <a:xfrm>
              <a:off x="6248096" y="479182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6351316" y="524237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26 Elipse"/>
            <p:cNvSpPr/>
            <p:nvPr/>
          </p:nvSpPr>
          <p:spPr>
            <a:xfrm>
              <a:off x="6702436" y="519266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8" name="27 Elipse"/>
            <p:cNvSpPr/>
            <p:nvPr/>
          </p:nvSpPr>
          <p:spPr>
            <a:xfrm>
              <a:off x="6895520" y="473320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28 Elipse"/>
            <p:cNvSpPr/>
            <p:nvPr/>
          </p:nvSpPr>
          <p:spPr>
            <a:xfrm>
              <a:off x="7454384" y="516524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29 Elipse"/>
            <p:cNvSpPr/>
            <p:nvPr/>
          </p:nvSpPr>
          <p:spPr>
            <a:xfrm>
              <a:off x="7998588" y="533369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8326722" y="5185303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31 Elipse"/>
            <p:cNvSpPr/>
            <p:nvPr/>
          </p:nvSpPr>
          <p:spPr>
            <a:xfrm>
              <a:off x="8550586" y="4897081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32 Elipse"/>
            <p:cNvSpPr/>
            <p:nvPr/>
          </p:nvSpPr>
          <p:spPr>
            <a:xfrm>
              <a:off x="8070588" y="559730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33 Elipse"/>
            <p:cNvSpPr/>
            <p:nvPr/>
          </p:nvSpPr>
          <p:spPr>
            <a:xfrm>
              <a:off x="7454604" y="558928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9" name="38 Elipse"/>
            <p:cNvSpPr/>
            <p:nvPr/>
          </p:nvSpPr>
          <p:spPr>
            <a:xfrm>
              <a:off x="4876076" y="326824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5307942" y="4220396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1" name="40 Elipse"/>
            <p:cNvSpPr/>
            <p:nvPr/>
          </p:nvSpPr>
          <p:spPr>
            <a:xfrm>
              <a:off x="6228192" y="427635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2" name="41 Elipse"/>
            <p:cNvSpPr/>
            <p:nvPr/>
          </p:nvSpPr>
          <p:spPr>
            <a:xfrm>
              <a:off x="6648207" y="398832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3" name="42 Elipse"/>
            <p:cNvSpPr/>
            <p:nvPr/>
          </p:nvSpPr>
          <p:spPr>
            <a:xfrm>
              <a:off x="6976159" y="417226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43 Elipse"/>
            <p:cNvSpPr/>
            <p:nvPr/>
          </p:nvSpPr>
          <p:spPr>
            <a:xfrm>
              <a:off x="6492340" y="456439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44 Elipse"/>
            <p:cNvSpPr/>
            <p:nvPr/>
          </p:nvSpPr>
          <p:spPr>
            <a:xfrm>
              <a:off x="6588224" y="4772386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45 Elipse"/>
            <p:cNvSpPr/>
            <p:nvPr/>
          </p:nvSpPr>
          <p:spPr>
            <a:xfrm>
              <a:off x="6768157" y="4960885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7" name="46 Elipse"/>
            <p:cNvSpPr/>
            <p:nvPr/>
          </p:nvSpPr>
          <p:spPr>
            <a:xfrm>
              <a:off x="6952645" y="496453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8" name="47 Elipse"/>
            <p:cNvSpPr/>
            <p:nvPr/>
          </p:nvSpPr>
          <p:spPr>
            <a:xfrm>
              <a:off x="7089001" y="502833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9" name="48 Elipse"/>
            <p:cNvSpPr/>
            <p:nvPr/>
          </p:nvSpPr>
          <p:spPr>
            <a:xfrm>
              <a:off x="6988192" y="5208807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0" name="49 Elipse"/>
            <p:cNvSpPr/>
            <p:nvPr/>
          </p:nvSpPr>
          <p:spPr>
            <a:xfrm>
              <a:off x="7020272" y="546840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1" name="50 Elipse"/>
            <p:cNvSpPr/>
            <p:nvPr/>
          </p:nvSpPr>
          <p:spPr>
            <a:xfrm>
              <a:off x="7260370" y="5288475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2" name="51 Elipse"/>
            <p:cNvSpPr/>
            <p:nvPr/>
          </p:nvSpPr>
          <p:spPr>
            <a:xfrm>
              <a:off x="7236296" y="5196412"/>
              <a:ext cx="36000" cy="36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4" name="53 Elipse"/>
            <p:cNvSpPr/>
            <p:nvPr/>
          </p:nvSpPr>
          <p:spPr>
            <a:xfrm>
              <a:off x="7108324" y="5312713"/>
              <a:ext cx="36000" cy="36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5" name="54 Elipse"/>
            <p:cNvSpPr/>
            <p:nvPr/>
          </p:nvSpPr>
          <p:spPr>
            <a:xfrm>
              <a:off x="8626777" y="5137723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4645676" y="836712"/>
            <a:ext cx="4376752" cy="561662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36" name="35 Grupo"/>
          <p:cNvGrpSpPr/>
          <p:nvPr/>
        </p:nvGrpSpPr>
        <p:grpSpPr>
          <a:xfrm>
            <a:off x="5932058" y="1066972"/>
            <a:ext cx="1836430" cy="1857804"/>
            <a:chOff x="5932058" y="908720"/>
            <a:chExt cx="1836430" cy="1857804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058" y="1254524"/>
              <a:ext cx="1836430" cy="1512000"/>
            </a:xfrm>
            <a:prstGeom prst="rect">
              <a:avLst/>
            </a:prstGeom>
          </p:spPr>
        </p:pic>
        <p:sp>
          <p:nvSpPr>
            <p:cNvPr id="35" name="34 CuadroTexto"/>
            <p:cNvSpPr txBox="1"/>
            <p:nvPr/>
          </p:nvSpPr>
          <p:spPr>
            <a:xfrm>
              <a:off x="5954220" y="908720"/>
              <a:ext cx="1806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006600"/>
                  </a:solidFill>
                </a:rPr>
                <a:t>El ejecutivo federal</a:t>
              </a:r>
              <a:endParaRPr lang="es-MX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56" name="55 CuadroTexto"/>
          <p:cNvSpPr txBox="1"/>
          <p:nvPr/>
        </p:nvSpPr>
        <p:spPr>
          <a:xfrm>
            <a:off x="5319340" y="3162454"/>
            <a:ext cx="307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600"/>
                </a:solidFill>
              </a:rPr>
              <a:t>Gobiernos estatales y municipales</a:t>
            </a:r>
            <a:endParaRPr lang="es-MX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317572" y="1916832"/>
            <a:ext cx="652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problema que afronta el extensionismo acuícola y que alternativas se proponen para un desarrollo eficiente del extensionista acuícola en México</a:t>
            </a:r>
            <a:endParaRPr lang="es-MX" sz="32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57932" y="19695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16800" y="1094541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problema que afronta el extensionismo acuícola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6800" y="1844824"/>
            <a:ext cx="83316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Ejecutivo Federal,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de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2019, canceló los apoyos para extensionismo acuícola.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todas las dependencias estatales promueven y ejecutan acciones.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E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restricciones </a:t>
            </a:r>
            <a:r>
              <a:rPr lang="es-E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presupuestales</a:t>
            </a:r>
            <a:r>
              <a:rPr lang="es-ES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actuales </a:t>
            </a:r>
            <a:r>
              <a:rPr lang="es-E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impiden o limitan</a:t>
            </a:r>
            <a:r>
              <a:rPr lang="es-ES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notablemente </a:t>
            </a:r>
            <a:r>
              <a:rPr lang="es-E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es-E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realización, </a:t>
            </a:r>
            <a:r>
              <a:rPr lang="es-E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e impacto</a:t>
            </a:r>
            <a:r>
              <a:rPr lang="es-ES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cantidad de productores</a:t>
            </a:r>
            <a:r>
              <a:rPr lang="es-ES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AREL, Micro, Pequeños y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Medianos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 en aumento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y, en consecuencia,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necesidad del extensionismo acuícola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Consecuencia de lo anterior, muchos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productores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AREL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Micro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Pequeños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enfrentan serios problemas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realizar sus actividades de manera empírica, aprovechar indebidamente su capacidad instalada y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obtener  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producciones muy bajas, que no justifican su esfuerzo, por lo que abandonan la actividad.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hay vinculación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las instituciones</a:t>
            </a:r>
            <a:r>
              <a:rPr lang="es-MX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injerencia en la actividad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1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9144000" cy="623620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16800" y="980728"/>
            <a:ext cx="833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Cabe destacar que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45% de la producción es generada por productores de </a:t>
            </a:r>
            <a:r>
              <a:rPr lang="es-MX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pequeña </a:t>
            </a:r>
            <a:r>
              <a:rPr lang="es-MX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</a:t>
            </a:r>
            <a:r>
              <a:rPr lang="es-MX" sz="1600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26" name="Picture 2" descr="Puede ser una imagen de 1 persona y texto que dice &quot;Héroes de la Alimentación CON SU TRABAJO ALIMENTAN A MÉXICO Y AL MUNDO Mojarra frita El 45 % de la producción pesquera proviene de las manos de productoras productores de pequeña escala. Porque #ElCampoNoSeDetiene reconocemos trabajo todos que hacen posible que los alimentos lleguen nuestras mesas. Conoce nás www.gob.mx/agricultura ROHIBIDO GOBIERNO DE MEXICO DISTINTOS LOS PROGRAMA AGRICULTURA fuo gob.mx/agricultur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68" y="1844824"/>
            <a:ext cx="303556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" y="-6132"/>
            <a:ext cx="9138692" cy="686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87174" y="318588"/>
            <a:ext cx="4463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</a:t>
            </a:r>
            <a:r>
              <a:rPr lang="es-MX" sz="85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que afronta el extensionismo acuícola y que alternativas se proponen para un desarrollo eficiente del extensionista acuícola en </a:t>
            </a:r>
            <a:r>
              <a:rPr lang="es-MX" sz="85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México.</a:t>
            </a:r>
            <a:endParaRPr lang="es-MX" sz="85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57932" y="168816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COLOQUIO EL EXTENSIONISMO ACUÍCOLA EN LATINOAMÉRICA</a:t>
            </a:r>
            <a:endParaRPr lang="es-MX" sz="1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45676" y="664560"/>
            <a:ext cx="44983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0000">
            <a:off x="1872556" y="1938361"/>
            <a:ext cx="2108477" cy="20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680000">
            <a:off x="2195736" y="821030"/>
            <a:ext cx="720000" cy="720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220708"/>
            <a:ext cx="1282418" cy="720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 rot="-1560000">
            <a:off x="2101564" y="3789755"/>
            <a:ext cx="308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¿Qué les doy?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419872" y="82742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alternativa de las redes sociales.</a:t>
            </a:r>
            <a:endParaRPr lang="es-MX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1501</Words>
  <Application>Microsoft Office PowerPoint</Application>
  <PresentationFormat>Presentación en pantalla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Tilapia</dc:creator>
  <cp:lastModifiedBy>Tilapia</cp:lastModifiedBy>
  <cp:revision>129</cp:revision>
  <dcterms:created xsi:type="dcterms:W3CDTF">2021-05-13T18:26:21Z</dcterms:created>
  <dcterms:modified xsi:type="dcterms:W3CDTF">2021-05-17T23:25:42Z</dcterms:modified>
</cp:coreProperties>
</file>