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38" r:id="rId2"/>
    <p:sldId id="420" r:id="rId3"/>
    <p:sldId id="437" r:id="rId4"/>
    <p:sldId id="435" r:id="rId5"/>
    <p:sldId id="436" r:id="rId6"/>
    <p:sldId id="425" r:id="rId7"/>
    <p:sldId id="424" r:id="rId8"/>
    <p:sldId id="423" r:id="rId9"/>
    <p:sldId id="419" r:id="rId10"/>
    <p:sldId id="410" r:id="rId11"/>
    <p:sldId id="416" r:id="rId12"/>
    <p:sldId id="275" r:id="rId13"/>
    <p:sldId id="406" r:id="rId14"/>
    <p:sldId id="426" r:id="rId15"/>
    <p:sldId id="429" r:id="rId16"/>
    <p:sldId id="427" r:id="rId17"/>
    <p:sldId id="432" r:id="rId18"/>
    <p:sldId id="433" r:id="rId19"/>
    <p:sldId id="434" r:id="rId20"/>
    <p:sldId id="330" r:id="rId21"/>
    <p:sldId id="421" r:id="rId22"/>
  </p:sldIdLst>
  <p:sldSz cx="12192000" cy="6858000"/>
  <p:notesSz cx="6797675" cy="9926638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agros Delgado Narvaez" initials="MDN" lastIdx="17" clrIdx="0">
    <p:extLst>
      <p:ext uri="{19B8F6BF-5375-455C-9EA6-DF929625EA0E}">
        <p15:presenceInfo xmlns:p15="http://schemas.microsoft.com/office/powerpoint/2012/main" userId="S-1-5-21-2643366824-3486481793-2924324341-16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B1E23"/>
    <a:srgbClr val="FF9900"/>
    <a:srgbClr val="E22326"/>
    <a:srgbClr val="33CCCC"/>
    <a:srgbClr val="D2DEEF"/>
    <a:srgbClr val="A3A6A7"/>
    <a:srgbClr val="79D3DD"/>
    <a:srgbClr val="5B9BD5"/>
    <a:srgbClr val="C4C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GA\Presentaciones\Lanzamiento%20del%20Extensionismo%202021\Usuari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6005506980339115E-2"/>
          <c:y val="6.8510005264756979E-2"/>
          <c:w val="0.94257024620388707"/>
          <c:h val="0.788163921993907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COSECHA!$C$11</c:f>
              <c:strCache>
                <c:ptCount val="1"/>
                <c:pt idx="0">
                  <c:v>TM</c:v>
                </c:pt>
              </c:strCache>
            </c:strRef>
          </c:tx>
          <c:spPr>
            <a:solidFill>
              <a:srgbClr val="A5A5A5">
                <a:lumMod val="50000"/>
              </a:srgbClr>
            </a:solidFill>
            <a:ln w="53975"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C000"/>
              </a:solidFill>
              <a:ln w="539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E6-42A9-A95A-624F0B1D8F3F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 w="539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E6-42A9-A95A-624F0B1D8F3F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ln>
                        <a:noFill/>
                      </a:ln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419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DFE6-42A9-A95A-624F0B1D8F3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8DCB603C-0DCB-4A0A-9C81-3673E3DB9FAB}" type="VALUE">
                      <a:rPr lang="en-US">
                        <a:solidFill>
                          <a:srgbClr val="FF0000"/>
                        </a:solidFill>
                      </a:rPr>
                      <a:pPr/>
                      <a:t>[VALOR]</a:t>
                    </a:fld>
                    <a:endParaRPr lang="es-419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FE6-42A9-A95A-624F0B1D8F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ln>
                      <a:noFill/>
                    </a:ln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COSECHA!$B$12:$B$19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2019</c:v>
                </c:pt>
                <c:pt idx="7">
                  <c:v>2020</c:v>
                </c:pt>
              </c:strCache>
            </c:strRef>
          </c:cat>
          <c:val>
            <c:numRef>
              <c:f>COSECHA!$C$12:$C$19</c:f>
              <c:numCache>
                <c:formatCode>_-* #,##0_-;\-* #,##0_-;_-* "-"??_-;_-@_-</c:formatCode>
                <c:ptCount val="8"/>
                <c:pt idx="0">
                  <c:v>90976.44052402454</c:v>
                </c:pt>
                <c:pt idx="1">
                  <c:v>100191.45182413512</c:v>
                </c:pt>
                <c:pt idx="2">
                  <c:v>100454.82190345514</c:v>
                </c:pt>
                <c:pt idx="3">
                  <c:v>134354.96718927639</c:v>
                </c:pt>
                <c:pt idx="4">
                  <c:v>161279</c:v>
                </c:pt>
                <c:pt idx="5">
                  <c:v>141190</c:v>
                </c:pt>
                <c:pt idx="6">
                  <c:v>161279</c:v>
                </c:pt>
                <c:pt idx="7">
                  <c:v>141190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FE6-42A9-A95A-624F0B1D8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27"/>
        <c:axId val="439654816"/>
        <c:axId val="439666624"/>
      </c:barChart>
      <c:lineChart>
        <c:grouping val="standard"/>
        <c:varyColors val="0"/>
        <c:ser>
          <c:idx val="1"/>
          <c:order val="1"/>
          <c:tx>
            <c:strRef>
              <c:f>COSECHA!$D$11</c:f>
              <c:strCache>
                <c:ptCount val="1"/>
              </c:strCache>
            </c:strRef>
          </c:tx>
          <c:spPr>
            <a:ln w="1397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COSECHA!$B$12:$B$19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2019</c:v>
                </c:pt>
                <c:pt idx="7">
                  <c:v>2020</c:v>
                </c:pt>
              </c:strCache>
            </c:strRef>
          </c:cat>
          <c:val>
            <c:numRef>
              <c:f>COSECHA!$D$12:$D$19</c:f>
              <c:numCache>
                <c:formatCode>_-* #,##0_-;\-* #,##0_-;_-* "-"??_-;_-@_-</c:formatCode>
                <c:ptCount val="8"/>
                <c:pt idx="0">
                  <c:v>90976.44052402454</c:v>
                </c:pt>
                <c:pt idx="1">
                  <c:v>100191.45182413512</c:v>
                </c:pt>
                <c:pt idx="2">
                  <c:v>100454.82190345514</c:v>
                </c:pt>
                <c:pt idx="3">
                  <c:v>134354.96718927639</c:v>
                </c:pt>
                <c:pt idx="4">
                  <c:v>161279</c:v>
                </c:pt>
                <c:pt idx="5" formatCode="General">
                  <c:v>141190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DFE6-42A9-A95A-624F0B1D8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9654816"/>
        <c:axId val="439666624"/>
      </c:lineChart>
      <c:catAx>
        <c:axId val="43965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439666624"/>
        <c:crosses val="autoZero"/>
        <c:auto val="0"/>
        <c:lblAlgn val="ctr"/>
        <c:lblOffset val="100"/>
        <c:tickLblSkip val="1"/>
        <c:noMultiLvlLbl val="0"/>
      </c:catAx>
      <c:valAx>
        <c:axId val="439666624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43965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419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80-42EC-AD2A-A61D25ACE817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80-42EC-AD2A-A61D25ACE817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C80-42EC-AD2A-A61D25ACE8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Sheet1!$B$3:$B$5</c:f>
              <c:strCache>
                <c:ptCount val="3"/>
                <c:pt idx="0">
                  <c:v>AMYGE</c:v>
                </c:pt>
                <c:pt idx="1">
                  <c:v>AMYPE</c:v>
                </c:pt>
                <c:pt idx="2">
                  <c:v>AREL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217</c:v>
                </c:pt>
                <c:pt idx="1">
                  <c:v>3485</c:v>
                </c:pt>
                <c:pt idx="2">
                  <c:v>8268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80-42EC-AD2A-A61D25ACE8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100"/>
        <c:axId val="435600112"/>
        <c:axId val="438945800"/>
      </c:barChart>
      <c:catAx>
        <c:axId val="43560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438945800"/>
        <c:crosses val="autoZero"/>
        <c:auto val="1"/>
        <c:lblAlgn val="ctr"/>
        <c:lblOffset val="100"/>
        <c:noMultiLvlLbl val="0"/>
      </c:catAx>
      <c:valAx>
        <c:axId val="438945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435600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6318C-CF86-4B31-A6B0-820FE4E03E1B}" type="datetimeFigureOut">
              <a:rPr lang="es-MX" smtClean="0"/>
              <a:t>26/05/2021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B61A7-F1BF-44D5-900B-34DBEC13E6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6157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B02F4-67B8-4AEB-AFF3-ECAD778B9105}" type="datetimeFigureOut">
              <a:rPr lang="es-MX" smtClean="0"/>
              <a:t>26/05/2021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E74A5-169E-4439-8473-254F95D607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46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61EB267A-FBC4-4116-BF72-08AD4AD8ED6F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3EAE3DF-3756-4EBD-AC22-95BD5C15AD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000" y="1600565"/>
            <a:ext cx="3240000" cy="655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6E1D039-6F4E-47EF-95ED-26780DEC67B9}"/>
              </a:ext>
            </a:extLst>
          </p:cNvPr>
          <p:cNvCxnSpPr/>
          <p:nvPr userDrawn="1"/>
        </p:nvCxnSpPr>
        <p:spPr>
          <a:xfrm flipV="1">
            <a:off x="5106000" y="2643620"/>
            <a:ext cx="1980000" cy="0"/>
          </a:xfrm>
          <a:prstGeom prst="line">
            <a:avLst/>
          </a:prstGeom>
          <a:ln w="88900">
            <a:solidFill>
              <a:srgbClr val="E2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object 5">
            <a:extLst>
              <a:ext uri="{FF2B5EF4-FFF2-40B4-BE49-F238E27FC236}">
                <a16:creationId xmlns:a16="http://schemas.microsoft.com/office/drawing/2014/main" id="{059AC562-A141-408C-AF78-C83B205B8EA3}"/>
              </a:ext>
            </a:extLst>
          </p:cNvPr>
          <p:cNvGrpSpPr/>
          <p:nvPr userDrawn="1"/>
        </p:nvGrpSpPr>
        <p:grpSpPr>
          <a:xfrm>
            <a:off x="720851" y="267682"/>
            <a:ext cx="10556875" cy="958850"/>
            <a:chOff x="720851" y="297179"/>
            <a:chExt cx="10556875" cy="958850"/>
          </a:xfrm>
        </p:grpSpPr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B3429E74-3CDC-49B4-9F82-D53E334592B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1556" y="297179"/>
              <a:ext cx="1876044" cy="958596"/>
            </a:xfrm>
            <a:prstGeom prst="rect">
              <a:avLst/>
            </a:prstGeom>
          </p:spPr>
        </p:pic>
        <p:pic>
          <p:nvPicPr>
            <p:cNvPr id="15" name="object 7">
              <a:extLst>
                <a:ext uri="{FF2B5EF4-FFF2-40B4-BE49-F238E27FC236}">
                  <a16:creationId xmlns:a16="http://schemas.microsoft.com/office/drawing/2014/main" id="{246E83BB-6367-4943-806F-32E29D2B8F4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851" y="528827"/>
              <a:ext cx="1836420" cy="726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684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" y="5742441"/>
            <a:ext cx="12186000" cy="11155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000" cy="149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67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09A5B160-1F79-4701-A809-D4EAB216488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8" name="object 5">
            <a:extLst>
              <a:ext uri="{FF2B5EF4-FFF2-40B4-BE49-F238E27FC236}">
                <a16:creationId xmlns:a16="http://schemas.microsoft.com/office/drawing/2014/main" id="{D22976AB-2202-46E3-B7B7-1C6C2CE99A2E}"/>
              </a:ext>
            </a:extLst>
          </p:cNvPr>
          <p:cNvGrpSpPr/>
          <p:nvPr userDrawn="1"/>
        </p:nvGrpSpPr>
        <p:grpSpPr>
          <a:xfrm>
            <a:off x="720851" y="297179"/>
            <a:ext cx="10556875" cy="958850"/>
            <a:chOff x="720851" y="297179"/>
            <a:chExt cx="10556875" cy="958850"/>
          </a:xfrm>
        </p:grpSpPr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85A510A9-A8CC-4342-B22A-5C859E1956C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01556" y="297179"/>
              <a:ext cx="1876044" cy="958596"/>
            </a:xfrm>
            <a:prstGeom prst="rect">
              <a:avLst/>
            </a:prstGeom>
          </p:spPr>
        </p:pic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886FBBAD-521F-4A4F-8E85-FCCBB6BF67F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851" y="528827"/>
              <a:ext cx="1836420" cy="726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51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D729AA4D-4357-4BFD-9900-BA8DD1DE357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45843" y="2711802"/>
            <a:ext cx="2660677" cy="1031584"/>
          </a:xfrm>
          <a:prstGeom prst="rect">
            <a:avLst/>
          </a:prstGeom>
        </p:spPr>
      </p:pic>
      <p:pic>
        <p:nvPicPr>
          <p:cNvPr id="4" name="object 3">
            <a:extLst>
              <a:ext uri="{FF2B5EF4-FFF2-40B4-BE49-F238E27FC236}">
                <a16:creationId xmlns:a16="http://schemas.microsoft.com/office/drawing/2014/main" id="{6751706C-B982-454C-BD3D-87717B43B522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55698" y="2937558"/>
            <a:ext cx="2428930" cy="57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1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70856-173C-4F5D-9F5A-B3E38A7862EF}" type="datetimeFigureOut">
              <a:rPr lang="es-PE" smtClean="0"/>
              <a:t>26/05/2021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78857-F000-4E6A-975D-12028B912B4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5218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4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microsoft.com/office/2007/relationships/hdphoto" Target="../media/hdphoto11.wdp"/><Relationship Id="rId10" Type="http://schemas.openxmlformats.org/officeDocument/2006/relationships/image" Target="../media/image47.jpeg"/><Relationship Id="rId4" Type="http://schemas.openxmlformats.org/officeDocument/2006/relationships/image" Target="../media/image43.pn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55.jpg"/><Relationship Id="rId4" Type="http://schemas.openxmlformats.org/officeDocument/2006/relationships/image" Target="../media/image50.png"/><Relationship Id="rId9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FCA88A8-A097-41C0-A840-543214BF5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82933"/>
          </a:xfrm>
          <a:prstGeom prst="rect">
            <a:avLst/>
          </a:prstGeom>
        </p:spPr>
      </p:pic>
      <p:grpSp>
        <p:nvGrpSpPr>
          <p:cNvPr id="6" name="object 5">
            <a:extLst>
              <a:ext uri="{FF2B5EF4-FFF2-40B4-BE49-F238E27FC236}">
                <a16:creationId xmlns:a16="http://schemas.microsoft.com/office/drawing/2014/main" id="{4F9F8BA8-FA3A-4B78-B12E-C810654356F3}"/>
              </a:ext>
            </a:extLst>
          </p:cNvPr>
          <p:cNvGrpSpPr/>
          <p:nvPr/>
        </p:nvGrpSpPr>
        <p:grpSpPr>
          <a:xfrm>
            <a:off x="720851" y="336957"/>
            <a:ext cx="10556875" cy="958850"/>
            <a:chOff x="720851" y="297179"/>
            <a:chExt cx="10556875" cy="958850"/>
          </a:xfrm>
        </p:grpSpPr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72FE47E7-1151-49FF-9488-D549E96919B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01556" y="297179"/>
              <a:ext cx="1876044" cy="958596"/>
            </a:xfrm>
            <a:prstGeom prst="rect">
              <a:avLst/>
            </a:prstGeom>
          </p:spPr>
        </p:pic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07EB03FB-5578-4B40-8700-E2BCCAEEC87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851" y="528827"/>
              <a:ext cx="1836420" cy="726948"/>
            </a:xfrm>
            <a:prstGeom prst="rect">
              <a:avLst/>
            </a:prstGeom>
          </p:spPr>
        </p:pic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30CFADA1-9E49-4D14-A9DF-7C2C37214037}"/>
              </a:ext>
            </a:extLst>
          </p:cNvPr>
          <p:cNvSpPr/>
          <p:nvPr/>
        </p:nvSpPr>
        <p:spPr>
          <a:xfrm>
            <a:off x="374072" y="2290242"/>
            <a:ext cx="9809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EXTENSIONISMO ACUÍCOLA COMO SERVICIO DE DESARROLLO Y REACTIVACIÓN EN PERÚ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DA7722E-C19B-4DDB-8340-A5EC300B0C47}"/>
              </a:ext>
            </a:extLst>
          </p:cNvPr>
          <p:cNvSpPr txBox="1"/>
          <p:nvPr/>
        </p:nvSpPr>
        <p:spPr>
          <a:xfrm>
            <a:off x="374072" y="3277881"/>
            <a:ext cx="4253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DAVID H. MENDOZA RAMIREZ</a:t>
            </a:r>
          </a:p>
          <a:p>
            <a:r>
              <a:rPr lang="es-PE" sz="1600" b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Director General de Acuicultura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71818FA-FC22-43D7-A8EB-B139653FEFCB}"/>
              </a:ext>
            </a:extLst>
          </p:cNvPr>
          <p:cNvSpPr txBox="1"/>
          <p:nvPr/>
        </p:nvSpPr>
        <p:spPr>
          <a:xfrm>
            <a:off x="374072" y="1825664"/>
            <a:ext cx="10460181" cy="307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COLOQUIO INTERNACIONAL </a:t>
            </a:r>
            <a:r>
              <a:rPr lang="es-MX" sz="1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"EL EXTENSIONISMO ACUICOLA EN LATINOAMERICA"</a:t>
            </a:r>
            <a:endParaRPr lang="es-419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41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7F780B58-67DD-437F-A659-2AE200DD343D}"/>
              </a:ext>
            </a:extLst>
          </p:cNvPr>
          <p:cNvSpPr/>
          <p:nvPr/>
        </p:nvSpPr>
        <p:spPr>
          <a:xfrm>
            <a:off x="1136088" y="1418199"/>
            <a:ext cx="375805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ENFOQUE DEL SERVICIO</a:t>
            </a:r>
            <a:endParaRPr kumimoji="0" lang="es-PE" sz="20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72968F1-9A66-4771-9575-CC298115176F}"/>
              </a:ext>
            </a:extLst>
          </p:cNvPr>
          <p:cNvSpPr/>
          <p:nvPr/>
        </p:nvSpPr>
        <p:spPr>
          <a:xfrm>
            <a:off x="923922" y="1418624"/>
            <a:ext cx="212167" cy="400022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415CA62-D465-43AE-871D-4D48461ADFEC}"/>
              </a:ext>
            </a:extLst>
          </p:cNvPr>
          <p:cNvSpPr txBox="1"/>
          <p:nvPr/>
        </p:nvSpPr>
        <p:spPr>
          <a:xfrm>
            <a:off x="1679892" y="2842363"/>
            <a:ext cx="4139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PE" sz="1400" b="1" dirty="0">
                <a:solidFill>
                  <a:srgbClr val="FF6600"/>
                </a:solidFill>
              </a:rPr>
              <a:t>FORTALECER CAPACIDADES Y GENERACIÓN DE COMPETENCIAS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el productor acuícola</a:t>
            </a:r>
            <a:endParaRPr lang="es-419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17FEA67-26B1-44B1-8241-D83D17C827C2}"/>
              </a:ext>
            </a:extLst>
          </p:cNvPr>
          <p:cNvSpPr txBox="1"/>
          <p:nvPr/>
        </p:nvSpPr>
        <p:spPr>
          <a:xfrm>
            <a:off x="1679889" y="3456758"/>
            <a:ext cx="41390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PE" sz="1400" b="1" dirty="0">
                <a:solidFill>
                  <a:srgbClr val="FF6600"/>
                </a:solidFill>
              </a:rPr>
              <a:t>APORTA AL DESARROLLO DE LA CADENA DE VALOR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través de la asistencia técnica y acompañamiento con la metodología</a:t>
            </a:r>
            <a:r>
              <a:rPr lang="es-PE" sz="1400" b="1" dirty="0">
                <a:solidFill>
                  <a:schemeClr val="tx1"/>
                </a:solidFill>
              </a:rPr>
              <a:t> </a:t>
            </a:r>
            <a:r>
              <a:rPr lang="es-PE" sz="1400" b="1" dirty="0">
                <a:solidFill>
                  <a:srgbClr val="FF6600"/>
                </a:solidFill>
              </a:rPr>
              <a:t>“APRENDIENDO – HACIENDO”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F619128-1812-4BE0-AA77-1E48E08769CF}"/>
              </a:ext>
            </a:extLst>
          </p:cNvPr>
          <p:cNvSpPr txBox="1"/>
          <p:nvPr/>
        </p:nvSpPr>
        <p:spPr>
          <a:xfrm>
            <a:off x="1679891" y="2061708"/>
            <a:ext cx="41390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400" b="1" dirty="0">
                <a:solidFill>
                  <a:srgbClr val="FF6600"/>
                </a:solidFill>
              </a:rPr>
              <a:t>IMPULSA EL DESARROLLO PRODUCTIVO DE LA ACUICULTURA </a:t>
            </a:r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incorporando buenas prácticas, innovación y productividad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85D54F3-354A-401A-B61A-D13FB5A4F52F}"/>
              </a:ext>
            </a:extLst>
          </p:cNvPr>
          <p:cNvSpPr txBox="1"/>
          <p:nvPr/>
        </p:nvSpPr>
        <p:spPr>
          <a:xfrm>
            <a:off x="1679890" y="5526614"/>
            <a:ext cx="4139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400" b="1" dirty="0">
                <a:solidFill>
                  <a:srgbClr val="FF6600"/>
                </a:solidFill>
              </a:rPr>
              <a:t>ESQUEMA ARTICULADOR </a:t>
            </a:r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 el desarrollo y búsqueda de soluciones en el territorio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3" name="Conector: angular 32">
            <a:extLst>
              <a:ext uri="{FF2B5EF4-FFF2-40B4-BE49-F238E27FC236}">
                <a16:creationId xmlns:a16="http://schemas.microsoft.com/office/drawing/2014/main" id="{CE091DF6-FAF5-4E84-9CDB-082D7261C7EF}"/>
              </a:ext>
            </a:extLst>
          </p:cNvPr>
          <p:cNvCxnSpPr>
            <a:cxnSpLocks/>
            <a:stCxn id="28" idx="2"/>
            <a:endCxn id="32" idx="1"/>
          </p:cNvCxnSpPr>
          <p:nvPr/>
        </p:nvCxnSpPr>
        <p:spPr>
          <a:xfrm rot="16200000" flipH="1">
            <a:off x="-629841" y="3478493"/>
            <a:ext cx="3969578" cy="649884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: angular 33">
            <a:extLst>
              <a:ext uri="{FF2B5EF4-FFF2-40B4-BE49-F238E27FC236}">
                <a16:creationId xmlns:a16="http://schemas.microsoft.com/office/drawing/2014/main" id="{B37948DA-9DEC-46B9-B9AF-DB7E3FFC09F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48751" y="1799901"/>
            <a:ext cx="612394" cy="649885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: angular 34">
            <a:extLst>
              <a:ext uri="{FF2B5EF4-FFF2-40B4-BE49-F238E27FC236}">
                <a16:creationId xmlns:a16="http://schemas.microsoft.com/office/drawing/2014/main" id="{FD30255A-1E08-4180-AEA7-E776635B61B6}"/>
              </a:ext>
            </a:extLst>
          </p:cNvPr>
          <p:cNvCxnSpPr>
            <a:cxnSpLocks/>
            <a:stCxn id="28" idx="2"/>
            <a:endCxn id="30" idx="1"/>
          </p:cNvCxnSpPr>
          <p:nvPr/>
        </p:nvCxnSpPr>
        <p:spPr>
          <a:xfrm rot="16200000" flipH="1">
            <a:off x="351225" y="2497426"/>
            <a:ext cx="2007444" cy="649883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id="{21062EF3-9ABA-4E69-B183-542E4FCC265F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2286" y="2136367"/>
            <a:ext cx="1285327" cy="649886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C7F3B3A-7C3F-4B19-B7F8-E624A2F04375}"/>
              </a:ext>
            </a:extLst>
          </p:cNvPr>
          <p:cNvSpPr txBox="1"/>
          <p:nvPr/>
        </p:nvSpPr>
        <p:spPr>
          <a:xfrm>
            <a:off x="1679892" y="4290371"/>
            <a:ext cx="4139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400" b="1" dirty="0">
                <a:solidFill>
                  <a:srgbClr val="FF6600"/>
                </a:solidFill>
              </a:rPr>
              <a:t>FOMENTA EL ESCALAMIENTO </a:t>
            </a:r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todos los usuarios AREL y AMYPE que cobertura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6C0DF62-CC89-4FCD-A5DB-D2A0604EB961}"/>
              </a:ext>
            </a:extLst>
          </p:cNvPr>
          <p:cNvSpPr txBox="1"/>
          <p:nvPr/>
        </p:nvSpPr>
        <p:spPr>
          <a:xfrm>
            <a:off x="1679889" y="4904766"/>
            <a:ext cx="4139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400" b="1" dirty="0">
                <a:solidFill>
                  <a:srgbClr val="FF6600"/>
                </a:solidFill>
              </a:rPr>
              <a:t>IMPULSA LA AUTOGESTIÓN </a:t>
            </a:r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hacia la sostenibilidad de los emprendimientos acuícolas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id="{A77D6E43-DAA8-46FD-97C3-31D7681C3DDF}"/>
              </a:ext>
            </a:extLst>
          </p:cNvPr>
          <p:cNvCxnSpPr>
            <a:cxnSpLocks/>
            <a:stCxn id="28" idx="2"/>
            <a:endCxn id="37" idx="1"/>
          </p:cNvCxnSpPr>
          <p:nvPr/>
        </p:nvCxnSpPr>
        <p:spPr>
          <a:xfrm rot="16200000" flipH="1">
            <a:off x="-11718" y="2860370"/>
            <a:ext cx="2733335" cy="649886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r 39">
            <a:extLst>
              <a:ext uri="{FF2B5EF4-FFF2-40B4-BE49-F238E27FC236}">
                <a16:creationId xmlns:a16="http://schemas.microsoft.com/office/drawing/2014/main" id="{4599A24F-3F50-4172-A4C2-698BC441A564}"/>
              </a:ext>
            </a:extLst>
          </p:cNvPr>
          <p:cNvCxnSpPr>
            <a:cxnSpLocks/>
          </p:cNvCxnSpPr>
          <p:nvPr/>
        </p:nvCxnSpPr>
        <p:spPr>
          <a:xfrm rot="16200000" flipH="1">
            <a:off x="-318918" y="3167570"/>
            <a:ext cx="3347730" cy="649883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agen 60">
            <a:extLst>
              <a:ext uri="{FF2B5EF4-FFF2-40B4-BE49-F238E27FC236}">
                <a16:creationId xmlns:a16="http://schemas.microsoft.com/office/drawing/2014/main" id="{FE0CA2AE-E2B8-4F65-A635-CFEA4AC7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87" y="1853200"/>
            <a:ext cx="2732763" cy="205140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38E157F9-104D-445E-8F85-490CEBF48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849" y="1853200"/>
            <a:ext cx="2735205" cy="205140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3BA89589-1E9B-4CBE-A490-6786CC02B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82" t="19784" r="27999" b="29889"/>
          <a:stretch/>
        </p:blipFill>
        <p:spPr>
          <a:xfrm>
            <a:off x="9247849" y="4020363"/>
            <a:ext cx="2732763" cy="202947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6883D863-625D-483F-B68A-7CBA391912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96" t="23320" r="18718" b="22579"/>
          <a:stretch/>
        </p:blipFill>
        <p:spPr>
          <a:xfrm flipH="1">
            <a:off x="6373088" y="4020362"/>
            <a:ext cx="2732763" cy="202947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4267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C1A96DE6-A7E2-4980-B2E8-21A7E9A41C67}"/>
              </a:ext>
            </a:extLst>
          </p:cNvPr>
          <p:cNvSpPr txBox="1"/>
          <p:nvPr/>
        </p:nvSpPr>
        <p:spPr>
          <a:xfrm>
            <a:off x="934683" y="1417859"/>
            <a:ext cx="106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F0"/>
                </a:solidFill>
              </a:rPr>
              <a:t>PLANIFICACIÓN DEL SERVICIO PARA LA INTERVENCIÓN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17F87C5F-CA70-440F-9AF2-493ADA296816}"/>
              </a:ext>
            </a:extLst>
          </p:cNvPr>
          <p:cNvSpPr/>
          <p:nvPr/>
        </p:nvSpPr>
        <p:spPr>
          <a:xfrm>
            <a:off x="449376" y="3117865"/>
            <a:ext cx="1656000" cy="90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Determinación de territorios</a:t>
            </a:r>
            <a:endParaRPr lang="x-none" sz="1400" b="1" dirty="0"/>
          </a:p>
        </p:txBody>
      </p: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96B5ECE5-A1AA-464F-80DD-21894BC2E76A}"/>
              </a:ext>
            </a:extLst>
          </p:cNvPr>
          <p:cNvCxnSpPr>
            <a:cxnSpLocks/>
            <a:stCxn id="34" idx="3"/>
            <a:endCxn id="36" idx="1"/>
          </p:cNvCxnSpPr>
          <p:nvPr/>
        </p:nvCxnSpPr>
        <p:spPr>
          <a:xfrm>
            <a:off x="2105376" y="3567865"/>
            <a:ext cx="811497" cy="3173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5AFD1147-EA5E-4A8B-994E-D0B5F85944C6}"/>
              </a:ext>
            </a:extLst>
          </p:cNvPr>
          <p:cNvSpPr/>
          <p:nvPr/>
        </p:nvSpPr>
        <p:spPr>
          <a:xfrm>
            <a:off x="2916873" y="3121038"/>
            <a:ext cx="1656000" cy="90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Determinación de usuarios</a:t>
            </a:r>
            <a:endParaRPr lang="x-none" sz="1400" b="1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E0EE540-A05D-439D-8CCD-2B2C6BB55E2A}"/>
              </a:ext>
            </a:extLst>
          </p:cNvPr>
          <p:cNvSpPr txBox="1"/>
          <p:nvPr/>
        </p:nvSpPr>
        <p:spPr>
          <a:xfrm>
            <a:off x="1332449" y="2203291"/>
            <a:ext cx="1521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Determinando zonas con mayor presencia de productores</a:t>
            </a:r>
            <a:endParaRPr lang="es-419" sz="1400" dirty="0"/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E181F670-EACE-4E6E-A98E-C97322DB8A50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1276241" y="2160108"/>
            <a:ext cx="1135" cy="95775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D28EC809-FB44-46E0-A54D-FDD3CB133F93}"/>
              </a:ext>
            </a:extLst>
          </p:cNvPr>
          <p:cNvCxnSpPr>
            <a:cxnSpLocks/>
          </p:cNvCxnSpPr>
          <p:nvPr/>
        </p:nvCxnSpPr>
        <p:spPr>
          <a:xfrm>
            <a:off x="1277436" y="2160108"/>
            <a:ext cx="1476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723F3D16-358E-4D78-A021-ED34C21B06EA}"/>
              </a:ext>
            </a:extLst>
          </p:cNvPr>
          <p:cNvSpPr/>
          <p:nvPr/>
        </p:nvSpPr>
        <p:spPr>
          <a:xfrm>
            <a:off x="5385505" y="3117865"/>
            <a:ext cx="1656000" cy="9000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Gestión de recursos </a:t>
            </a:r>
            <a:endParaRPr lang="x-none" sz="1400" b="1" dirty="0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AA4EFC20-C410-4087-AAC1-E7EFF66FC404}"/>
              </a:ext>
            </a:extLst>
          </p:cNvPr>
          <p:cNvSpPr/>
          <p:nvPr/>
        </p:nvSpPr>
        <p:spPr>
          <a:xfrm>
            <a:off x="7850516" y="3117864"/>
            <a:ext cx="1656000" cy="900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Inducción de profesionales</a:t>
            </a:r>
            <a:endParaRPr lang="x-none" sz="1400" b="1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76E579A-03EA-4B95-8224-58C3D153DD6C}"/>
              </a:ext>
            </a:extLst>
          </p:cNvPr>
          <p:cNvSpPr txBox="1"/>
          <p:nvPr/>
        </p:nvSpPr>
        <p:spPr>
          <a:xfrm>
            <a:off x="6268578" y="4174535"/>
            <a:ext cx="14209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Presupuestos</a:t>
            </a:r>
          </a:p>
          <a:p>
            <a:r>
              <a:rPr lang="es-MX" sz="1400" dirty="0"/>
              <a:t>Contratación de personal</a:t>
            </a:r>
            <a:endParaRPr lang="es-419" sz="1400" dirty="0"/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641E5D21-FC14-4D54-84E5-D82C53F760C9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6213505" y="4017864"/>
            <a:ext cx="0" cy="9576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621F02CC-36AF-4E82-B6C5-59F3386EBF13}"/>
              </a:ext>
            </a:extLst>
          </p:cNvPr>
          <p:cNvCxnSpPr>
            <a:cxnSpLocks/>
          </p:cNvCxnSpPr>
          <p:nvPr/>
        </p:nvCxnSpPr>
        <p:spPr>
          <a:xfrm>
            <a:off x="6213565" y="4967615"/>
            <a:ext cx="1476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83C38266-FBC6-401F-B53C-CDBAF6676370}"/>
              </a:ext>
            </a:extLst>
          </p:cNvPr>
          <p:cNvCxnSpPr>
            <a:cxnSpLocks/>
            <a:stCxn id="36" idx="3"/>
            <a:endCxn id="40" idx="1"/>
          </p:cNvCxnSpPr>
          <p:nvPr/>
        </p:nvCxnSpPr>
        <p:spPr>
          <a:xfrm flipV="1">
            <a:off x="4572873" y="3567865"/>
            <a:ext cx="812632" cy="3173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156939F1-2D4D-49B7-86D9-FAF922159D88}"/>
              </a:ext>
            </a:extLst>
          </p:cNvPr>
          <p:cNvCxnSpPr>
            <a:cxnSpLocks/>
            <a:stCxn id="40" idx="3"/>
            <a:endCxn id="41" idx="1"/>
          </p:cNvCxnSpPr>
          <p:nvPr/>
        </p:nvCxnSpPr>
        <p:spPr>
          <a:xfrm flipV="1">
            <a:off x="7041505" y="3567864"/>
            <a:ext cx="809011" cy="1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676A232D-7105-4E24-BB29-744A8CA69CAD}"/>
              </a:ext>
            </a:extLst>
          </p:cNvPr>
          <p:cNvSpPr txBox="1"/>
          <p:nvPr/>
        </p:nvSpPr>
        <p:spPr>
          <a:xfrm>
            <a:off x="8742430" y="2247032"/>
            <a:ext cx="21733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/>
                </a:solidFill>
              </a:rPr>
              <a:t>Inducción y capacitación inicial a extensionistas sobre las metas a alcanzar</a:t>
            </a:r>
            <a:endParaRPr lang="es-PE" sz="1400" b="1" dirty="0">
              <a:solidFill>
                <a:schemeClr val="tx1"/>
              </a:solidFill>
            </a:endParaRPr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A57424D9-1057-444C-A171-BB7BAB412788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8678516" y="2161607"/>
            <a:ext cx="0" cy="95625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C8A4A05E-C5D7-4068-98FE-7DB5B31C54E7}"/>
              </a:ext>
            </a:extLst>
          </p:cNvPr>
          <p:cNvCxnSpPr>
            <a:cxnSpLocks/>
          </p:cNvCxnSpPr>
          <p:nvPr/>
        </p:nvCxnSpPr>
        <p:spPr>
          <a:xfrm>
            <a:off x="8689614" y="2160108"/>
            <a:ext cx="1476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5B15ACB3-80E2-4E79-A91A-19D6BB3658A5}"/>
              </a:ext>
            </a:extLst>
          </p:cNvPr>
          <p:cNvSpPr/>
          <p:nvPr/>
        </p:nvSpPr>
        <p:spPr>
          <a:xfrm>
            <a:off x="9748568" y="4330297"/>
            <a:ext cx="1656000" cy="900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Asistencia Técnica, acompañamiento y articulación</a:t>
            </a:r>
            <a:endParaRPr lang="x-none" sz="1400" b="1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6239DBA6-6FFD-40A5-91C7-5F74802D60DC}"/>
              </a:ext>
            </a:extLst>
          </p:cNvPr>
          <p:cNvSpPr txBox="1"/>
          <p:nvPr/>
        </p:nvSpPr>
        <p:spPr>
          <a:xfrm>
            <a:off x="3763016" y="4174535"/>
            <a:ext cx="1420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Identificación de potenciales usuarios con GORE</a:t>
            </a:r>
            <a:endParaRPr lang="es-419" sz="1400" dirty="0"/>
          </a:p>
        </p:txBody>
      </p: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FA9853BF-6D4C-439B-BB13-3C4636209CB7}"/>
              </a:ext>
            </a:extLst>
          </p:cNvPr>
          <p:cNvCxnSpPr>
            <a:cxnSpLocks/>
          </p:cNvCxnSpPr>
          <p:nvPr/>
        </p:nvCxnSpPr>
        <p:spPr>
          <a:xfrm>
            <a:off x="3707943" y="4017864"/>
            <a:ext cx="0" cy="9576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B42699BA-A690-4DD9-9E7D-C3E773FE6FDC}"/>
              </a:ext>
            </a:extLst>
          </p:cNvPr>
          <p:cNvCxnSpPr>
            <a:cxnSpLocks/>
          </p:cNvCxnSpPr>
          <p:nvPr/>
        </p:nvCxnSpPr>
        <p:spPr>
          <a:xfrm>
            <a:off x="3708003" y="4967615"/>
            <a:ext cx="1476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: angular 53">
            <a:extLst>
              <a:ext uri="{FF2B5EF4-FFF2-40B4-BE49-F238E27FC236}">
                <a16:creationId xmlns:a16="http://schemas.microsoft.com/office/drawing/2014/main" id="{B848A4AA-EF6E-451C-8410-C327020A20D7}"/>
              </a:ext>
            </a:extLst>
          </p:cNvPr>
          <p:cNvCxnSpPr>
            <a:cxnSpLocks/>
            <a:stCxn id="41" idx="3"/>
            <a:endCxn id="50" idx="0"/>
          </p:cNvCxnSpPr>
          <p:nvPr/>
        </p:nvCxnSpPr>
        <p:spPr>
          <a:xfrm>
            <a:off x="9506516" y="3567864"/>
            <a:ext cx="1070052" cy="762433"/>
          </a:xfrm>
          <a:prstGeom prst="bentConnector2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AACA010D-A9F8-4E1F-B61C-2B8F212B8CA3}"/>
              </a:ext>
            </a:extLst>
          </p:cNvPr>
          <p:cNvSpPr/>
          <p:nvPr/>
        </p:nvSpPr>
        <p:spPr>
          <a:xfrm>
            <a:off x="7850516" y="5410951"/>
            <a:ext cx="1656000" cy="90000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Monitoreo, seguimiento y evaluación</a:t>
            </a:r>
            <a:endParaRPr lang="x-none" sz="1400" b="1" dirty="0"/>
          </a:p>
        </p:txBody>
      </p:sp>
      <p:cxnSp>
        <p:nvCxnSpPr>
          <p:cNvPr id="56" name="Conector: angular 55">
            <a:extLst>
              <a:ext uri="{FF2B5EF4-FFF2-40B4-BE49-F238E27FC236}">
                <a16:creationId xmlns:a16="http://schemas.microsoft.com/office/drawing/2014/main" id="{F5CAA9E4-0385-43F3-B8DF-FAF355348C26}"/>
              </a:ext>
            </a:extLst>
          </p:cNvPr>
          <p:cNvCxnSpPr>
            <a:cxnSpLocks/>
            <a:stCxn id="50" idx="2"/>
            <a:endCxn id="55" idx="3"/>
          </p:cNvCxnSpPr>
          <p:nvPr/>
        </p:nvCxnSpPr>
        <p:spPr>
          <a:xfrm rot="5400000">
            <a:off x="9726215" y="5010598"/>
            <a:ext cx="630654" cy="1070052"/>
          </a:xfrm>
          <a:prstGeom prst="bentConnector2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Escrutinio de documentos de icono al estilo plano. revisión de declaración  de vector de ilustración en el fondo aislado. | CanStock">
            <a:extLst>
              <a:ext uri="{FF2B5EF4-FFF2-40B4-BE49-F238E27FC236}">
                <a16:creationId xmlns:a16="http://schemas.microsoft.com/office/drawing/2014/main" id="{144048A4-7FEC-48AB-B55A-BDDB8B71E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12592" r="17901" b="21964"/>
          <a:stretch/>
        </p:blipFill>
        <p:spPr bwMode="auto">
          <a:xfrm>
            <a:off x="6916122" y="5387839"/>
            <a:ext cx="945140" cy="94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Actividades de sensibilización - Mutua Universal">
            <a:extLst>
              <a:ext uri="{FF2B5EF4-FFF2-40B4-BE49-F238E27FC236}">
                <a16:creationId xmlns:a16="http://schemas.microsoft.com/office/drawing/2014/main" id="{4EDAA608-6867-4A9B-A53D-0A56F4DC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18281" r="17232" b="15968"/>
          <a:stretch/>
        </p:blipFill>
        <p:spPr bwMode="auto">
          <a:xfrm>
            <a:off x="7817417" y="2294908"/>
            <a:ext cx="834575" cy="7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Diseño Plano Del Icono De La Carrera Del Antiguo Funcionario Stock de  ilustración - Ilustración de funcionario, antiguo: 101286861">
            <a:extLst>
              <a:ext uri="{FF2B5EF4-FFF2-40B4-BE49-F238E27FC236}">
                <a16:creationId xmlns:a16="http://schemas.microsoft.com/office/drawing/2014/main" id="{C2F56AD1-64DF-4EA8-AE9F-E41ABB9A2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CED6D6"/>
              </a:clrFrom>
              <a:clrTo>
                <a:srgbClr val="CED6D6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421"/>
                    </a14:imgEffect>
                    <a14:imgEffect>
                      <a14:saturation sat="66000"/>
                    </a14:imgEffect>
                    <a14:imgEffect>
                      <a14:brightnessContrast bright="-25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7070" r="12399" b="10286"/>
          <a:stretch/>
        </p:blipFill>
        <p:spPr bwMode="auto">
          <a:xfrm>
            <a:off x="860249" y="4075464"/>
            <a:ext cx="78869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09E2F7B2-3176-49CF-B745-1DA63DECA2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70" t="10765" r="13711" b="23771"/>
          <a:stretch/>
        </p:blipFill>
        <p:spPr>
          <a:xfrm>
            <a:off x="3376967" y="2271377"/>
            <a:ext cx="699089" cy="719166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6C7FFEE7-6C38-4920-8C28-57BC9B2F20C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759" y="3272723"/>
            <a:ext cx="1114744" cy="1231818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A40A18D-A650-470A-A839-9E11FF0F448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33" t="12244" r="2884" b="21924"/>
          <a:stretch/>
        </p:blipFill>
        <p:spPr>
          <a:xfrm>
            <a:off x="5707795" y="2279569"/>
            <a:ext cx="1011419" cy="72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4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n 107">
            <a:extLst>
              <a:ext uri="{FF2B5EF4-FFF2-40B4-BE49-F238E27FC236}">
                <a16:creationId xmlns:a16="http://schemas.microsoft.com/office/drawing/2014/main" id="{B662CCC2-792C-4209-B070-2319EACBF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41" t="18425" r="22940" b="17940"/>
          <a:stretch/>
        </p:blipFill>
        <p:spPr>
          <a:xfrm flipH="1">
            <a:off x="1412180" y="1898747"/>
            <a:ext cx="3105710" cy="21500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id="{52BEB900-1719-4F8C-9E7B-C40015744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2" t="19527" r="44802" b="21538"/>
          <a:stretch/>
        </p:blipFill>
        <p:spPr>
          <a:xfrm flipH="1">
            <a:off x="1412180" y="4208507"/>
            <a:ext cx="3105710" cy="21710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945DD75F-4630-4DEE-9183-E14C057A7D49}"/>
              </a:ext>
            </a:extLst>
          </p:cNvPr>
          <p:cNvGrpSpPr/>
          <p:nvPr/>
        </p:nvGrpSpPr>
        <p:grpSpPr>
          <a:xfrm>
            <a:off x="5088344" y="1441823"/>
            <a:ext cx="6486630" cy="5213936"/>
            <a:chOff x="5088344" y="1441823"/>
            <a:chExt cx="6486630" cy="5213936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8C4C22A1-8783-4F56-A624-FCFCD6433B84}"/>
                </a:ext>
              </a:extLst>
            </p:cNvPr>
            <p:cNvSpPr txBox="1"/>
            <p:nvPr/>
          </p:nvSpPr>
          <p:spPr>
            <a:xfrm>
              <a:off x="5763400" y="2698224"/>
              <a:ext cx="264930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>
                  <a:solidFill>
                    <a:srgbClr val="33CCCC"/>
                  </a:solidFill>
                </a:rPr>
                <a:t>22</a:t>
              </a:r>
              <a:r>
                <a:rPr lang="es-MX" sz="3600" dirty="0">
                  <a:solidFill>
                    <a:srgbClr val="33CCCC"/>
                  </a:solidFill>
                </a:rPr>
                <a:t> </a:t>
              </a:r>
              <a:r>
                <a:rPr lang="es-MX" sz="2400" dirty="0"/>
                <a:t>Regiones</a:t>
              </a:r>
              <a:endParaRPr lang="es-MX" sz="3600" dirty="0"/>
            </a:p>
            <a:p>
              <a:r>
                <a:rPr lang="es-MX" sz="3600" b="1" dirty="0">
                  <a:solidFill>
                    <a:srgbClr val="33CCCC"/>
                  </a:solidFill>
                </a:rPr>
                <a:t>85</a:t>
              </a:r>
              <a:r>
                <a:rPr lang="es-MX" sz="3600" dirty="0"/>
                <a:t> </a:t>
              </a:r>
              <a:r>
                <a:rPr lang="es-MX" sz="2400" dirty="0"/>
                <a:t>provincias</a:t>
              </a:r>
              <a:endParaRPr lang="es-MX" sz="2800" dirty="0"/>
            </a:p>
            <a:p>
              <a:r>
                <a:rPr lang="es-MX" sz="3600" b="1" dirty="0">
                  <a:solidFill>
                    <a:srgbClr val="33CCCC"/>
                  </a:solidFill>
                </a:rPr>
                <a:t>26</a:t>
              </a:r>
              <a:r>
                <a:rPr lang="es-MX" sz="3600" dirty="0"/>
                <a:t> </a:t>
              </a:r>
              <a:r>
                <a:rPr lang="es-MX" sz="2400" dirty="0"/>
                <a:t>Extensionistas</a:t>
              </a:r>
              <a:endParaRPr lang="es-419" sz="3600" dirty="0"/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CCAFA9EC-0735-4BFD-99AF-6D29A01B4B3F}"/>
                </a:ext>
              </a:extLst>
            </p:cNvPr>
            <p:cNvGrpSpPr/>
            <p:nvPr/>
          </p:nvGrpSpPr>
          <p:grpSpPr>
            <a:xfrm>
              <a:off x="8021545" y="1441823"/>
              <a:ext cx="3553429" cy="5213936"/>
              <a:chOff x="8133819" y="638195"/>
              <a:chExt cx="3379414" cy="5213936"/>
            </a:xfrm>
          </p:grpSpPr>
          <p:pic>
            <p:nvPicPr>
              <p:cNvPr id="54" name="Imagen 53">
                <a:extLst>
                  <a:ext uri="{FF2B5EF4-FFF2-40B4-BE49-F238E27FC236}">
                    <a16:creationId xmlns:a16="http://schemas.microsoft.com/office/drawing/2014/main" id="{77178F76-6668-4C5E-B8B5-F8ED5F1FA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33819" y="638195"/>
                <a:ext cx="3379414" cy="5213936"/>
              </a:xfrm>
              <a:prstGeom prst="rect">
                <a:avLst/>
              </a:prstGeom>
            </p:spPr>
          </p:pic>
          <p:pic>
            <p:nvPicPr>
              <p:cNvPr id="12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BA460C9D-2C77-4E2F-87E7-EEADF67AD3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2422" y="151543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4011A2A1-67D4-4A72-9512-BBD1CEFE2B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4822" y="166783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1188591F-09BE-4F50-9FDC-2653137856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7736" y="182023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CB37DD5B-E8E1-469E-9B6B-0C5FC0FE13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7477" y="197263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3C53B8B0-377F-4186-A35C-4C775C2F24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5297" y="2346707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8FDA691D-F9E8-44CD-AE8A-C032CB41DC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1665" y="2429832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CE8A8AAB-48B8-4E37-A808-D26C2F6A29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4790" y="2055756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F7414E0D-A3C0-41FD-BB96-3A4BF7A7CB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246" y="2817758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9EAE9103-EF29-47C9-BDD0-73F25C5815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43341" y="3233397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C2012FE4-BB16-4ACE-9854-D1B853E2B2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2833" y="3233393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E43382B1-9F14-4BF1-95E2-B891C5E2B6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25233" y="3468923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FCF25BFF-5B09-4EC3-8689-18115D3EC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66795" y="381529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766BD357-A8BE-49C6-AFE5-968CBD1A46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99306" y="3829141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6B4A52B6-A6CB-4970-B8D6-CE06B45973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6470" y="396769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7972BB87-B4D3-45A6-B293-7618C5F619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78870" y="3718303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0280B97D-38DF-4C37-BB94-39389B2325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9919" y="4217068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3293E7BB-51E6-4415-89DA-FC18C87E84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85449" y="4549579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3E43591D-64FC-4BC7-8335-9EDFF2CA3A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90252" y="4508012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92745229-055B-4EA8-AE42-7B26067D22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41418" y="3926121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B43B62AD-E760-459D-98BF-6CFB4541B5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3379" y="4147796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7E98AE26-69DF-4F3B-A92C-7057AB9220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20981" y="3261102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B962F532-C1B9-4CFE-B304-31A76F6041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93818" y="4646561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CF9A824C-60E3-4710-9BA2-3A297E0B3D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27561" y="4798961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74DEF2B6-1A03-499E-8D59-A9DF816D99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79961" y="4951361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3F698330-F5CE-40F3-B95E-B13D00334E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3378" y="5089906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Resultado de imagen para icono de persona enseñando">
                <a:extLst>
                  <a:ext uri="{FF2B5EF4-FFF2-40B4-BE49-F238E27FC236}">
                    <a16:creationId xmlns:a16="http://schemas.microsoft.com/office/drawing/2014/main" id="{C6D17627-ECA4-4B7F-8927-5FBF84A33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9857" y="5450130"/>
                <a:ext cx="180000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0" name="Imagen 109">
              <a:extLst>
                <a:ext uri="{FF2B5EF4-FFF2-40B4-BE49-F238E27FC236}">
                  <a16:creationId xmlns:a16="http://schemas.microsoft.com/office/drawing/2014/main" id="{EEE83805-53FB-4FB5-BE5D-8308DBE3C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44" t="13645" r="8546" b="19036"/>
            <a:stretch/>
          </p:blipFill>
          <p:spPr>
            <a:xfrm>
              <a:off x="5088344" y="3923866"/>
              <a:ext cx="529952" cy="461726"/>
            </a:xfrm>
            <a:prstGeom prst="rect">
              <a:avLst/>
            </a:prstGeom>
          </p:spPr>
        </p:pic>
        <p:pic>
          <p:nvPicPr>
            <p:cNvPr id="1026" name="Picture 2" descr="Resultado de imagen para icono de persona">
              <a:extLst>
                <a:ext uri="{FF2B5EF4-FFF2-40B4-BE49-F238E27FC236}">
                  <a16:creationId xmlns:a16="http://schemas.microsoft.com/office/drawing/2014/main" id="{F080A6F3-A5B5-49A9-8D95-0CABBC9F4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1780" y="2720733"/>
              <a:ext cx="454245" cy="45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esultado de imagen para icono de nativo peruano">
              <a:extLst>
                <a:ext uri="{FF2B5EF4-FFF2-40B4-BE49-F238E27FC236}">
                  <a16:creationId xmlns:a16="http://schemas.microsoft.com/office/drawing/2014/main" id="{7D6D257C-3BBF-4C4A-AB39-672B19FD69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32" t="51827" b="31642"/>
            <a:stretch/>
          </p:blipFill>
          <p:spPr bwMode="auto">
            <a:xfrm>
              <a:off x="5126198" y="3393906"/>
              <a:ext cx="454245" cy="454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67304BB-9951-49D0-BADA-6F20AE6BA245}"/>
              </a:ext>
            </a:extLst>
          </p:cNvPr>
          <p:cNvSpPr txBox="1"/>
          <p:nvPr/>
        </p:nvSpPr>
        <p:spPr>
          <a:xfrm>
            <a:off x="934683" y="1417859"/>
            <a:ext cx="106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F0"/>
                </a:solidFill>
              </a:rPr>
              <a:t>NUESTRA COBERTURA ACTUAL</a:t>
            </a:r>
          </a:p>
        </p:txBody>
      </p:sp>
    </p:spTree>
    <p:extLst>
      <p:ext uri="{BB962C8B-B14F-4D97-AF65-F5344CB8AC3E}">
        <p14:creationId xmlns:p14="http://schemas.microsoft.com/office/powerpoint/2010/main" val="156805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AD901B31-32B3-475B-9B74-DE0961054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1" r="18207" b="15491"/>
          <a:stretch/>
        </p:blipFill>
        <p:spPr>
          <a:xfrm>
            <a:off x="8508720" y="4996780"/>
            <a:ext cx="1920139" cy="1435385"/>
          </a:xfrm>
          <a:prstGeom prst="rect">
            <a:avLst/>
          </a:prstGeom>
          <a:ln w="12700">
            <a:noFill/>
          </a:ln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BB9E66F0-07F6-4D6A-BD2E-DBE386BB3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7" t="18495" b="6139"/>
          <a:stretch/>
        </p:blipFill>
        <p:spPr>
          <a:xfrm>
            <a:off x="1530421" y="4962050"/>
            <a:ext cx="1911362" cy="1437906"/>
          </a:xfrm>
          <a:prstGeom prst="rect">
            <a:avLst/>
          </a:prstGeom>
          <a:ln w="12700">
            <a:noFill/>
          </a:ln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AA1D0BE2-7700-4A4C-B452-020E78395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29" b="18133"/>
          <a:stretch/>
        </p:blipFill>
        <p:spPr>
          <a:xfrm>
            <a:off x="3849206" y="4962051"/>
            <a:ext cx="1920139" cy="1435386"/>
          </a:xfrm>
          <a:prstGeom prst="rect">
            <a:avLst/>
          </a:prstGeom>
          <a:ln w="12700">
            <a:noFill/>
          </a:ln>
        </p:spPr>
      </p:pic>
      <p:pic>
        <p:nvPicPr>
          <p:cNvPr id="121" name="Imagen 120">
            <a:extLst>
              <a:ext uri="{FF2B5EF4-FFF2-40B4-BE49-F238E27FC236}">
                <a16:creationId xmlns:a16="http://schemas.microsoft.com/office/drawing/2014/main" id="{2F8219DE-F7CF-439C-A43C-D21375950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161" y="2619139"/>
            <a:ext cx="1913151" cy="1471789"/>
          </a:xfrm>
          <a:prstGeom prst="rect">
            <a:avLst/>
          </a:prstGeom>
          <a:ln w="12700">
            <a:noFill/>
          </a:ln>
        </p:spPr>
      </p:pic>
      <p:pic>
        <p:nvPicPr>
          <p:cNvPr id="120" name="Imagen 119">
            <a:extLst>
              <a:ext uri="{FF2B5EF4-FFF2-40B4-BE49-F238E27FC236}">
                <a16:creationId xmlns:a16="http://schemas.microsoft.com/office/drawing/2014/main" id="{B4E9CD43-A4A0-427C-BB95-A77D1711D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599" y="2619488"/>
            <a:ext cx="1920139" cy="1471789"/>
          </a:xfrm>
          <a:prstGeom prst="rect">
            <a:avLst/>
          </a:prstGeom>
          <a:ln w="12700">
            <a:noFill/>
          </a:ln>
        </p:spPr>
      </p:pic>
      <p:pic>
        <p:nvPicPr>
          <p:cNvPr id="119" name="Picture 6">
            <a:extLst>
              <a:ext uri="{FF2B5EF4-FFF2-40B4-BE49-F238E27FC236}">
                <a16:creationId xmlns:a16="http://schemas.microsoft.com/office/drawing/2014/main" id="{A3456549-3681-4DD4-93B2-5BA9F81E6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4354" r="74822" b="6286"/>
          <a:stretch/>
        </p:blipFill>
        <p:spPr bwMode="auto">
          <a:xfrm>
            <a:off x="8501735" y="2662047"/>
            <a:ext cx="1927129" cy="142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Marcador de contenido 8">
            <a:extLst>
              <a:ext uri="{FF2B5EF4-FFF2-40B4-BE49-F238E27FC236}">
                <a16:creationId xmlns:a16="http://schemas.microsoft.com/office/drawing/2014/main" id="{A15D8468-9642-4EC7-9D08-E6F9D0C26AC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312"/>
          <a:stretch/>
        </p:blipFill>
        <p:spPr>
          <a:xfrm>
            <a:off x="6185548" y="4962050"/>
            <a:ext cx="1920141" cy="1435385"/>
          </a:xfrm>
          <a:prstGeom prst="rect">
            <a:avLst/>
          </a:prstGeom>
          <a:ln w="12700">
            <a:noFill/>
          </a:ln>
        </p:spPr>
      </p:pic>
      <p:pic>
        <p:nvPicPr>
          <p:cNvPr id="117" name="Imagen 116">
            <a:extLst>
              <a:ext uri="{FF2B5EF4-FFF2-40B4-BE49-F238E27FC236}">
                <a16:creationId xmlns:a16="http://schemas.microsoft.com/office/drawing/2014/main" id="{59B25C9B-B35B-497F-92A2-0887E06062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6035" y="2622777"/>
            <a:ext cx="1920139" cy="1471789"/>
          </a:xfrm>
          <a:prstGeom prst="rect">
            <a:avLst/>
          </a:prstGeom>
          <a:ln w="12700">
            <a:noFill/>
          </a:ln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2857D0A3-4DE6-4155-A3DE-91E775B525F8}"/>
              </a:ext>
            </a:extLst>
          </p:cNvPr>
          <p:cNvSpPr/>
          <p:nvPr/>
        </p:nvSpPr>
        <p:spPr>
          <a:xfrm>
            <a:off x="1526035" y="2060349"/>
            <a:ext cx="1920140" cy="5648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Escalamiento Productivo</a:t>
            </a:r>
            <a:endParaRPr lang="es-419" sz="1600" b="1" dirty="0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ED7F0A0-90E2-47E6-B8B6-1EBAF51B74AD}"/>
              </a:ext>
            </a:extLst>
          </p:cNvPr>
          <p:cNvSpPr/>
          <p:nvPr/>
        </p:nvSpPr>
        <p:spPr>
          <a:xfrm>
            <a:off x="3853598" y="2060348"/>
            <a:ext cx="1920140" cy="5648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Gestión Empresarial</a:t>
            </a:r>
            <a:endParaRPr lang="es-419" sz="1600" b="1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9281CDE-1292-41BA-B90F-171A88BDEF18}"/>
              </a:ext>
            </a:extLst>
          </p:cNvPr>
          <p:cNvSpPr/>
          <p:nvPr/>
        </p:nvSpPr>
        <p:spPr>
          <a:xfrm>
            <a:off x="6181161" y="2075960"/>
            <a:ext cx="1920140" cy="5648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Asociatividad</a:t>
            </a:r>
            <a:endParaRPr lang="es-419" sz="1600" b="1" dirty="0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6AB50E83-9773-43A5-892E-180532C550A5}"/>
              </a:ext>
            </a:extLst>
          </p:cNvPr>
          <p:cNvSpPr/>
          <p:nvPr/>
        </p:nvSpPr>
        <p:spPr>
          <a:xfrm>
            <a:off x="8508724" y="2089298"/>
            <a:ext cx="1920140" cy="5648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Innovación</a:t>
            </a:r>
            <a:endParaRPr lang="es-419" sz="1600" b="1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C1593C6-D4AB-4DE3-ADEC-B3A9F21015B7}"/>
              </a:ext>
            </a:extLst>
          </p:cNvPr>
          <p:cNvSpPr/>
          <p:nvPr/>
        </p:nvSpPr>
        <p:spPr>
          <a:xfrm>
            <a:off x="1526032" y="4403008"/>
            <a:ext cx="1920140" cy="5648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Articulación Comercial</a:t>
            </a:r>
            <a:endParaRPr lang="es-419" sz="1600" b="1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8C7DA535-5B18-4751-8EA1-A5AD020DCF94}"/>
              </a:ext>
            </a:extLst>
          </p:cNvPr>
          <p:cNvSpPr/>
          <p:nvPr/>
        </p:nvSpPr>
        <p:spPr>
          <a:xfrm>
            <a:off x="3853595" y="4403007"/>
            <a:ext cx="1920140" cy="5648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Normatividad Acuícola</a:t>
            </a:r>
            <a:endParaRPr lang="es-419" sz="1600" b="1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E325360-502F-48F3-80B9-58581064711A}"/>
              </a:ext>
            </a:extLst>
          </p:cNvPr>
          <p:cNvSpPr/>
          <p:nvPr/>
        </p:nvSpPr>
        <p:spPr>
          <a:xfrm>
            <a:off x="6181158" y="4418619"/>
            <a:ext cx="1920140" cy="5648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Formalización Sectorial</a:t>
            </a:r>
            <a:endParaRPr lang="es-419" sz="1600" b="1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2C7A7C0-A18C-4795-ADEA-4BFA2A41171E}"/>
              </a:ext>
            </a:extLst>
          </p:cNvPr>
          <p:cNvSpPr/>
          <p:nvPr/>
        </p:nvSpPr>
        <p:spPr>
          <a:xfrm>
            <a:off x="8508721" y="4431957"/>
            <a:ext cx="1920140" cy="5648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Cambio climático</a:t>
            </a:r>
            <a:endParaRPr lang="es-419" sz="160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92BD58E-3505-46CE-A569-8D87F1A0524D}"/>
              </a:ext>
            </a:extLst>
          </p:cNvPr>
          <p:cNvSpPr txBox="1"/>
          <p:nvPr/>
        </p:nvSpPr>
        <p:spPr>
          <a:xfrm>
            <a:off x="934683" y="1417859"/>
            <a:ext cx="106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F0"/>
                </a:solidFill>
              </a:rPr>
              <a:t>COMPONENTES DEL EXTENSIONISMO ACUÍCOLA EN PERÚ</a:t>
            </a:r>
          </a:p>
        </p:txBody>
      </p:sp>
    </p:spTree>
    <p:extLst>
      <p:ext uri="{BB962C8B-B14F-4D97-AF65-F5344CB8AC3E}">
        <p14:creationId xmlns:p14="http://schemas.microsoft.com/office/powerpoint/2010/main" val="408990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7F780B58-67DD-437F-A659-2AE200DD343D}"/>
              </a:ext>
            </a:extLst>
          </p:cNvPr>
          <p:cNvSpPr/>
          <p:nvPr/>
        </p:nvSpPr>
        <p:spPr>
          <a:xfrm>
            <a:off x="1136088" y="1418199"/>
            <a:ext cx="375805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INDICADORES DE MEDICIÓN</a:t>
            </a:r>
            <a:endParaRPr kumimoji="0" lang="es-PE" sz="20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72968F1-9A66-4771-9575-CC298115176F}"/>
              </a:ext>
            </a:extLst>
          </p:cNvPr>
          <p:cNvSpPr/>
          <p:nvPr/>
        </p:nvSpPr>
        <p:spPr>
          <a:xfrm>
            <a:off x="923922" y="1418624"/>
            <a:ext cx="212167" cy="400022"/>
          </a:xfrm>
          <a:prstGeom prst="rect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415CA62-D465-43AE-871D-4D48461ADFEC}"/>
              </a:ext>
            </a:extLst>
          </p:cNvPr>
          <p:cNvSpPr txBox="1"/>
          <p:nvPr/>
        </p:nvSpPr>
        <p:spPr>
          <a:xfrm>
            <a:off x="1679892" y="2939348"/>
            <a:ext cx="4139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INCREMENTO DE LA PRODUCCIÓN ACUICOLA</a:t>
            </a:r>
            <a:endParaRPr lang="es-419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17FEA67-26B1-44B1-8241-D83D17C827C2}"/>
              </a:ext>
            </a:extLst>
          </p:cNvPr>
          <p:cNvSpPr txBox="1"/>
          <p:nvPr/>
        </p:nvSpPr>
        <p:spPr>
          <a:xfrm>
            <a:off x="1679889" y="3484468"/>
            <a:ext cx="4139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INCREMENTO DE ÁREAS PARA LA PRODUCCIÓN ACUÍCOLA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F619128-1812-4BE0-AA77-1E48E08769CF}"/>
              </a:ext>
            </a:extLst>
          </p:cNvPr>
          <p:cNvSpPr txBox="1"/>
          <p:nvPr/>
        </p:nvSpPr>
        <p:spPr>
          <a:xfrm>
            <a:off x="1679891" y="2186403"/>
            <a:ext cx="4139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PORCENTAJE DE PRODUCTORES ACUICOLAS QUE ADOPTAN CONOCIMIENTOS</a:t>
            </a:r>
            <a:endParaRPr lang="es-P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85D54F3-354A-401A-B61A-D13FB5A4F52F}"/>
              </a:ext>
            </a:extLst>
          </p:cNvPr>
          <p:cNvSpPr txBox="1"/>
          <p:nvPr/>
        </p:nvSpPr>
        <p:spPr>
          <a:xfrm>
            <a:off x="1679890" y="5471194"/>
            <a:ext cx="4139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UNIDADES PRODUCTIVAS FORMALIZADAS</a:t>
            </a:r>
            <a:endParaRPr lang="es-P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3" name="Conector: angular 32">
            <a:extLst>
              <a:ext uri="{FF2B5EF4-FFF2-40B4-BE49-F238E27FC236}">
                <a16:creationId xmlns:a16="http://schemas.microsoft.com/office/drawing/2014/main" id="{CE091DF6-FAF5-4E84-9CDB-082D7261C7EF}"/>
              </a:ext>
            </a:extLst>
          </p:cNvPr>
          <p:cNvCxnSpPr>
            <a:cxnSpLocks/>
            <a:stCxn id="28" idx="2"/>
            <a:endCxn id="32" idx="1"/>
          </p:cNvCxnSpPr>
          <p:nvPr/>
        </p:nvCxnSpPr>
        <p:spPr>
          <a:xfrm rot="16200000" flipH="1">
            <a:off x="-548270" y="3396922"/>
            <a:ext cx="3806437" cy="649884"/>
          </a:xfrm>
          <a:prstGeom prst="bentConnector2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: angular 33">
            <a:extLst>
              <a:ext uri="{FF2B5EF4-FFF2-40B4-BE49-F238E27FC236}">
                <a16:creationId xmlns:a16="http://schemas.microsoft.com/office/drawing/2014/main" id="{B37948DA-9DEC-46B9-B9AF-DB7E3FFC09F4}"/>
              </a:ext>
            </a:extLst>
          </p:cNvPr>
          <p:cNvCxnSpPr>
            <a:cxnSpLocks/>
            <a:stCxn id="28" idx="2"/>
            <a:endCxn id="31" idx="1"/>
          </p:cNvCxnSpPr>
          <p:nvPr/>
        </p:nvCxnSpPr>
        <p:spPr>
          <a:xfrm rot="16200000" flipH="1">
            <a:off x="1040265" y="1808386"/>
            <a:ext cx="629367" cy="649885"/>
          </a:xfrm>
          <a:prstGeom prst="bentConnector2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: angular 34">
            <a:extLst>
              <a:ext uri="{FF2B5EF4-FFF2-40B4-BE49-F238E27FC236}">
                <a16:creationId xmlns:a16="http://schemas.microsoft.com/office/drawing/2014/main" id="{FD30255A-1E08-4180-AEA7-E776635B61B6}"/>
              </a:ext>
            </a:extLst>
          </p:cNvPr>
          <p:cNvCxnSpPr>
            <a:cxnSpLocks/>
            <a:stCxn id="28" idx="2"/>
            <a:endCxn id="30" idx="1"/>
          </p:cNvCxnSpPr>
          <p:nvPr/>
        </p:nvCxnSpPr>
        <p:spPr>
          <a:xfrm rot="16200000" flipH="1">
            <a:off x="391231" y="2457420"/>
            <a:ext cx="1927432" cy="649883"/>
          </a:xfrm>
          <a:prstGeom prst="bentConnector2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id="{21062EF3-9ABA-4E69-B183-542E4FCC265F}"/>
              </a:ext>
            </a:extLst>
          </p:cNvPr>
          <p:cNvCxnSpPr>
            <a:cxnSpLocks/>
            <a:endCxn id="29" idx="1"/>
          </p:cNvCxnSpPr>
          <p:nvPr/>
        </p:nvCxnSpPr>
        <p:spPr>
          <a:xfrm rot="16200000" flipH="1">
            <a:off x="766146" y="2179491"/>
            <a:ext cx="1177606" cy="649886"/>
          </a:xfrm>
          <a:prstGeom prst="bentConnector2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C7F3B3A-7C3F-4B19-B7F8-E624A2F04375}"/>
              </a:ext>
            </a:extLst>
          </p:cNvPr>
          <p:cNvSpPr txBox="1"/>
          <p:nvPr/>
        </p:nvSpPr>
        <p:spPr>
          <a:xfrm>
            <a:off x="1679892" y="4234951"/>
            <a:ext cx="4139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DEL FINANCIAMIENTO (SOLES)</a:t>
            </a:r>
            <a:endParaRPr lang="es-P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6C0DF62-CC89-4FCD-A5DB-D2A0604EB961}"/>
              </a:ext>
            </a:extLst>
          </p:cNvPr>
          <p:cNvSpPr txBox="1"/>
          <p:nvPr/>
        </p:nvSpPr>
        <p:spPr>
          <a:xfrm>
            <a:off x="1679889" y="4766217"/>
            <a:ext cx="4139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PRODUCTOS ACUICOLAS COMERCIALIZADOS (EN VOLÚMEN Y VALOR)</a:t>
            </a:r>
            <a:endParaRPr lang="es-P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id="{A77D6E43-DAA8-46FD-97C3-31D7681C3DDF}"/>
              </a:ext>
            </a:extLst>
          </p:cNvPr>
          <p:cNvCxnSpPr>
            <a:cxnSpLocks/>
            <a:stCxn id="28" idx="2"/>
            <a:endCxn id="37" idx="1"/>
          </p:cNvCxnSpPr>
          <p:nvPr/>
        </p:nvCxnSpPr>
        <p:spPr>
          <a:xfrm rot="16200000" flipH="1">
            <a:off x="69852" y="2778800"/>
            <a:ext cx="2570194" cy="649886"/>
          </a:xfrm>
          <a:prstGeom prst="bentConnector2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r 39">
            <a:extLst>
              <a:ext uri="{FF2B5EF4-FFF2-40B4-BE49-F238E27FC236}">
                <a16:creationId xmlns:a16="http://schemas.microsoft.com/office/drawing/2014/main" id="{4599A24F-3F50-4172-A4C2-698BC441A564}"/>
              </a:ext>
            </a:extLst>
          </p:cNvPr>
          <p:cNvCxnSpPr>
            <a:cxnSpLocks/>
            <a:stCxn id="28" idx="2"/>
            <a:endCxn id="38" idx="1"/>
          </p:cNvCxnSpPr>
          <p:nvPr/>
        </p:nvCxnSpPr>
        <p:spPr>
          <a:xfrm rot="16200000" flipH="1">
            <a:off x="-249643" y="3098294"/>
            <a:ext cx="3209181" cy="649883"/>
          </a:xfrm>
          <a:prstGeom prst="bentConnector2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2" descr="Imagen">
            <a:extLst>
              <a:ext uri="{FF2B5EF4-FFF2-40B4-BE49-F238E27FC236}">
                <a16:creationId xmlns:a16="http://schemas.microsoft.com/office/drawing/2014/main" id="{909A98F9-714B-4920-8B3D-8B5E9A61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044" y="1418199"/>
            <a:ext cx="2883624" cy="216271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A48A3369-341E-41D6-A6D5-EE2B5C9B1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093" y="3746078"/>
            <a:ext cx="2822575" cy="2132461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BB302871-2550-4DC3-8C47-559D4DE32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/>
          <a:stretch/>
        </p:blipFill>
        <p:spPr bwMode="auto">
          <a:xfrm>
            <a:off x="8896101" y="1418199"/>
            <a:ext cx="2847129" cy="216271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 descr="Presentación de PowerPoint">
            <a:extLst>
              <a:ext uri="{FF2B5EF4-FFF2-40B4-BE49-F238E27FC236}">
                <a16:creationId xmlns:a16="http://schemas.microsoft.com/office/drawing/2014/main" id="{C40EB833-E298-46CA-9155-4F9B985D0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5851"/>
          <a:stretch/>
        </p:blipFill>
        <p:spPr bwMode="auto">
          <a:xfrm>
            <a:off x="8896101" y="3746078"/>
            <a:ext cx="2844000" cy="2132461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35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363CBAE-E35D-4D26-B92F-94238753D012}"/>
              </a:ext>
            </a:extLst>
          </p:cNvPr>
          <p:cNvSpPr txBox="1"/>
          <p:nvPr/>
        </p:nvSpPr>
        <p:spPr>
          <a:xfrm>
            <a:off x="934683" y="1417859"/>
            <a:ext cx="106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F0"/>
                </a:solidFill>
              </a:rPr>
              <a:t>DEBILIDADES DEL SERVICIO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3782A8-B164-49A4-B006-C96208F5D818}"/>
              </a:ext>
            </a:extLst>
          </p:cNvPr>
          <p:cNvSpPr txBox="1"/>
          <p:nvPr/>
        </p:nvSpPr>
        <p:spPr>
          <a:xfrm>
            <a:off x="934683" y="2198581"/>
            <a:ext cx="10640291" cy="3765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Modelo de </a:t>
            </a:r>
            <a:r>
              <a:rPr lang="es-MX" sz="1600" b="1" dirty="0">
                <a:solidFill>
                  <a:srgbClr val="FF6600"/>
                </a:solidFill>
              </a:rPr>
              <a:t>extensionismo acuícola de tipo fragmentado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sin una institución rectora que aplique un enfoque nacional del extensionismo, que coordine actividades con otros organismos y que gestione fondos para extensionismo.</a:t>
            </a: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ES" sz="1600" b="1" dirty="0">
                <a:solidFill>
                  <a:srgbClr val="FF6600"/>
                </a:solidFill>
              </a:rPr>
              <a:t>Limitada cobertura para el cierre de brechas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asistencia dirigido a productores acuícolas AREL y AMYPE</a:t>
            </a:r>
            <a:endParaRPr lang="es-419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ES" sz="1600" b="1" dirty="0">
                <a:solidFill>
                  <a:srgbClr val="FF6600"/>
                </a:solidFill>
              </a:rPr>
              <a:t>Limitadas capacidades de profesionales extensionistas</a:t>
            </a:r>
            <a:r>
              <a:rPr lang="es-ES" sz="1600" dirty="0">
                <a:solidFill>
                  <a:srgbClr val="FF6600"/>
                </a:solidFill>
              </a:rPr>
              <a:t>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 la formación de competencias, capacidades de articulación de mercados y desarrollo empresarial sostenible</a:t>
            </a:r>
            <a:endParaRPr lang="es-419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ES" sz="1600" b="1" dirty="0">
                <a:solidFill>
                  <a:srgbClr val="FF6600"/>
                </a:solidFill>
              </a:rPr>
              <a:t>Ausencia de una curricula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módulos y sesiones adecuadas y estándar para desarrollar las acciones de asistencia técnica</a:t>
            </a:r>
            <a:endParaRPr lang="es-419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ES" sz="1600" b="1" dirty="0">
                <a:solidFill>
                  <a:srgbClr val="FF6600"/>
                </a:solidFill>
              </a:rPr>
              <a:t>Limitado desarrollo de materiales</a:t>
            </a:r>
            <a:r>
              <a:rPr lang="es-ES" sz="1600" dirty="0">
                <a:solidFill>
                  <a:srgbClr val="FF6600"/>
                </a:solidFill>
              </a:rPr>
              <a:t>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(manuales, guías, instructivos, procedimientos, material audiovisual, entre otros) para fortalecer la gestión del conocimiento</a:t>
            </a:r>
            <a:endParaRPr lang="es-419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ES" sz="1600" b="1" dirty="0">
                <a:solidFill>
                  <a:srgbClr val="FF6600"/>
                </a:solidFill>
              </a:rPr>
              <a:t>Falta de equipamiento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 trabajo de campo para el extensionista.</a:t>
            </a:r>
            <a:endParaRPr lang="es-419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ES" sz="1600" b="1" dirty="0">
                <a:solidFill>
                  <a:srgbClr val="FF6600"/>
                </a:solidFill>
              </a:rPr>
              <a:t>Limitado aprovechamiento de centros acuícolas privado y del estado</a:t>
            </a:r>
            <a:r>
              <a:rPr lang="es-ES" sz="1600" dirty="0">
                <a:solidFill>
                  <a:srgbClr val="FF6600"/>
                </a:solidFill>
              </a:rPr>
              <a:t>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(FONDEPES, Gobierno Regional, Gobierno Local) para convertirse en centros demostrativos y de formación.</a:t>
            </a: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ES" sz="1600" b="1" dirty="0">
                <a:solidFill>
                  <a:srgbClr val="FF6600"/>
                </a:solidFill>
              </a:rPr>
              <a:t>Escasa tecnología desarrollada aplicable a pequeños productores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 el desarrollo de su cadena de valor</a:t>
            </a:r>
            <a:endParaRPr lang="es-419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86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2F320D-8057-43C2-B0D2-F33DD56818AA}"/>
              </a:ext>
            </a:extLst>
          </p:cNvPr>
          <p:cNvSpPr txBox="1"/>
          <p:nvPr/>
        </p:nvSpPr>
        <p:spPr>
          <a:xfrm>
            <a:off x="865476" y="2767280"/>
            <a:ext cx="7024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b="1" dirty="0">
                <a:solidFill>
                  <a:srgbClr val="00B0F0"/>
                </a:solidFill>
              </a:rPr>
              <a:t>CONSTRUYENDO UNA ESTRATEGIA NACIONAL</a:t>
            </a:r>
          </a:p>
        </p:txBody>
      </p:sp>
      <p:pic>
        <p:nvPicPr>
          <p:cNvPr id="1026" name="Picture 2" descr="Organismo Internacional Regional de Sanidad Agropecuaria">
            <a:extLst>
              <a:ext uri="{FF2B5EF4-FFF2-40B4-BE49-F238E27FC236}">
                <a16:creationId xmlns:a16="http://schemas.microsoft.com/office/drawing/2014/main" id="{E69A7960-13E8-46DC-B6F3-AC02F6EB3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09" y="2553563"/>
            <a:ext cx="5230524" cy="175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395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D2E6AFF0-0279-4CBE-903E-911A823E4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473705"/>
              </p:ext>
            </p:extLst>
          </p:nvPr>
        </p:nvGraphicFramePr>
        <p:xfrm>
          <a:off x="1274618" y="1609055"/>
          <a:ext cx="10044546" cy="3224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182">
                  <a:extLst>
                    <a:ext uri="{9D8B030D-6E8A-4147-A177-3AD203B41FA5}">
                      <a16:colId xmlns:a16="http://schemas.microsoft.com/office/drawing/2014/main" val="3791019812"/>
                    </a:ext>
                  </a:extLst>
                </a:gridCol>
                <a:gridCol w="3348182">
                  <a:extLst>
                    <a:ext uri="{9D8B030D-6E8A-4147-A177-3AD203B41FA5}">
                      <a16:colId xmlns:a16="http://schemas.microsoft.com/office/drawing/2014/main" val="2419192077"/>
                    </a:ext>
                  </a:extLst>
                </a:gridCol>
                <a:gridCol w="3348182">
                  <a:extLst>
                    <a:ext uri="{9D8B030D-6E8A-4147-A177-3AD203B41FA5}">
                      <a16:colId xmlns:a16="http://schemas.microsoft.com/office/drawing/2014/main" val="1590787540"/>
                    </a:ext>
                  </a:extLst>
                </a:gridCol>
              </a:tblGrid>
              <a:tr h="359119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+mn-lt"/>
                        </a:rPr>
                        <a:t>Objetivo General</a:t>
                      </a:r>
                      <a:endParaRPr lang="es-419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+mn-lt"/>
                        </a:rPr>
                        <a:t>Objetivos Estratégico</a:t>
                      </a:r>
                      <a:endParaRPr lang="es-419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+mn-lt"/>
                        </a:rPr>
                        <a:t>Lineamientos</a:t>
                      </a:r>
                      <a:endParaRPr lang="es-419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83797"/>
                  </a:ext>
                </a:extLst>
              </a:tr>
              <a:tr h="1948099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es-ES" sz="1400" b="1" i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Promover el desarrollo integral, inclusivo, competitivo y sostenible de la acuicultura en las categorías productivas AREL y AMYPE a nivel nacional</a:t>
                      </a:r>
                      <a:r>
                        <a:rPr lang="es-ES" sz="1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”.</a:t>
                      </a:r>
                      <a:endParaRPr lang="es-419" sz="1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OE1. Creación y fortalecimiento de la fuerza operativa del servicio de extensionismo acuícola</a:t>
                      </a:r>
                      <a:endParaRPr lang="es-419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419" sz="140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s-ES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Lineamiento 1.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Formar y certificar extensionistas acuícolas gestores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ES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Lineamiento 2. 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Establecer de una red de extensionistas acuícolas rurales o comunitarios certificados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ES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Lineamiento 3.  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Establecer la gestión del conocimiento horizontal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ES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Lineamiento 4. 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Organizar los servicios de asistencia técnica y capacitación con enfoque de cadena de valor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577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2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D2E6AFF0-0279-4CBE-903E-911A823E4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114157"/>
              </p:ext>
            </p:extLst>
          </p:nvPr>
        </p:nvGraphicFramePr>
        <p:xfrm>
          <a:off x="1274618" y="1609069"/>
          <a:ext cx="10044546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182">
                  <a:extLst>
                    <a:ext uri="{9D8B030D-6E8A-4147-A177-3AD203B41FA5}">
                      <a16:colId xmlns:a16="http://schemas.microsoft.com/office/drawing/2014/main" val="3791019812"/>
                    </a:ext>
                  </a:extLst>
                </a:gridCol>
                <a:gridCol w="3348182">
                  <a:extLst>
                    <a:ext uri="{9D8B030D-6E8A-4147-A177-3AD203B41FA5}">
                      <a16:colId xmlns:a16="http://schemas.microsoft.com/office/drawing/2014/main" val="2419192077"/>
                    </a:ext>
                  </a:extLst>
                </a:gridCol>
                <a:gridCol w="3348182">
                  <a:extLst>
                    <a:ext uri="{9D8B030D-6E8A-4147-A177-3AD203B41FA5}">
                      <a16:colId xmlns:a16="http://schemas.microsoft.com/office/drawing/2014/main" val="15907875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+mn-lt"/>
                        </a:rPr>
                        <a:t>Objetivo General</a:t>
                      </a:r>
                      <a:endParaRPr lang="es-419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+mn-lt"/>
                        </a:rPr>
                        <a:t>Objetivos Estratégico</a:t>
                      </a:r>
                      <a:endParaRPr lang="es-419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+mn-lt"/>
                        </a:rPr>
                        <a:t>Lineamientos</a:t>
                      </a:r>
                      <a:endParaRPr lang="es-419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83797"/>
                  </a:ext>
                </a:extLst>
              </a:tr>
              <a:tr h="1948099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es-ES" sz="1400" b="1" i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Promover el desarrollo integral, inclusivo, competitivo y sostenible de la acuicultura en las categorías productivas AREL y AMYPE a nivel nacional</a:t>
                      </a:r>
                      <a:r>
                        <a:rPr lang="es-ES" sz="1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”.</a:t>
                      </a:r>
                      <a:endParaRPr lang="es-419" sz="1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400" b="1" dirty="0">
                          <a:latin typeface="+mn-lt"/>
                        </a:rPr>
                        <a:t>OE2. Fortalecimiento de cadenas de valor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s-ES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Lineamiento 1. 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Impulsar la formalización acuícola integral de los AREL y AMYPE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ES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Lineamiento 2.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Promover la economía de escala y desarrollo empresarial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ES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Lineamiento 3.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Fomentar las buenas prácticas acuícolas sostenibles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ES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Lineamiento 4. 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Fortalecer el desarrollo productivo y tecnológico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ES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Lineamiento 5. 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Fomentar el apalancamiento financiero para el desarrollo 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ES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Lineamiento 6. 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Promover la articulación comercial sostenible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ES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Lineamiento 7. 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Promover la economía circular en la AREL y AMYPE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577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61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D2E6AFF0-0279-4CBE-903E-911A823E4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078306"/>
              </p:ext>
            </p:extLst>
          </p:nvPr>
        </p:nvGraphicFramePr>
        <p:xfrm>
          <a:off x="1274618" y="1595208"/>
          <a:ext cx="10044546" cy="1994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182">
                  <a:extLst>
                    <a:ext uri="{9D8B030D-6E8A-4147-A177-3AD203B41FA5}">
                      <a16:colId xmlns:a16="http://schemas.microsoft.com/office/drawing/2014/main" val="3791019812"/>
                    </a:ext>
                  </a:extLst>
                </a:gridCol>
                <a:gridCol w="3348182">
                  <a:extLst>
                    <a:ext uri="{9D8B030D-6E8A-4147-A177-3AD203B41FA5}">
                      <a16:colId xmlns:a16="http://schemas.microsoft.com/office/drawing/2014/main" val="2419192077"/>
                    </a:ext>
                  </a:extLst>
                </a:gridCol>
                <a:gridCol w="3348182">
                  <a:extLst>
                    <a:ext uri="{9D8B030D-6E8A-4147-A177-3AD203B41FA5}">
                      <a16:colId xmlns:a16="http://schemas.microsoft.com/office/drawing/2014/main" val="1590787540"/>
                    </a:ext>
                  </a:extLst>
                </a:gridCol>
              </a:tblGrid>
              <a:tr h="305917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+mn-lt"/>
                        </a:rPr>
                        <a:t>Objetivo General</a:t>
                      </a:r>
                      <a:endParaRPr lang="es-419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+mn-lt"/>
                        </a:rPr>
                        <a:t>Objetivos Estratégico</a:t>
                      </a:r>
                      <a:endParaRPr lang="es-419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+mn-lt"/>
                        </a:rPr>
                        <a:t>Lineamientos</a:t>
                      </a:r>
                      <a:endParaRPr lang="es-419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83797"/>
                  </a:ext>
                </a:extLst>
              </a:tr>
              <a:tr h="1659493">
                <a:tc>
                  <a:txBody>
                    <a:bodyPr/>
                    <a:lstStyle/>
                    <a:p>
                      <a:pPr algn="l"/>
                      <a:r>
                        <a:rPr lang="es-ES" sz="1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es-ES" sz="1400" b="1" i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Promover el desarrollo integral, inclusivo, competitivo y sostenible de la acuicultura en las categorías productivas AREL y AMYPE a nivel nacional</a:t>
                      </a:r>
                      <a:r>
                        <a:rPr lang="es-ES" sz="1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”.</a:t>
                      </a:r>
                      <a:endParaRPr lang="es-419" sz="1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OE3. Creación de unidades demostrativas y escuelas de campo acuícola para la innovación y mejora técnica de la acuicultura.</a:t>
                      </a:r>
                      <a:endParaRPr lang="es-419" sz="140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s-MX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Lineamiento 1. </a:t>
                      </a: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Establecer de una red público – privada de unidades demostrativas y escuelas de campo acuícola</a:t>
                      </a:r>
                    </a:p>
                    <a:p>
                      <a:pPr lvl="0"/>
                      <a:endParaRPr lang="es-MX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s-MX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Lineamiento 2. </a:t>
                      </a:r>
                      <a:r>
                        <a:rPr lang="es-MX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Desarrollar tecnologías adaptables a la acuicultura AREL y AMYPE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577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32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363CBAE-E35D-4D26-B92F-94238753D012}"/>
              </a:ext>
            </a:extLst>
          </p:cNvPr>
          <p:cNvSpPr txBox="1"/>
          <p:nvPr/>
        </p:nvSpPr>
        <p:spPr>
          <a:xfrm>
            <a:off x="934683" y="1417859"/>
            <a:ext cx="106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F0"/>
                </a:solidFill>
              </a:rPr>
              <a:t>CONCEPTOS CLAVE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3782A8-B164-49A4-B006-C96208F5D818}"/>
              </a:ext>
            </a:extLst>
          </p:cNvPr>
          <p:cNvSpPr txBox="1"/>
          <p:nvPr/>
        </p:nvSpPr>
        <p:spPr>
          <a:xfrm>
            <a:off x="934684" y="2198581"/>
            <a:ext cx="1064029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MX" b="1" dirty="0">
                <a:solidFill>
                  <a:schemeClr val="bg1">
                    <a:lumMod val="50000"/>
                  </a:schemeClr>
                </a:solidFill>
              </a:rPr>
              <a:t>Extensión: </a:t>
            </a:r>
            <a:r>
              <a:rPr lang="es-MX" b="1" dirty="0">
                <a:solidFill>
                  <a:srgbClr val="FF6600"/>
                </a:solidFill>
              </a:rPr>
              <a:t>Conjunto de procesos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</a:rPr>
              <a:t> orientados a facultar (empoderar) a los grupos-objetivo (AREL y AMYPE) a través del fortalecimiento de sus capacidades organizativas, tecnológicas y de gestión del desarrollo, </a:t>
            </a:r>
            <a:r>
              <a:rPr lang="es-MX" b="1" dirty="0">
                <a:solidFill>
                  <a:srgbClr val="FF6600"/>
                </a:solidFill>
              </a:rPr>
              <a:t>para alcanzar su autosostenibilidad económico-productiva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s-419" dirty="0">
              <a:solidFill>
                <a:schemeClr val="bg1">
                  <a:lumMod val="50000"/>
                </a:schemeClr>
              </a:solidFill>
            </a:endParaRP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MX" b="1" dirty="0">
                <a:solidFill>
                  <a:schemeClr val="bg1">
                    <a:lumMod val="50000"/>
                  </a:schemeClr>
                </a:solidFill>
              </a:rPr>
              <a:t>Extensionismo: </a:t>
            </a:r>
            <a:r>
              <a:rPr lang="es-MX" b="1" dirty="0">
                <a:solidFill>
                  <a:srgbClr val="FF6600"/>
                </a:solidFill>
              </a:rPr>
              <a:t>Acciones estratégicas en territorio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</a:rPr>
              <a:t>, que se ejecutan como parte operativa del proceso de Extensión.</a:t>
            </a: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MX" b="1" dirty="0">
                <a:solidFill>
                  <a:schemeClr val="bg1">
                    <a:lumMod val="50000"/>
                  </a:schemeClr>
                </a:solidFill>
              </a:rPr>
              <a:t>Según el art. 56 del Reglamento de la Ley General de Acuicultura (D.L N° 1195)</a:t>
            </a:r>
          </a:p>
          <a:p>
            <a:pPr marL="900113" lvl="1" indent="-442913" algn="just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PE" sz="1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PE" sz="1600" b="1" i="1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…modelo educativo personalizado, focalizado y planificado</a:t>
            </a:r>
            <a:r>
              <a:rPr lang="es-PE" sz="1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que integra diferentes conocimientos para la acción y que buscan la </a:t>
            </a:r>
            <a:r>
              <a:rPr lang="es-PE" sz="1600" b="1" i="1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formación teórica y práctica de capacidades </a:t>
            </a:r>
            <a:r>
              <a:rPr lang="es-PE" sz="1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el productor acuícola y el </a:t>
            </a:r>
            <a:r>
              <a:rPr lang="es-PE" sz="1600" b="1" i="1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acompañamiento técnico</a:t>
            </a:r>
            <a:r>
              <a:rPr lang="es-PE" sz="1600" b="1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E" sz="1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Estado, contribuyendo a su vez al escalamiento productivo, además de la formalización y aspectos de gestión empresarial, </a:t>
            </a:r>
            <a:r>
              <a:rPr lang="es-PE" sz="1600" b="1" i="1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articulando al productor con instituciones del sector nacional y regional, así como con centros de investigación y desarrollo</a:t>
            </a:r>
            <a:r>
              <a:rPr lang="es-PE" sz="1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dirigida prioritariamente a la actividad de la AREL y de la AMYPE…”.</a:t>
            </a:r>
            <a:endParaRPr lang="es-419" sz="16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800"/>
              </a:spcBef>
              <a:buClr>
                <a:schemeClr val="accent2"/>
              </a:buClr>
            </a:pPr>
            <a:endParaRPr lang="es-MX" dirty="0">
              <a:solidFill>
                <a:schemeClr val="bg1">
                  <a:lumMod val="50000"/>
                </a:schemeClr>
              </a:solidFill>
            </a:endParaRP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endParaRPr lang="es-MX" b="1" dirty="0">
              <a:solidFill>
                <a:schemeClr val="bg1">
                  <a:lumMod val="50000"/>
                </a:schemeClr>
              </a:solidFill>
            </a:endParaRP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endParaRPr lang="es-MX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7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981481" y="3175700"/>
            <a:ext cx="2090224" cy="117016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b="1" dirty="0"/>
              <a:t>Extensionismo Acuícola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7953976" y="3171500"/>
            <a:ext cx="2027694" cy="419836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/>
              <a:t>FONDEPES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7953976" y="3836974"/>
            <a:ext cx="2027694" cy="419836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/>
              <a:t>SANIPES</a:t>
            </a:r>
          </a:p>
        </p:txBody>
      </p:sp>
      <p:cxnSp>
        <p:nvCxnSpPr>
          <p:cNvPr id="11" name="Conector angular 10"/>
          <p:cNvCxnSpPr>
            <a:cxnSpLocks/>
            <a:stCxn id="2" idx="3"/>
            <a:endCxn id="8" idx="1"/>
          </p:cNvCxnSpPr>
          <p:nvPr/>
        </p:nvCxnSpPr>
        <p:spPr>
          <a:xfrm>
            <a:off x="7071705" y="3760784"/>
            <a:ext cx="882271" cy="286108"/>
          </a:xfrm>
          <a:prstGeom prst="bent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angular 12"/>
          <p:cNvCxnSpPr>
            <a:cxnSpLocks/>
            <a:stCxn id="2" idx="3"/>
            <a:endCxn id="7" idx="1"/>
          </p:cNvCxnSpPr>
          <p:nvPr/>
        </p:nvCxnSpPr>
        <p:spPr>
          <a:xfrm flipV="1">
            <a:off x="7071705" y="3381418"/>
            <a:ext cx="882271" cy="379366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cxnSpLocks/>
            <a:stCxn id="2" idx="3"/>
            <a:endCxn id="42" idx="1"/>
          </p:cNvCxnSpPr>
          <p:nvPr/>
        </p:nvCxnSpPr>
        <p:spPr>
          <a:xfrm flipV="1">
            <a:off x="7071705" y="2715944"/>
            <a:ext cx="882271" cy="104484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18"/>
          <p:cNvCxnSpPr>
            <a:cxnSpLocks/>
            <a:stCxn id="2" idx="3"/>
            <a:endCxn id="43" idx="1"/>
          </p:cNvCxnSpPr>
          <p:nvPr/>
        </p:nvCxnSpPr>
        <p:spPr>
          <a:xfrm flipV="1">
            <a:off x="7071705" y="2120541"/>
            <a:ext cx="882271" cy="1640243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redondeado 21"/>
          <p:cNvSpPr/>
          <p:nvPr/>
        </p:nvSpPr>
        <p:spPr>
          <a:xfrm>
            <a:off x="1797383" y="5829799"/>
            <a:ext cx="1614747" cy="41983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>
                <a:solidFill>
                  <a:schemeClr val="bg1"/>
                </a:solidFill>
              </a:rPr>
              <a:t>Gobierno Local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3550217" y="5829798"/>
            <a:ext cx="1614747" cy="41983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>
                <a:solidFill>
                  <a:schemeClr val="bg1"/>
                </a:solidFill>
              </a:rPr>
              <a:t>Gobierno Provincial</a:t>
            </a:r>
          </a:p>
        </p:txBody>
      </p:sp>
      <p:sp>
        <p:nvSpPr>
          <p:cNvPr id="24" name="Rectángulo redondeado 23"/>
          <p:cNvSpPr/>
          <p:nvPr/>
        </p:nvSpPr>
        <p:spPr>
          <a:xfrm>
            <a:off x="5285187" y="5829797"/>
            <a:ext cx="1614747" cy="41983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>
                <a:solidFill>
                  <a:schemeClr val="bg1"/>
                </a:solidFill>
              </a:rPr>
              <a:t>Gobierno Regional</a:t>
            </a:r>
          </a:p>
        </p:txBody>
      </p:sp>
      <p:cxnSp>
        <p:nvCxnSpPr>
          <p:cNvPr id="25" name="Conector angular 24"/>
          <p:cNvCxnSpPr>
            <a:cxnSpLocks/>
            <a:stCxn id="2" idx="2"/>
            <a:endCxn id="22" idx="0"/>
          </p:cNvCxnSpPr>
          <p:nvPr/>
        </p:nvCxnSpPr>
        <p:spPr>
          <a:xfrm rot="5400000">
            <a:off x="3573709" y="3376915"/>
            <a:ext cx="1483932" cy="3421836"/>
          </a:xfrm>
          <a:prstGeom prst="bentConnector3">
            <a:avLst>
              <a:gd name="adj1" fmla="val 7054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angular 27"/>
          <p:cNvCxnSpPr>
            <a:cxnSpLocks/>
            <a:stCxn id="2" idx="2"/>
            <a:endCxn id="24" idx="0"/>
          </p:cNvCxnSpPr>
          <p:nvPr/>
        </p:nvCxnSpPr>
        <p:spPr>
          <a:xfrm rot="16200000" flipH="1">
            <a:off x="5284628" y="5087832"/>
            <a:ext cx="1483930" cy="0"/>
          </a:xfrm>
          <a:prstGeom prst="bentConnector3">
            <a:avLst>
              <a:gd name="adj1" fmla="val 84545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angular 30"/>
          <p:cNvCxnSpPr>
            <a:cxnSpLocks/>
            <a:stCxn id="2" idx="2"/>
            <a:endCxn id="23" idx="0"/>
          </p:cNvCxnSpPr>
          <p:nvPr/>
        </p:nvCxnSpPr>
        <p:spPr>
          <a:xfrm rot="5400000">
            <a:off x="4450127" y="4253331"/>
            <a:ext cx="1483931" cy="1669002"/>
          </a:xfrm>
          <a:prstGeom prst="bentConnector3">
            <a:avLst>
              <a:gd name="adj1" fmla="val 7054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redondeado 34"/>
          <p:cNvSpPr/>
          <p:nvPr/>
        </p:nvSpPr>
        <p:spPr>
          <a:xfrm>
            <a:off x="1870892" y="2038877"/>
            <a:ext cx="2027694" cy="42429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/>
              <a:t>PNIPA</a:t>
            </a:r>
          </a:p>
        </p:txBody>
      </p:sp>
      <p:sp>
        <p:nvSpPr>
          <p:cNvPr id="36" name="Rectángulo redondeado 35"/>
          <p:cNvSpPr/>
          <p:nvPr/>
        </p:nvSpPr>
        <p:spPr>
          <a:xfrm>
            <a:off x="1870892" y="2682020"/>
            <a:ext cx="2027694" cy="42429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/>
              <a:t>INNOVATE</a:t>
            </a:r>
          </a:p>
        </p:txBody>
      </p:sp>
      <p:sp>
        <p:nvSpPr>
          <p:cNvPr id="37" name="Rectángulo redondeado 36"/>
          <p:cNvSpPr/>
          <p:nvPr/>
        </p:nvSpPr>
        <p:spPr>
          <a:xfrm>
            <a:off x="1870892" y="3330533"/>
            <a:ext cx="2027694" cy="42429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/>
              <a:t>CIENCIACTIVA</a:t>
            </a:r>
          </a:p>
        </p:txBody>
      </p:sp>
      <p:sp>
        <p:nvSpPr>
          <p:cNvPr id="38" name="Rectángulo redondeado 37"/>
          <p:cNvSpPr/>
          <p:nvPr/>
        </p:nvSpPr>
        <p:spPr>
          <a:xfrm>
            <a:off x="1870892" y="3970109"/>
            <a:ext cx="2027694" cy="42429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/>
              <a:t>PROCOMPITE</a:t>
            </a:r>
          </a:p>
        </p:txBody>
      </p:sp>
      <p:sp>
        <p:nvSpPr>
          <p:cNvPr id="39" name="Rectángulo redondeado 38"/>
          <p:cNvSpPr/>
          <p:nvPr/>
        </p:nvSpPr>
        <p:spPr>
          <a:xfrm>
            <a:off x="1870892" y="4623052"/>
            <a:ext cx="2027694" cy="42429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/>
              <a:t>OTROS FONDOS</a:t>
            </a:r>
          </a:p>
        </p:txBody>
      </p:sp>
      <p:cxnSp>
        <p:nvCxnSpPr>
          <p:cNvPr id="40" name="Conector angular 39"/>
          <p:cNvCxnSpPr>
            <a:cxnSpLocks/>
            <a:stCxn id="2" idx="1"/>
            <a:endCxn id="37" idx="3"/>
          </p:cNvCxnSpPr>
          <p:nvPr/>
        </p:nvCxnSpPr>
        <p:spPr>
          <a:xfrm rot="10800000">
            <a:off x="3898587" y="3542682"/>
            <a:ext cx="1082895" cy="218103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angular 43"/>
          <p:cNvCxnSpPr>
            <a:cxnSpLocks/>
            <a:stCxn id="2" idx="1"/>
            <a:endCxn id="38" idx="3"/>
          </p:cNvCxnSpPr>
          <p:nvPr/>
        </p:nvCxnSpPr>
        <p:spPr>
          <a:xfrm rot="10800000" flipV="1">
            <a:off x="3898587" y="3760783"/>
            <a:ext cx="1082895" cy="421473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angular 46"/>
          <p:cNvCxnSpPr>
            <a:cxnSpLocks/>
            <a:stCxn id="2" idx="1"/>
            <a:endCxn id="39" idx="3"/>
          </p:cNvCxnSpPr>
          <p:nvPr/>
        </p:nvCxnSpPr>
        <p:spPr>
          <a:xfrm rot="10800000" flipV="1">
            <a:off x="3898587" y="3760784"/>
            <a:ext cx="1082895" cy="1074416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angular 49"/>
          <p:cNvCxnSpPr>
            <a:cxnSpLocks/>
            <a:stCxn id="2" idx="1"/>
            <a:endCxn id="36" idx="3"/>
          </p:cNvCxnSpPr>
          <p:nvPr/>
        </p:nvCxnSpPr>
        <p:spPr>
          <a:xfrm rot="10800000">
            <a:off x="3898587" y="2894168"/>
            <a:ext cx="1082895" cy="866616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angular 52"/>
          <p:cNvCxnSpPr>
            <a:cxnSpLocks/>
            <a:stCxn id="2" idx="1"/>
            <a:endCxn id="35" idx="3"/>
          </p:cNvCxnSpPr>
          <p:nvPr/>
        </p:nvCxnSpPr>
        <p:spPr>
          <a:xfrm rot="10800000">
            <a:off x="3898587" y="2251026"/>
            <a:ext cx="1082895" cy="1509759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ángulo redondeado 55"/>
          <p:cNvSpPr/>
          <p:nvPr/>
        </p:nvSpPr>
        <p:spPr>
          <a:xfrm>
            <a:off x="7953976" y="4493527"/>
            <a:ext cx="2027694" cy="419836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/>
              <a:t>Red CITE</a:t>
            </a:r>
          </a:p>
        </p:txBody>
      </p:sp>
      <p:cxnSp>
        <p:nvCxnSpPr>
          <p:cNvPr id="57" name="Conector angular 56"/>
          <p:cNvCxnSpPr>
            <a:cxnSpLocks/>
            <a:stCxn id="2" idx="3"/>
            <a:endCxn id="56" idx="1"/>
          </p:cNvCxnSpPr>
          <p:nvPr/>
        </p:nvCxnSpPr>
        <p:spPr>
          <a:xfrm>
            <a:off x="7071705" y="3760784"/>
            <a:ext cx="882271" cy="942661"/>
          </a:xfrm>
          <a:prstGeom prst="bent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ángulo redondeado 79"/>
          <p:cNvSpPr/>
          <p:nvPr/>
        </p:nvSpPr>
        <p:spPr>
          <a:xfrm>
            <a:off x="7402206" y="5838733"/>
            <a:ext cx="4172767" cy="72832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>
                <a:solidFill>
                  <a:schemeClr val="bg1"/>
                </a:solidFill>
              </a:rPr>
              <a:t>Mercados Itinerantes, comedores populares, restaurantes, autoservicios, terminales</a:t>
            </a:r>
          </a:p>
        </p:txBody>
      </p:sp>
      <p:cxnSp>
        <p:nvCxnSpPr>
          <p:cNvPr id="81" name="Conector angular 80"/>
          <p:cNvCxnSpPr>
            <a:cxnSpLocks/>
            <a:stCxn id="2" idx="2"/>
            <a:endCxn id="80" idx="0"/>
          </p:cNvCxnSpPr>
          <p:nvPr/>
        </p:nvCxnSpPr>
        <p:spPr>
          <a:xfrm rot="16200000" flipH="1">
            <a:off x="7011158" y="3361301"/>
            <a:ext cx="1492866" cy="3461997"/>
          </a:xfrm>
          <a:prstGeom prst="bentConnector3">
            <a:avLst>
              <a:gd name="adj1" fmla="val 70417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ángulo redondeado 6">
            <a:extLst>
              <a:ext uri="{FF2B5EF4-FFF2-40B4-BE49-F238E27FC236}">
                <a16:creationId xmlns:a16="http://schemas.microsoft.com/office/drawing/2014/main" id="{2C9AF73C-17DC-4CBE-81D9-777D8D1B0143}"/>
              </a:ext>
            </a:extLst>
          </p:cNvPr>
          <p:cNvSpPr/>
          <p:nvPr/>
        </p:nvSpPr>
        <p:spPr>
          <a:xfrm>
            <a:off x="7953976" y="2506026"/>
            <a:ext cx="2027694" cy="419836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/>
              <a:t>IMARPE</a:t>
            </a:r>
          </a:p>
        </p:txBody>
      </p:sp>
      <p:sp>
        <p:nvSpPr>
          <p:cNvPr id="43" name="Rectángulo redondeado 6">
            <a:extLst>
              <a:ext uri="{FF2B5EF4-FFF2-40B4-BE49-F238E27FC236}">
                <a16:creationId xmlns:a16="http://schemas.microsoft.com/office/drawing/2014/main" id="{7346FE61-DA73-40DD-B22F-D74E47E7BA38}"/>
              </a:ext>
            </a:extLst>
          </p:cNvPr>
          <p:cNvSpPr/>
          <p:nvPr/>
        </p:nvSpPr>
        <p:spPr>
          <a:xfrm>
            <a:off x="7953976" y="1910623"/>
            <a:ext cx="2027694" cy="419836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594" dirty="0"/>
              <a:t>DEVIDA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A4CE915-A717-4405-9A77-BD6F98F3FC37}"/>
              </a:ext>
            </a:extLst>
          </p:cNvPr>
          <p:cNvSpPr txBox="1"/>
          <p:nvPr/>
        </p:nvSpPr>
        <p:spPr>
          <a:xfrm>
            <a:off x="934683" y="1417862"/>
            <a:ext cx="106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F0"/>
                </a:solidFill>
              </a:rPr>
              <a:t>ROL ARTICULADOR DEL EXTENSIONISMO ACUÍCOLA</a:t>
            </a:r>
          </a:p>
        </p:txBody>
      </p:sp>
    </p:spTree>
    <p:extLst>
      <p:ext uri="{BB962C8B-B14F-4D97-AF65-F5344CB8AC3E}">
        <p14:creationId xmlns:p14="http://schemas.microsoft.com/office/powerpoint/2010/main" val="420541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5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"/>
                            </p:stCondLst>
                            <p:childTnLst>
                              <p:par>
                                <p:cTn id="8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50"/>
                            </p:stCondLst>
                            <p:childTnLst>
                              <p:par>
                                <p:cTn id="10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750"/>
                            </p:stCondLst>
                            <p:childTnLst>
                              <p:par>
                                <p:cTn id="1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250"/>
                            </p:stCondLst>
                            <p:childTnLst>
                              <p:par>
                                <p:cTn id="1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750"/>
                            </p:stCondLst>
                            <p:childTnLst>
                              <p:par>
                                <p:cTn id="1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000"/>
                            </p:stCondLst>
                            <p:childTnLst>
                              <p:par>
                                <p:cTn id="16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22" grpId="0" animBg="1"/>
      <p:bldP spid="23" grpId="0" animBg="1"/>
      <p:bldP spid="2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6" grpId="0" animBg="1"/>
      <p:bldP spid="80" grpId="0" animBg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26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63262C52-9251-456D-9D7F-2DE4B3A61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147463"/>
              </p:ext>
            </p:extLst>
          </p:nvPr>
        </p:nvGraphicFramePr>
        <p:xfrm>
          <a:off x="1410381" y="3297294"/>
          <a:ext cx="4876799" cy="2570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Rectángulo redondeado 3">
            <a:extLst>
              <a:ext uri="{FF2B5EF4-FFF2-40B4-BE49-F238E27FC236}">
                <a16:creationId xmlns:a16="http://schemas.microsoft.com/office/drawing/2014/main" id="{EBBD0E74-4C8A-4312-9D84-FBCC4E17C13C}"/>
              </a:ext>
            </a:extLst>
          </p:cNvPr>
          <p:cNvSpPr/>
          <p:nvPr/>
        </p:nvSpPr>
        <p:spPr>
          <a:xfrm>
            <a:off x="1506478" y="6221237"/>
            <a:ext cx="4905394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63525" indent="-263525" algn="just">
              <a:buFont typeface="Wingdings" panose="05000000000000000000" pitchFamily="2" charset="2"/>
              <a:buChar char="v"/>
            </a:pPr>
            <a:r>
              <a:rPr lang="es-419" sz="1200" b="1" dirty="0">
                <a:latin typeface="+mj-lt"/>
              </a:rPr>
              <a:t>En 2020</a:t>
            </a:r>
            <a:r>
              <a:rPr lang="es-419" sz="1200" dirty="0">
                <a:latin typeface="+mj-lt"/>
              </a:rPr>
              <a:t>, la cosecha acuícola fue de </a:t>
            </a:r>
            <a:r>
              <a:rPr lang="es-419" sz="1200" b="1" dirty="0">
                <a:latin typeface="+mj-lt"/>
              </a:rPr>
              <a:t>141 mil TM</a:t>
            </a:r>
            <a:r>
              <a:rPr lang="es-419" sz="1200" dirty="0">
                <a:latin typeface="+mj-lt"/>
              </a:rPr>
              <a:t>, cifra inferior en </a:t>
            </a:r>
            <a:r>
              <a:rPr lang="es-419" sz="1200" b="1" dirty="0">
                <a:solidFill>
                  <a:srgbClr val="FF0000"/>
                </a:solidFill>
                <a:latin typeface="+mj-lt"/>
              </a:rPr>
              <a:t>12.4 %</a:t>
            </a:r>
            <a:r>
              <a:rPr lang="es-419" sz="1200" dirty="0">
                <a:latin typeface="+mj-lt"/>
              </a:rPr>
              <a:t> con relación a similar periodo del año 2019 que registró </a:t>
            </a:r>
            <a:r>
              <a:rPr lang="es-419" sz="1200" b="1" dirty="0">
                <a:latin typeface="+mj-lt"/>
              </a:rPr>
              <a:t>161 mi TM</a:t>
            </a:r>
            <a:r>
              <a:rPr lang="es-419" sz="1200" dirty="0">
                <a:latin typeface="+mj-lt"/>
              </a:rPr>
              <a:t>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3A45CD7-0B7A-4E44-978E-33CE1ACBB475}"/>
              </a:ext>
            </a:extLst>
          </p:cNvPr>
          <p:cNvSpPr/>
          <p:nvPr/>
        </p:nvSpPr>
        <p:spPr>
          <a:xfrm>
            <a:off x="1428435" y="1970097"/>
            <a:ext cx="4667565" cy="553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" algn="ctr">
              <a:lnSpc>
                <a:spcPct val="107000"/>
              </a:lnSpc>
              <a:spcAft>
                <a:spcPts val="0"/>
              </a:spcAft>
            </a:pPr>
            <a:r>
              <a:rPr lang="es-419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Cosecha acuícola nacional, 2015-2020</a:t>
            </a:r>
            <a:endParaRPr lang="es-419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" algn="ctr">
              <a:lnSpc>
                <a:spcPct val="107000"/>
              </a:lnSpc>
              <a:spcAft>
                <a:spcPts val="800"/>
              </a:spcAft>
            </a:pPr>
            <a:r>
              <a:rPr lang="es-419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(En toneladas)</a:t>
            </a:r>
            <a:endParaRPr lang="es-419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3F9535F7-24DD-4762-A272-1486C8EFF092}"/>
              </a:ext>
            </a:extLst>
          </p:cNvPr>
          <p:cNvCxnSpPr>
            <a:cxnSpLocks/>
          </p:cNvCxnSpPr>
          <p:nvPr/>
        </p:nvCxnSpPr>
        <p:spPr>
          <a:xfrm>
            <a:off x="5029206" y="3492154"/>
            <a:ext cx="1" cy="237600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echa abajo 6">
            <a:extLst>
              <a:ext uri="{FF2B5EF4-FFF2-40B4-BE49-F238E27FC236}">
                <a16:creationId xmlns:a16="http://schemas.microsoft.com/office/drawing/2014/main" id="{720507D6-30A3-4BDE-A873-3D43D27DE251}"/>
              </a:ext>
            </a:extLst>
          </p:cNvPr>
          <p:cNvSpPr/>
          <p:nvPr/>
        </p:nvSpPr>
        <p:spPr>
          <a:xfrm>
            <a:off x="5650544" y="3369463"/>
            <a:ext cx="565154" cy="29860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D6520BE1-93CE-4E0C-A427-4CACF7B88196}"/>
              </a:ext>
            </a:extLst>
          </p:cNvPr>
          <p:cNvGrpSpPr/>
          <p:nvPr/>
        </p:nvGrpSpPr>
        <p:grpSpPr>
          <a:xfrm>
            <a:off x="5022196" y="2600523"/>
            <a:ext cx="1193502" cy="715089"/>
            <a:chOff x="4836639" y="1809899"/>
            <a:chExt cx="1523786" cy="715089"/>
          </a:xfrm>
        </p:grpSpPr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4F264196-9238-40C3-9A40-0E2971AA91F3}"/>
                </a:ext>
              </a:extLst>
            </p:cNvPr>
            <p:cNvSpPr txBox="1"/>
            <p:nvPr/>
          </p:nvSpPr>
          <p:spPr>
            <a:xfrm>
              <a:off x="4836639" y="1809899"/>
              <a:ext cx="1523786" cy="7150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419" sz="1100" b="1" u="sng" dirty="0">
                  <a:solidFill>
                    <a:srgbClr val="0070C0"/>
                  </a:solidFill>
                </a:rPr>
                <a:t>2020</a:t>
              </a:r>
            </a:p>
            <a:p>
              <a:pPr algn="ctr"/>
              <a:endParaRPr lang="es-419" sz="300" b="1" u="sng" dirty="0">
                <a:solidFill>
                  <a:srgbClr val="0070C0"/>
                </a:solidFill>
              </a:endParaRPr>
            </a:p>
            <a:p>
              <a:pPr algn="ctr"/>
              <a:r>
                <a:rPr lang="es-419" sz="1100" b="1" dirty="0"/>
                <a:t>Var. Interanual </a:t>
              </a:r>
            </a:p>
            <a:p>
              <a:pPr algn="ctr"/>
              <a:r>
                <a:rPr lang="es-419" sz="1100" b="1" dirty="0"/>
                <a:t>-12.5%</a:t>
              </a:r>
            </a:p>
          </p:txBody>
        </p:sp>
        <p:sp>
          <p:nvSpPr>
            <p:cNvPr id="25" name="Triángulo isósceles 24">
              <a:extLst>
                <a:ext uri="{FF2B5EF4-FFF2-40B4-BE49-F238E27FC236}">
                  <a16:creationId xmlns:a16="http://schemas.microsoft.com/office/drawing/2014/main" id="{3851DD4B-D9CD-4582-BCA5-BFADA2DCB437}"/>
                </a:ext>
              </a:extLst>
            </p:cNvPr>
            <p:cNvSpPr/>
            <p:nvPr/>
          </p:nvSpPr>
          <p:spPr>
            <a:xfrm flipH="1" flipV="1">
              <a:off x="5124966" y="2366948"/>
              <a:ext cx="144000" cy="14400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400" dirty="0"/>
            </a:p>
          </p:txBody>
        </p: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2314F97-F93D-492D-A24E-BF977957A97B}"/>
              </a:ext>
            </a:extLst>
          </p:cNvPr>
          <p:cNvSpPr/>
          <p:nvPr/>
        </p:nvSpPr>
        <p:spPr>
          <a:xfrm>
            <a:off x="6096000" y="1970097"/>
            <a:ext cx="4733069" cy="553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" algn="ctr">
              <a:lnSpc>
                <a:spcPct val="107000"/>
              </a:lnSpc>
              <a:spcAft>
                <a:spcPts val="0"/>
              </a:spcAft>
            </a:pPr>
            <a:r>
              <a:rPr lang="es-419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2020: Cosecha acuícola nacional </a:t>
            </a:r>
          </a:p>
          <a:p>
            <a:pPr marL="11430" algn="ctr">
              <a:lnSpc>
                <a:spcPct val="107000"/>
              </a:lnSpc>
              <a:spcAft>
                <a:spcPts val="0"/>
              </a:spcAft>
            </a:pPr>
            <a:r>
              <a:rPr lang="es-419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(En toneladas)</a:t>
            </a:r>
            <a:endParaRPr lang="es-419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Tabla 26">
            <a:extLst>
              <a:ext uri="{FF2B5EF4-FFF2-40B4-BE49-F238E27FC236}">
                <a16:creationId xmlns:a16="http://schemas.microsoft.com/office/drawing/2014/main" id="{2E92FBA7-15FA-49BD-8EC1-142F6E5F6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10670"/>
              </p:ext>
            </p:extLst>
          </p:nvPr>
        </p:nvGraphicFramePr>
        <p:xfrm>
          <a:off x="6495188" y="2785194"/>
          <a:ext cx="3934691" cy="2368910"/>
        </p:xfrm>
        <a:graphic>
          <a:graphicData uri="http://schemas.openxmlformats.org/drawingml/2006/table">
            <a:tbl>
              <a:tblPr/>
              <a:tblGrid>
                <a:gridCol w="85272">
                  <a:extLst>
                    <a:ext uri="{9D8B030D-6E8A-4147-A177-3AD203B41FA5}">
                      <a16:colId xmlns:a16="http://schemas.microsoft.com/office/drawing/2014/main" val="4239078153"/>
                    </a:ext>
                  </a:extLst>
                </a:gridCol>
                <a:gridCol w="1071990">
                  <a:extLst>
                    <a:ext uri="{9D8B030D-6E8A-4147-A177-3AD203B41FA5}">
                      <a16:colId xmlns:a16="http://schemas.microsoft.com/office/drawing/2014/main" val="4070439749"/>
                    </a:ext>
                  </a:extLst>
                </a:gridCol>
                <a:gridCol w="730902">
                  <a:extLst>
                    <a:ext uri="{9D8B030D-6E8A-4147-A177-3AD203B41FA5}">
                      <a16:colId xmlns:a16="http://schemas.microsoft.com/office/drawing/2014/main" val="2544238515"/>
                    </a:ext>
                  </a:extLst>
                </a:gridCol>
                <a:gridCol w="1011082">
                  <a:extLst>
                    <a:ext uri="{9D8B030D-6E8A-4147-A177-3AD203B41FA5}">
                      <a16:colId xmlns:a16="http://schemas.microsoft.com/office/drawing/2014/main" val="3581874436"/>
                    </a:ext>
                  </a:extLst>
                </a:gridCol>
                <a:gridCol w="913628">
                  <a:extLst>
                    <a:ext uri="{9D8B030D-6E8A-4147-A177-3AD203B41FA5}">
                      <a16:colId xmlns:a16="http://schemas.microsoft.com/office/drawing/2014/main" val="1205322215"/>
                    </a:ext>
                  </a:extLst>
                </a:gridCol>
                <a:gridCol w="121817">
                  <a:extLst>
                    <a:ext uri="{9D8B030D-6E8A-4147-A177-3AD203B41FA5}">
                      <a16:colId xmlns:a16="http://schemas.microsoft.com/office/drawing/2014/main" val="2575053754"/>
                    </a:ext>
                  </a:extLst>
                </a:gridCol>
              </a:tblGrid>
              <a:tr h="24548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7064708"/>
                  </a:ext>
                </a:extLst>
              </a:tr>
              <a:tr h="245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</a:t>
                      </a:r>
                      <a:r>
                        <a:rPr lang="es-419" sz="105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5B3D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5B3D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Var.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5B3D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868041"/>
                  </a:ext>
                </a:extLst>
              </a:tr>
              <a:tr h="245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5B3D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443530"/>
                  </a:ext>
                </a:extLst>
              </a:tr>
              <a:tr h="228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Trucha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50 793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51 910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059578"/>
                  </a:ext>
                </a:extLst>
              </a:tr>
              <a:tr h="228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Concha de abanico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53 496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47 002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05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-12.1%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215521"/>
                  </a:ext>
                </a:extLst>
              </a:tr>
              <a:tr h="228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419" sz="10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Langostino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50 820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36 725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05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-27.7%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56231"/>
                  </a:ext>
                </a:extLst>
              </a:tr>
              <a:tr h="228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Tilapia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3 196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2 330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419" sz="105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-27.1%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296861"/>
                  </a:ext>
                </a:extLst>
              </a:tr>
              <a:tr h="228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Otras especies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2 975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8..3%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454096"/>
                  </a:ext>
                </a:extLst>
              </a:tr>
              <a:tr h="245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161 279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5B3D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141 190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5B3D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5B3D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9902773"/>
                  </a:ext>
                </a:extLst>
              </a:tr>
              <a:tr h="24548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822385"/>
                  </a:ext>
                </a:extLst>
              </a:tr>
            </a:tbl>
          </a:graphicData>
        </a:graphic>
      </p:graphicFrame>
      <p:sp>
        <p:nvSpPr>
          <p:cNvPr id="28" name="Rectángulo redondeado 48">
            <a:extLst>
              <a:ext uri="{FF2B5EF4-FFF2-40B4-BE49-F238E27FC236}">
                <a16:creationId xmlns:a16="http://schemas.microsoft.com/office/drawing/2014/main" id="{D1D887F0-A1B9-4525-8710-A4B174ABCAF4}"/>
              </a:ext>
            </a:extLst>
          </p:cNvPr>
          <p:cNvSpPr/>
          <p:nvPr/>
        </p:nvSpPr>
        <p:spPr>
          <a:xfrm>
            <a:off x="6591727" y="5154104"/>
            <a:ext cx="3741612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63525" indent="-263525" algn="just">
              <a:buFont typeface="Wingdings" panose="05000000000000000000" pitchFamily="2" charset="2"/>
              <a:buChar char="v"/>
            </a:pPr>
            <a:r>
              <a:rPr lang="es-419" sz="1200" dirty="0">
                <a:latin typeface="+mj-lt"/>
              </a:rPr>
              <a:t>Sobre el desempeño en </a:t>
            </a:r>
            <a:r>
              <a:rPr lang="es-419" sz="1200" b="1" dirty="0">
                <a:latin typeface="+mj-lt"/>
              </a:rPr>
              <a:t>2020</a:t>
            </a:r>
            <a:r>
              <a:rPr lang="es-419" sz="1200" dirty="0">
                <a:latin typeface="+mj-lt"/>
              </a:rPr>
              <a:t>, se observa una </a:t>
            </a:r>
            <a:r>
              <a:rPr lang="es-419" sz="1200" b="1" dirty="0">
                <a:latin typeface="+mj-lt"/>
              </a:rPr>
              <a:t>contracción </a:t>
            </a:r>
            <a:r>
              <a:rPr lang="es-419" sz="1200" dirty="0">
                <a:latin typeface="+mj-lt"/>
              </a:rPr>
              <a:t>en la cosecha de tres principales especies: </a:t>
            </a:r>
            <a:r>
              <a:rPr lang="es-419" sz="1200" b="1" dirty="0">
                <a:latin typeface="+mj-lt"/>
              </a:rPr>
              <a:t>langostino (</a:t>
            </a:r>
            <a:r>
              <a:rPr lang="es-419" sz="1200" b="1" dirty="0">
                <a:solidFill>
                  <a:srgbClr val="FF0000"/>
                </a:solidFill>
                <a:latin typeface="+mj-lt"/>
              </a:rPr>
              <a:t>-27.7%</a:t>
            </a:r>
            <a:r>
              <a:rPr lang="es-419" sz="1200" b="1" dirty="0">
                <a:latin typeface="+mj-lt"/>
              </a:rPr>
              <a:t>), tilapia        (</a:t>
            </a:r>
            <a:r>
              <a:rPr lang="es-419" sz="1200" b="1" dirty="0">
                <a:solidFill>
                  <a:srgbClr val="FF0000"/>
                </a:solidFill>
                <a:latin typeface="+mj-lt"/>
              </a:rPr>
              <a:t>-27.1%</a:t>
            </a:r>
            <a:r>
              <a:rPr lang="es-419" sz="1200" b="1" dirty="0">
                <a:latin typeface="+mj-lt"/>
              </a:rPr>
              <a:t>) y concha de abanico (</a:t>
            </a:r>
            <a:r>
              <a:rPr lang="es-419" sz="1200" b="1" dirty="0">
                <a:solidFill>
                  <a:srgbClr val="FF0000"/>
                </a:solidFill>
                <a:latin typeface="+mj-lt"/>
              </a:rPr>
              <a:t>-12.1%</a:t>
            </a:r>
            <a:r>
              <a:rPr lang="es-419" sz="1200" b="1" dirty="0">
                <a:latin typeface="+mj-lt"/>
              </a:rPr>
              <a:t>)</a:t>
            </a:r>
            <a:r>
              <a:rPr lang="es-419" sz="1200" dirty="0">
                <a:latin typeface="+mj-lt"/>
              </a:rPr>
              <a:t>.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9C926E1-69DA-4CB8-B860-D537918AFE9A}"/>
              </a:ext>
            </a:extLst>
          </p:cNvPr>
          <p:cNvSpPr txBox="1"/>
          <p:nvPr/>
        </p:nvSpPr>
        <p:spPr>
          <a:xfrm>
            <a:off x="934683" y="1417859"/>
            <a:ext cx="106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F0"/>
                </a:solidFill>
              </a:rPr>
              <a:t>DATOS RELEVANTES DE LA ACUICULTURA PERUANA</a:t>
            </a:r>
          </a:p>
        </p:txBody>
      </p:sp>
    </p:spTree>
    <p:extLst>
      <p:ext uri="{BB962C8B-B14F-4D97-AF65-F5344CB8AC3E}">
        <p14:creationId xmlns:p14="http://schemas.microsoft.com/office/powerpoint/2010/main" val="69773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476392-E0EF-4D11-8BB8-B33E784F0719}"/>
              </a:ext>
            </a:extLst>
          </p:cNvPr>
          <p:cNvSpPr txBox="1"/>
          <p:nvPr/>
        </p:nvSpPr>
        <p:spPr>
          <a:xfrm>
            <a:off x="934683" y="1417859"/>
            <a:ext cx="106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F0"/>
                </a:solidFill>
              </a:rPr>
              <a:t>DATOS RELEVANTES DE LA ACUICULTURA PERUANA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64B3ED0-6956-47BE-9AD4-DB4C8ED15195}"/>
              </a:ext>
            </a:extLst>
          </p:cNvPr>
          <p:cNvSpPr txBox="1"/>
          <p:nvPr/>
        </p:nvSpPr>
        <p:spPr>
          <a:xfrm>
            <a:off x="7644279" y="3749675"/>
            <a:ext cx="2768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6600"/>
                </a:solidFill>
                <a:latin typeface="Arial Black" panose="020B0A04020102020204" pitchFamily="34" charset="0"/>
              </a:rPr>
              <a:t>11%</a:t>
            </a:r>
            <a:r>
              <a:rPr lang="es-MX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es-MX" sz="1400" b="1" dirty="0"/>
              <a:t>Del volumen de la pesca y acuicultura para CHD en 2019 </a:t>
            </a:r>
            <a:r>
              <a:rPr lang="es-MX" sz="1400" b="1" dirty="0">
                <a:solidFill>
                  <a:srgbClr val="0070C0"/>
                </a:solidFill>
              </a:rPr>
              <a:t>(161 mil TM)</a:t>
            </a:r>
          </a:p>
        </p:txBody>
      </p:sp>
      <p:pic>
        <p:nvPicPr>
          <p:cNvPr id="4" name="Picture 4" descr="icono de glifo negro de red de pesca - Descargar Vectores Gratis,  Illustrator Graficos, Plantillas Diseño">
            <a:extLst>
              <a:ext uri="{FF2B5EF4-FFF2-40B4-BE49-F238E27FC236}">
                <a16:creationId xmlns:a16="http://schemas.microsoft.com/office/drawing/2014/main" id="{A0993172-169F-47FE-B35A-791E2523C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12902" r="15870" b="15616"/>
          <a:stretch/>
        </p:blipFill>
        <p:spPr bwMode="auto">
          <a:xfrm>
            <a:off x="6575068" y="3489152"/>
            <a:ext cx="1069211" cy="11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18221DF-A63D-4295-B12D-14F4E6356C23}"/>
              </a:ext>
            </a:extLst>
          </p:cNvPr>
          <p:cNvSpPr txBox="1"/>
          <p:nvPr/>
        </p:nvSpPr>
        <p:spPr>
          <a:xfrm>
            <a:off x="7644279" y="5153231"/>
            <a:ext cx="2768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6600"/>
                </a:solidFill>
                <a:latin typeface="Arial Black" panose="020B0A04020102020204" pitchFamily="34" charset="0"/>
              </a:rPr>
              <a:t>23% </a:t>
            </a:r>
            <a:r>
              <a:rPr lang="es-MX" sz="1400" b="1" dirty="0"/>
              <a:t>Del la exportación de la pesca y acuicultura CHD en 2019 </a:t>
            </a:r>
            <a:r>
              <a:rPr lang="es-MX" sz="1400" b="1" dirty="0">
                <a:solidFill>
                  <a:srgbClr val="0070C0"/>
                </a:solidFill>
              </a:rPr>
              <a:t>(361 mil US$ FOB)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DC6A52A-5341-487D-A8A4-AD9FCDB72C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5757" t="11717" r="23536" b="33333"/>
          <a:stretch/>
        </p:blipFill>
        <p:spPr>
          <a:xfrm>
            <a:off x="6540153" y="4926337"/>
            <a:ext cx="1064050" cy="1153075"/>
          </a:xfrm>
          <a:prstGeom prst="rect">
            <a:avLst/>
          </a:prstGeom>
        </p:spPr>
      </p:pic>
      <p:pic>
        <p:nvPicPr>
          <p:cNvPr id="7" name="Picture 8" descr="Aumentar El Vector Icono De Línea, Imágenes Prediseñadas De Crecimiento,  Línea De Iconos, Aumentar Los Iconos PNG y Vector para Descargar Gratis |  Pngtree">
            <a:extLst>
              <a:ext uri="{FF2B5EF4-FFF2-40B4-BE49-F238E27FC236}">
                <a16:creationId xmlns:a16="http://schemas.microsoft.com/office/drawing/2014/main" id="{C48F23D6-D10F-4D3B-BF35-7AAFB190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640" y="2113836"/>
            <a:ext cx="1153076" cy="11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0A2C5AC-99A4-44E9-BE82-4125C4F083B5}"/>
              </a:ext>
            </a:extLst>
          </p:cNvPr>
          <p:cNvSpPr txBox="1"/>
          <p:nvPr/>
        </p:nvSpPr>
        <p:spPr>
          <a:xfrm>
            <a:off x="7644279" y="2352458"/>
            <a:ext cx="2768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6600"/>
                </a:solidFill>
                <a:latin typeface="Arial Black" panose="020B0A04020102020204" pitchFamily="34" charset="0"/>
              </a:rPr>
              <a:t>11% </a:t>
            </a:r>
            <a:r>
              <a:rPr lang="es-MX" sz="1400" b="1" dirty="0"/>
              <a:t>Tasa de crecimiento anual </a:t>
            </a:r>
            <a:r>
              <a:rPr lang="es-MX" sz="1400" b="1" dirty="0">
                <a:solidFill>
                  <a:srgbClr val="0070C0"/>
                </a:solidFill>
              </a:rPr>
              <a:t>(periodo 2009 - 2019)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968D7A5-44DE-4832-8C31-E8D76232D17D}"/>
              </a:ext>
            </a:extLst>
          </p:cNvPr>
          <p:cNvSpPr txBox="1"/>
          <p:nvPr/>
        </p:nvSpPr>
        <p:spPr>
          <a:xfrm>
            <a:off x="3075053" y="2345769"/>
            <a:ext cx="27675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6600"/>
                </a:solidFill>
                <a:latin typeface="Arial Black" panose="020B0A04020102020204" pitchFamily="34" charset="0"/>
              </a:rPr>
              <a:t>98% </a:t>
            </a:r>
            <a:r>
              <a:rPr lang="es-MX" sz="1400" b="1" dirty="0"/>
              <a:t>De las cosechas 2020 concentrada en 4 especies </a:t>
            </a:r>
            <a:r>
              <a:rPr lang="es-MX" sz="1400" b="1" dirty="0">
                <a:solidFill>
                  <a:srgbClr val="0070C0"/>
                </a:solidFill>
              </a:rPr>
              <a:t>(Trucha, Langostino, C. abanico y Tilapia)</a:t>
            </a:r>
          </a:p>
        </p:txBody>
      </p:sp>
      <p:pic>
        <p:nvPicPr>
          <p:cNvPr id="10" name="Picture 12" descr="La Acuicultura, Logotipo, Otros Acuicultura imagen png - imagen  transparente descarga gratuita">
            <a:extLst>
              <a:ext uri="{FF2B5EF4-FFF2-40B4-BE49-F238E27FC236}">
                <a16:creationId xmlns:a16="http://schemas.microsoft.com/office/drawing/2014/main" id="{D53F015A-94E4-44B0-90F3-1B643FCB8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55" y="2197701"/>
            <a:ext cx="1069211" cy="10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7B81884-218B-4147-AAE1-81CC7A6BBF69}"/>
              </a:ext>
            </a:extLst>
          </p:cNvPr>
          <p:cNvSpPr txBox="1"/>
          <p:nvPr/>
        </p:nvSpPr>
        <p:spPr>
          <a:xfrm>
            <a:off x="3075053" y="3749675"/>
            <a:ext cx="27675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6600"/>
                </a:solidFill>
                <a:latin typeface="Arial Black" panose="020B0A04020102020204" pitchFamily="34" charset="0"/>
              </a:rPr>
              <a:t>11 215 </a:t>
            </a:r>
            <a:r>
              <a:rPr lang="es-MX" sz="1400" b="1" dirty="0"/>
              <a:t>Unidades productivas </a:t>
            </a:r>
            <a:r>
              <a:rPr lang="es-MX" sz="1400" b="1" dirty="0">
                <a:solidFill>
                  <a:srgbClr val="0070C0"/>
                </a:solidFill>
              </a:rPr>
              <a:t>(5% marinos 95% continentales)</a:t>
            </a:r>
          </a:p>
        </p:txBody>
      </p:sp>
      <p:pic>
        <p:nvPicPr>
          <p:cNvPr id="12" name="Picture 16" descr="Acuicultura Vectores Gratis - (64 Descargas Gratis)">
            <a:extLst>
              <a:ext uri="{FF2B5EF4-FFF2-40B4-BE49-F238E27FC236}">
                <a16:creationId xmlns:a16="http://schemas.microsoft.com/office/drawing/2014/main" id="{13FB952A-6C6C-4FEF-8739-58C7621DD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ABE"/>
              </a:clrFrom>
              <a:clrTo>
                <a:srgbClr val="FFFAB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5" t="15190" r="13889" b="16610"/>
          <a:stretch/>
        </p:blipFill>
        <p:spPr bwMode="auto">
          <a:xfrm>
            <a:off x="1940355" y="3600868"/>
            <a:ext cx="1064051" cy="104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Curso Certificación Scrum Master Professional (SMPC)® - EIGP">
            <a:extLst>
              <a:ext uri="{FF2B5EF4-FFF2-40B4-BE49-F238E27FC236}">
                <a16:creationId xmlns:a16="http://schemas.microsoft.com/office/drawing/2014/main" id="{524C7872-CEC4-4F02-A11E-25FF56C2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42" y="4982090"/>
            <a:ext cx="1069211" cy="10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D355609-7B6C-4FCB-B5F9-6932EC513C5E}"/>
              </a:ext>
            </a:extLst>
          </p:cNvPr>
          <p:cNvSpPr txBox="1"/>
          <p:nvPr/>
        </p:nvSpPr>
        <p:spPr>
          <a:xfrm>
            <a:off x="3075053" y="5153231"/>
            <a:ext cx="27675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6600"/>
                </a:solidFill>
                <a:latin typeface="Arial Black" panose="020B0A04020102020204" pitchFamily="34" charset="0"/>
              </a:rPr>
              <a:t>38% </a:t>
            </a:r>
            <a:r>
              <a:rPr lang="es-MX" sz="1400" b="1" dirty="0"/>
              <a:t>de cosechas cuentan con certificación de sostenibilidad en 2020 </a:t>
            </a:r>
            <a:r>
              <a:rPr lang="es-MX" sz="1400" b="1" dirty="0">
                <a:solidFill>
                  <a:srgbClr val="0070C0"/>
                </a:solidFill>
              </a:rPr>
              <a:t>(BAP, ASC, FOF, etc.)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38003EC-B0E2-4DCF-BE36-4D6BA31910B8}"/>
              </a:ext>
            </a:extLst>
          </p:cNvPr>
          <p:cNvCxnSpPr>
            <a:cxnSpLocks/>
          </p:cNvCxnSpPr>
          <p:nvPr/>
        </p:nvCxnSpPr>
        <p:spPr>
          <a:xfrm>
            <a:off x="6040462" y="2183111"/>
            <a:ext cx="0" cy="3965576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97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476392-E0EF-4D11-8BB8-B33E784F0719}"/>
              </a:ext>
            </a:extLst>
          </p:cNvPr>
          <p:cNvSpPr txBox="1"/>
          <p:nvPr/>
        </p:nvSpPr>
        <p:spPr>
          <a:xfrm>
            <a:off x="934683" y="1417859"/>
            <a:ext cx="106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F0"/>
                </a:solidFill>
              </a:rPr>
              <a:t>DATOS RELEVANTES DE LA ACUICULTURA PERUANA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15C67CA-12D1-4A7D-A60B-A1A7F9F3FC8D}"/>
              </a:ext>
            </a:extLst>
          </p:cNvPr>
          <p:cNvSpPr/>
          <p:nvPr/>
        </p:nvSpPr>
        <p:spPr>
          <a:xfrm>
            <a:off x="1524000" y="1417859"/>
            <a:ext cx="9144000" cy="5251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FA77010C-BDE5-4B9D-8B80-4BC2B501C558}"/>
              </a:ext>
            </a:extLst>
          </p:cNvPr>
          <p:cNvCxnSpPr/>
          <p:nvPr/>
        </p:nvCxnSpPr>
        <p:spPr>
          <a:xfrm>
            <a:off x="1524000" y="1417859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525E0C42-B126-41EC-AB07-CA87A8FE38B7}"/>
              </a:ext>
            </a:extLst>
          </p:cNvPr>
          <p:cNvCxnSpPr>
            <a:cxnSpLocks/>
          </p:cNvCxnSpPr>
          <p:nvPr/>
        </p:nvCxnSpPr>
        <p:spPr>
          <a:xfrm>
            <a:off x="6102273" y="2182572"/>
            <a:ext cx="7554" cy="2948278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ágrima 18">
            <a:extLst>
              <a:ext uri="{FF2B5EF4-FFF2-40B4-BE49-F238E27FC236}">
                <a16:creationId xmlns:a16="http://schemas.microsoft.com/office/drawing/2014/main" id="{271918AA-89A6-441B-A9E2-0B2EE73B8F37}"/>
              </a:ext>
            </a:extLst>
          </p:cNvPr>
          <p:cNvSpPr/>
          <p:nvPr/>
        </p:nvSpPr>
        <p:spPr>
          <a:xfrm rot="8238031">
            <a:off x="3046703" y="2847473"/>
            <a:ext cx="828684" cy="797152"/>
          </a:xfrm>
          <a:prstGeom prst="teardrop">
            <a:avLst/>
          </a:prstGeom>
          <a:solidFill>
            <a:srgbClr val="0070C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E" sz="2800">
              <a:latin typeface="Calibri "/>
            </a:endParaRPr>
          </a:p>
        </p:txBody>
      </p:sp>
      <p:sp>
        <p:nvSpPr>
          <p:cNvPr id="20" name="CuadroTexto 34">
            <a:extLst>
              <a:ext uri="{FF2B5EF4-FFF2-40B4-BE49-F238E27FC236}">
                <a16:creationId xmlns:a16="http://schemas.microsoft.com/office/drawing/2014/main" id="{BF2C42EB-C6B3-464F-9602-9D821C8D4E80}"/>
              </a:ext>
            </a:extLst>
          </p:cNvPr>
          <p:cNvSpPr txBox="1"/>
          <p:nvPr/>
        </p:nvSpPr>
        <p:spPr>
          <a:xfrm>
            <a:off x="3092810" y="3104548"/>
            <a:ext cx="764953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solidFill>
                  <a:srgbClr val="FFFFFF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24.1</a:t>
            </a:r>
            <a:r>
              <a:rPr lang="es-MX" b="1" kern="1200" dirty="0">
                <a:solidFill>
                  <a:srgbClr val="FFFFFF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es-PE" sz="2000" dirty="0">
              <a:effectLst/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B109F9E-3A8B-40C2-A333-8DE85E4A495D}"/>
              </a:ext>
            </a:extLst>
          </p:cNvPr>
          <p:cNvSpPr/>
          <p:nvPr/>
        </p:nvSpPr>
        <p:spPr>
          <a:xfrm>
            <a:off x="3910673" y="2919838"/>
            <a:ext cx="2066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MX" sz="1600" dirty="0">
                <a:solidFill>
                  <a:schemeClr val="accent1">
                    <a:lumMod val="75000"/>
                  </a:schemeClr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PBI</a:t>
            </a:r>
            <a:r>
              <a:rPr lang="es-MX" sz="1600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es-MX" sz="1600" dirty="0">
                <a:solidFill>
                  <a:schemeClr val="accent1">
                    <a:lumMod val="75000"/>
                  </a:schemeClr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ector Pesca y Acuicultura</a:t>
            </a:r>
            <a:endParaRPr lang="es-PE" sz="2000" dirty="0">
              <a:solidFill>
                <a:schemeClr val="accent1">
                  <a:lumMod val="75000"/>
                </a:schemeClr>
              </a:solidFill>
              <a:effectLst/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Lágrima 21">
            <a:extLst>
              <a:ext uri="{FF2B5EF4-FFF2-40B4-BE49-F238E27FC236}">
                <a16:creationId xmlns:a16="http://schemas.microsoft.com/office/drawing/2014/main" id="{3B988333-6A2C-454A-9B57-BDFF55DD2565}"/>
              </a:ext>
            </a:extLst>
          </p:cNvPr>
          <p:cNvSpPr/>
          <p:nvPr/>
        </p:nvSpPr>
        <p:spPr>
          <a:xfrm rot="8238031">
            <a:off x="3044553" y="4015751"/>
            <a:ext cx="828684" cy="797152"/>
          </a:xfrm>
          <a:prstGeom prst="teardrop">
            <a:avLst/>
          </a:prstGeom>
          <a:solidFill>
            <a:srgbClr val="0070C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E" sz="3600">
              <a:latin typeface="Calibri "/>
            </a:endParaRPr>
          </a:p>
        </p:txBody>
      </p:sp>
      <p:sp>
        <p:nvSpPr>
          <p:cNvPr id="23" name="CuadroTexto 105">
            <a:extLst>
              <a:ext uri="{FF2B5EF4-FFF2-40B4-BE49-F238E27FC236}">
                <a16:creationId xmlns:a16="http://schemas.microsoft.com/office/drawing/2014/main" id="{AA1A820F-C267-4520-8F20-E1A0A49F9396}"/>
              </a:ext>
            </a:extLst>
          </p:cNvPr>
          <p:cNvSpPr txBox="1"/>
          <p:nvPr/>
        </p:nvSpPr>
        <p:spPr>
          <a:xfrm>
            <a:off x="2870278" y="4251917"/>
            <a:ext cx="1155588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kern="1200" dirty="0">
                <a:solidFill>
                  <a:srgbClr val="FFFFFF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0.10%</a:t>
            </a:r>
            <a:endParaRPr lang="es-PE" sz="2400" dirty="0">
              <a:effectLst/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CAEC180-FBC6-4183-87BA-7283E0C9FFEC}"/>
              </a:ext>
            </a:extLst>
          </p:cNvPr>
          <p:cNvSpPr/>
          <p:nvPr/>
        </p:nvSpPr>
        <p:spPr>
          <a:xfrm>
            <a:off x="3948603" y="4225913"/>
            <a:ext cx="1225016" cy="344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600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PBI Nacional</a:t>
            </a:r>
            <a:endParaRPr lang="es-PE" sz="2000" dirty="0">
              <a:solidFill>
                <a:schemeClr val="accent1">
                  <a:lumMod val="75000"/>
                </a:schemeClr>
              </a:solidFill>
              <a:effectLst/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04675AE-BC20-481E-B012-CBE36FC38C55}"/>
              </a:ext>
            </a:extLst>
          </p:cNvPr>
          <p:cNvSpPr/>
          <p:nvPr/>
        </p:nvSpPr>
        <p:spPr>
          <a:xfrm>
            <a:off x="3389950" y="2175499"/>
            <a:ext cx="2144241" cy="407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kern="1200" dirty="0">
                <a:solidFill>
                  <a:srgbClr val="FF0000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Aporte económico</a:t>
            </a:r>
            <a:endParaRPr lang="es-PE" sz="2000" dirty="0">
              <a:solidFill>
                <a:srgbClr val="FF0000"/>
              </a:solidFill>
              <a:effectLst/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38DF2D73-8CAF-46D7-83F8-71D19AC71546}"/>
              </a:ext>
            </a:extLst>
          </p:cNvPr>
          <p:cNvSpPr/>
          <p:nvPr/>
        </p:nvSpPr>
        <p:spPr>
          <a:xfrm>
            <a:off x="6927691" y="2150921"/>
            <a:ext cx="1847366" cy="407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kern="1200" dirty="0">
                <a:solidFill>
                  <a:srgbClr val="FF0000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Aporte acuícola</a:t>
            </a:r>
            <a:endParaRPr lang="es-PE" sz="2000" dirty="0">
              <a:solidFill>
                <a:srgbClr val="FF0000"/>
              </a:solidFill>
              <a:effectLst/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Lágrima 26">
            <a:extLst>
              <a:ext uri="{FF2B5EF4-FFF2-40B4-BE49-F238E27FC236}">
                <a16:creationId xmlns:a16="http://schemas.microsoft.com/office/drawing/2014/main" id="{5CB4F465-79EF-4298-9411-5BC044B1EE05}"/>
              </a:ext>
            </a:extLst>
          </p:cNvPr>
          <p:cNvSpPr/>
          <p:nvPr/>
        </p:nvSpPr>
        <p:spPr>
          <a:xfrm rot="8238031">
            <a:off x="6405857" y="3385218"/>
            <a:ext cx="828684" cy="797152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E" sz="3600">
              <a:latin typeface="Calibri "/>
            </a:endParaRPr>
          </a:p>
        </p:txBody>
      </p:sp>
      <p:sp>
        <p:nvSpPr>
          <p:cNvPr id="28" name="CuadroTexto 112">
            <a:extLst>
              <a:ext uri="{FF2B5EF4-FFF2-40B4-BE49-F238E27FC236}">
                <a16:creationId xmlns:a16="http://schemas.microsoft.com/office/drawing/2014/main" id="{235D0ABB-60D0-4220-A089-4CC0D7328EEA}"/>
              </a:ext>
            </a:extLst>
          </p:cNvPr>
          <p:cNvSpPr txBox="1"/>
          <p:nvPr/>
        </p:nvSpPr>
        <p:spPr>
          <a:xfrm>
            <a:off x="6459370" y="3517942"/>
            <a:ext cx="7136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solidFill>
                  <a:srgbClr val="FFFFFF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141.2</a:t>
            </a:r>
          </a:p>
          <a:p>
            <a:pPr algn="ctr"/>
            <a:r>
              <a:rPr lang="es-MX" sz="1100" b="1" dirty="0">
                <a:solidFill>
                  <a:srgbClr val="FFFFFF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Mil TM</a:t>
            </a:r>
            <a:endParaRPr lang="es-PE" sz="1200" dirty="0">
              <a:effectLst/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5F61425-0FA9-4A16-8843-FF9D10F4A1A1}"/>
              </a:ext>
            </a:extLst>
          </p:cNvPr>
          <p:cNvSpPr/>
          <p:nvPr/>
        </p:nvSpPr>
        <p:spPr>
          <a:xfrm>
            <a:off x="7267010" y="3501086"/>
            <a:ext cx="256521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PE" sz="1600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Volumen cosecha acuícola para el CHD</a:t>
            </a:r>
            <a:endParaRPr lang="es-PE" sz="2000" dirty="0">
              <a:solidFill>
                <a:schemeClr val="accent1">
                  <a:lumMod val="75000"/>
                </a:schemeClr>
              </a:solidFill>
              <a:effectLst/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D676674-1D44-4107-8C38-8857ED897362}"/>
              </a:ext>
            </a:extLst>
          </p:cNvPr>
          <p:cNvSpPr txBox="1"/>
          <p:nvPr/>
        </p:nvSpPr>
        <p:spPr>
          <a:xfrm>
            <a:off x="982211" y="2087987"/>
            <a:ext cx="915635" cy="532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800" b="1" kern="1200" dirty="0"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lang="es-PE" sz="2800" dirty="0">
              <a:effectLst/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ángulo redondeado 45">
            <a:extLst>
              <a:ext uri="{FF2B5EF4-FFF2-40B4-BE49-F238E27FC236}">
                <a16:creationId xmlns:a16="http://schemas.microsoft.com/office/drawing/2014/main" id="{3F961632-1D78-42C5-93C4-E4D19154951F}"/>
              </a:ext>
            </a:extLst>
          </p:cNvPr>
          <p:cNvSpPr/>
          <p:nvPr/>
        </p:nvSpPr>
        <p:spPr>
          <a:xfrm>
            <a:off x="2785503" y="5608742"/>
            <a:ext cx="6418021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PE" sz="1400" dirty="0"/>
              <a:t>Se estima que la acuicultura logró un aporte del </a:t>
            </a:r>
            <a:r>
              <a:rPr lang="es-PE" sz="1400" b="1" dirty="0">
                <a:solidFill>
                  <a:srgbClr val="0070C0"/>
                </a:solidFill>
              </a:rPr>
              <a:t>24.1% </a:t>
            </a:r>
            <a:r>
              <a:rPr lang="es-PE" sz="1400" dirty="0"/>
              <a:t>al PBI Pesca y Acuicultura y </a:t>
            </a:r>
            <a:r>
              <a:rPr lang="es-PE" sz="1400" b="1" dirty="0">
                <a:solidFill>
                  <a:srgbClr val="0070C0"/>
                </a:solidFill>
              </a:rPr>
              <a:t>0.10% </a:t>
            </a:r>
            <a:r>
              <a:rPr lang="es-PE" sz="1400" dirty="0"/>
              <a:t>al PBI Nacional, equivalente a </a:t>
            </a:r>
            <a:r>
              <a:rPr lang="es-PE" sz="1400" b="1" dirty="0">
                <a:solidFill>
                  <a:srgbClr val="0070C0"/>
                </a:solidFill>
              </a:rPr>
              <a:t>347 millones soles </a:t>
            </a:r>
            <a:r>
              <a:rPr lang="es-PE" sz="1400" dirty="0"/>
              <a:t>(Valores constantes 2007).</a:t>
            </a:r>
          </a:p>
        </p:txBody>
      </p:sp>
    </p:spTree>
    <p:extLst>
      <p:ext uri="{BB962C8B-B14F-4D97-AF65-F5344CB8AC3E}">
        <p14:creationId xmlns:p14="http://schemas.microsoft.com/office/powerpoint/2010/main" val="223292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363CBAE-E35D-4D26-B92F-94238753D012}"/>
              </a:ext>
            </a:extLst>
          </p:cNvPr>
          <p:cNvSpPr txBox="1"/>
          <p:nvPr/>
        </p:nvSpPr>
        <p:spPr>
          <a:xfrm>
            <a:off x="934683" y="1417859"/>
            <a:ext cx="106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F0"/>
                </a:solidFill>
              </a:rPr>
              <a:t>PRINCIPALES ZONAS DE PRODUCCIÓN ACUICOLA EN PERÚ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89A28BD-37D5-4D12-B685-8694D6606A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99979" y="2296155"/>
            <a:ext cx="2749025" cy="3661565"/>
          </a:xfrm>
          <a:prstGeom prst="rect">
            <a:avLst/>
          </a:prstGeom>
        </p:spPr>
      </p:pic>
      <p:sp>
        <p:nvSpPr>
          <p:cNvPr id="13" name="8 Llamada con línea 2">
            <a:extLst>
              <a:ext uri="{FF2B5EF4-FFF2-40B4-BE49-F238E27FC236}">
                <a16:creationId xmlns:a16="http://schemas.microsoft.com/office/drawing/2014/main" id="{58E63993-E249-4BFA-95A5-303460B45472}"/>
              </a:ext>
            </a:extLst>
          </p:cNvPr>
          <p:cNvSpPr>
            <a:spLocks/>
          </p:cNvSpPr>
          <p:nvPr/>
        </p:nvSpPr>
        <p:spPr bwMode="auto">
          <a:xfrm rot="10800000">
            <a:off x="5953985" y="2684378"/>
            <a:ext cx="1759592" cy="561485"/>
          </a:xfrm>
          <a:prstGeom prst="borderCallout2">
            <a:avLst>
              <a:gd name="adj1" fmla="val 87579"/>
              <a:gd name="adj2" fmla="val 104247"/>
              <a:gd name="adj3" fmla="val 88212"/>
              <a:gd name="adj4" fmla="val 135886"/>
              <a:gd name="adj5" fmla="val 42692"/>
              <a:gd name="adj6" fmla="val 173524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rgbClr val="FFFF00"/>
                </a:solidFill>
              </a:rPr>
              <a:t>Iquitos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chemeClr val="bg1"/>
                </a:solidFill>
              </a:rPr>
              <a:t>Gamitana, Paco, Sábalo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chemeClr val="bg1"/>
                </a:solidFill>
              </a:rPr>
              <a:t>Paiche,</a:t>
            </a:r>
            <a:endParaRPr lang="es-ES" sz="900" b="1" dirty="0">
              <a:solidFill>
                <a:schemeClr val="bg1"/>
              </a:solidFill>
            </a:endParaRPr>
          </a:p>
        </p:txBody>
      </p:sp>
      <p:sp>
        <p:nvSpPr>
          <p:cNvPr id="14" name="20 Llamada con línea 2">
            <a:extLst>
              <a:ext uri="{FF2B5EF4-FFF2-40B4-BE49-F238E27FC236}">
                <a16:creationId xmlns:a16="http://schemas.microsoft.com/office/drawing/2014/main" id="{7FB2B382-FDCC-453F-963E-75173F3D48A0}"/>
              </a:ext>
            </a:extLst>
          </p:cNvPr>
          <p:cNvSpPr>
            <a:spLocks/>
          </p:cNvSpPr>
          <p:nvPr/>
        </p:nvSpPr>
        <p:spPr bwMode="auto">
          <a:xfrm rot="10800000">
            <a:off x="1128767" y="2693515"/>
            <a:ext cx="1285910" cy="363666"/>
          </a:xfrm>
          <a:prstGeom prst="borderCallout2">
            <a:avLst>
              <a:gd name="adj1" fmla="val 57959"/>
              <a:gd name="adj2" fmla="val -1227"/>
              <a:gd name="adj3" fmla="val 36428"/>
              <a:gd name="adj4" fmla="val -22472"/>
              <a:gd name="adj5" fmla="val -46401"/>
              <a:gd name="adj6" fmla="val -41033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rgbClr val="FFFF00"/>
                </a:solidFill>
              </a:rPr>
              <a:t>Sechura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chemeClr val="bg1"/>
                </a:solidFill>
              </a:rPr>
              <a:t>Concha de abanico</a:t>
            </a:r>
          </a:p>
        </p:txBody>
      </p:sp>
      <p:sp>
        <p:nvSpPr>
          <p:cNvPr id="15" name="8 Llamada con línea 2">
            <a:extLst>
              <a:ext uri="{FF2B5EF4-FFF2-40B4-BE49-F238E27FC236}">
                <a16:creationId xmlns:a16="http://schemas.microsoft.com/office/drawing/2014/main" id="{ADE84387-A4FF-4CBF-A943-5DFB17D251E5}"/>
              </a:ext>
            </a:extLst>
          </p:cNvPr>
          <p:cNvSpPr>
            <a:spLocks/>
          </p:cNvSpPr>
          <p:nvPr/>
        </p:nvSpPr>
        <p:spPr bwMode="auto">
          <a:xfrm rot="10800000">
            <a:off x="934683" y="3703993"/>
            <a:ext cx="1321232" cy="387944"/>
          </a:xfrm>
          <a:prstGeom prst="borderCallout2">
            <a:avLst>
              <a:gd name="adj1" fmla="val 57800"/>
              <a:gd name="adj2" fmla="val -973"/>
              <a:gd name="adj3" fmla="val 39081"/>
              <a:gd name="adj4" fmla="val -44369"/>
              <a:gd name="adj5" fmla="val -8367"/>
              <a:gd name="adj6" fmla="val -89834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rgbClr val="FFFF00"/>
                </a:solidFill>
              </a:rPr>
              <a:t>Samanco y Casma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chemeClr val="bg1"/>
                </a:solidFill>
              </a:rPr>
              <a:t>Concha de abanico</a:t>
            </a:r>
            <a:endParaRPr lang="es-ES" sz="900" b="1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PE" sz="825" b="1" dirty="0">
              <a:solidFill>
                <a:schemeClr val="bg1"/>
              </a:solidFill>
            </a:endParaRPr>
          </a:p>
        </p:txBody>
      </p:sp>
      <p:sp>
        <p:nvSpPr>
          <p:cNvPr id="16" name="9 Llamada con línea 2">
            <a:extLst>
              <a:ext uri="{FF2B5EF4-FFF2-40B4-BE49-F238E27FC236}">
                <a16:creationId xmlns:a16="http://schemas.microsoft.com/office/drawing/2014/main" id="{404A782C-EAA9-4C54-ACB1-97877CAA95D9}"/>
              </a:ext>
            </a:extLst>
          </p:cNvPr>
          <p:cNvSpPr>
            <a:spLocks/>
          </p:cNvSpPr>
          <p:nvPr/>
        </p:nvSpPr>
        <p:spPr bwMode="auto">
          <a:xfrm rot="10800000">
            <a:off x="1877380" y="5492011"/>
            <a:ext cx="1334998" cy="382278"/>
          </a:xfrm>
          <a:prstGeom prst="borderCallout2">
            <a:avLst>
              <a:gd name="adj1" fmla="val 55245"/>
              <a:gd name="adj2" fmla="val 1347"/>
              <a:gd name="adj3" fmla="val 117713"/>
              <a:gd name="adj4" fmla="val -36945"/>
              <a:gd name="adj5" fmla="val 224012"/>
              <a:gd name="adj6" fmla="val -53127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rgbClr val="FFFF00"/>
                </a:solidFill>
              </a:rPr>
              <a:t>Pisco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chemeClr val="bg1"/>
                </a:solidFill>
              </a:rPr>
              <a:t>Concha de abanico</a:t>
            </a:r>
            <a:endParaRPr lang="es-ES" sz="900" b="1" dirty="0">
              <a:solidFill>
                <a:schemeClr val="bg1"/>
              </a:solidFill>
            </a:endParaRPr>
          </a:p>
        </p:txBody>
      </p:sp>
      <p:sp>
        <p:nvSpPr>
          <p:cNvPr id="17" name="13 Llamada con línea 2">
            <a:extLst>
              <a:ext uri="{FF2B5EF4-FFF2-40B4-BE49-F238E27FC236}">
                <a16:creationId xmlns:a16="http://schemas.microsoft.com/office/drawing/2014/main" id="{C03FF002-188A-4CAE-88C1-E30EF5AC7FA6}"/>
              </a:ext>
            </a:extLst>
          </p:cNvPr>
          <p:cNvSpPr>
            <a:spLocks/>
          </p:cNvSpPr>
          <p:nvPr/>
        </p:nvSpPr>
        <p:spPr bwMode="auto">
          <a:xfrm rot="10800000">
            <a:off x="5458126" y="3380525"/>
            <a:ext cx="943753" cy="459405"/>
          </a:xfrm>
          <a:prstGeom prst="borderCallout2">
            <a:avLst>
              <a:gd name="adj1" fmla="val 52174"/>
              <a:gd name="adj2" fmla="val 101102"/>
              <a:gd name="adj3" fmla="val 59775"/>
              <a:gd name="adj4" fmla="val 169159"/>
              <a:gd name="adj5" fmla="val 22131"/>
              <a:gd name="adj6" fmla="val 277222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rgbClr val="FFFF00"/>
                </a:solidFill>
              </a:rPr>
              <a:t>San Martín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chemeClr val="bg1"/>
                </a:solidFill>
              </a:rPr>
              <a:t>Tilapia</a:t>
            </a:r>
            <a:endParaRPr lang="es-ES" sz="900" b="1" dirty="0">
              <a:solidFill>
                <a:schemeClr val="bg1"/>
              </a:solidFill>
            </a:endParaRPr>
          </a:p>
        </p:txBody>
      </p:sp>
      <p:sp>
        <p:nvSpPr>
          <p:cNvPr id="18" name="15 Llamada con línea 2">
            <a:extLst>
              <a:ext uri="{FF2B5EF4-FFF2-40B4-BE49-F238E27FC236}">
                <a16:creationId xmlns:a16="http://schemas.microsoft.com/office/drawing/2014/main" id="{E4B2C463-E4BF-4589-A167-E5FE531940B2}"/>
              </a:ext>
            </a:extLst>
          </p:cNvPr>
          <p:cNvSpPr>
            <a:spLocks/>
          </p:cNvSpPr>
          <p:nvPr/>
        </p:nvSpPr>
        <p:spPr bwMode="auto">
          <a:xfrm rot="10800000">
            <a:off x="6138719" y="5083650"/>
            <a:ext cx="949391" cy="408360"/>
          </a:xfrm>
          <a:prstGeom prst="borderCallout2">
            <a:avLst>
              <a:gd name="adj1" fmla="val 27389"/>
              <a:gd name="adj2" fmla="val 106915"/>
              <a:gd name="adj3" fmla="val 27016"/>
              <a:gd name="adj4" fmla="val 159016"/>
              <a:gd name="adj5" fmla="val 67843"/>
              <a:gd name="adj6" fmla="val 227878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rgbClr val="FFFF00"/>
                </a:solidFill>
              </a:rPr>
              <a:t>Puno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chemeClr val="bg1"/>
                </a:solidFill>
              </a:rPr>
              <a:t>Trucha</a:t>
            </a:r>
            <a:endParaRPr lang="es-ES" sz="900" b="1" dirty="0">
              <a:solidFill>
                <a:schemeClr val="bg1"/>
              </a:solidFill>
            </a:endParaRPr>
          </a:p>
        </p:txBody>
      </p:sp>
      <p:sp>
        <p:nvSpPr>
          <p:cNvPr id="19" name="AutoShape 60">
            <a:extLst>
              <a:ext uri="{FF2B5EF4-FFF2-40B4-BE49-F238E27FC236}">
                <a16:creationId xmlns:a16="http://schemas.microsoft.com/office/drawing/2014/main" id="{35C26F33-AB00-4AC3-83EF-2E00967204FD}"/>
              </a:ext>
            </a:extLst>
          </p:cNvPr>
          <p:cNvSpPr>
            <a:spLocks/>
          </p:cNvSpPr>
          <p:nvPr/>
        </p:nvSpPr>
        <p:spPr bwMode="auto">
          <a:xfrm rot="10800000">
            <a:off x="4715714" y="2189432"/>
            <a:ext cx="1130259" cy="408360"/>
          </a:xfrm>
          <a:prstGeom prst="borderCallout2">
            <a:avLst>
              <a:gd name="adj1" fmla="val 46780"/>
              <a:gd name="adj2" fmla="val 102413"/>
              <a:gd name="adj3" fmla="val 5527"/>
              <a:gd name="adj4" fmla="val 175677"/>
              <a:gd name="adj5" fmla="val -145019"/>
              <a:gd name="adj6" fmla="val 239841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b="1" dirty="0">
                <a:solidFill>
                  <a:srgbClr val="FFFF00"/>
                </a:solidFill>
              </a:rPr>
              <a:t>Sullana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b="1" dirty="0">
                <a:solidFill>
                  <a:schemeClr val="bg1"/>
                </a:solidFill>
              </a:rPr>
              <a:t>Tilapia</a:t>
            </a:r>
          </a:p>
        </p:txBody>
      </p:sp>
      <p:sp>
        <p:nvSpPr>
          <p:cNvPr id="20" name="9 Llamada con línea 2">
            <a:extLst>
              <a:ext uri="{FF2B5EF4-FFF2-40B4-BE49-F238E27FC236}">
                <a16:creationId xmlns:a16="http://schemas.microsoft.com/office/drawing/2014/main" id="{D9D1FE13-B31A-4A1D-AD97-1CD975833BF3}"/>
              </a:ext>
            </a:extLst>
          </p:cNvPr>
          <p:cNvSpPr>
            <a:spLocks/>
          </p:cNvSpPr>
          <p:nvPr/>
        </p:nvSpPr>
        <p:spPr bwMode="auto">
          <a:xfrm rot="10800000">
            <a:off x="3460095" y="5986320"/>
            <a:ext cx="2538282" cy="382278"/>
          </a:xfrm>
          <a:prstGeom prst="borderCallout2">
            <a:avLst>
              <a:gd name="adj1" fmla="val 106838"/>
              <a:gd name="adj2" fmla="val 51147"/>
              <a:gd name="adj3" fmla="val 173408"/>
              <a:gd name="adj4" fmla="val 49421"/>
              <a:gd name="adj5" fmla="val 431647"/>
              <a:gd name="adj6" fmla="val 66766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rgbClr val="FFFF00"/>
                </a:solidFill>
              </a:rPr>
              <a:t>Huancavelica, Junín, Ayacucho Pasco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chemeClr val="bg1"/>
                </a:solidFill>
              </a:rPr>
              <a:t>Trucha</a:t>
            </a:r>
            <a:endParaRPr lang="es-ES" sz="900" b="1" dirty="0">
              <a:solidFill>
                <a:schemeClr val="bg1"/>
              </a:solidFill>
            </a:endParaRPr>
          </a:p>
        </p:txBody>
      </p:sp>
      <p:sp>
        <p:nvSpPr>
          <p:cNvPr id="21" name="13 Llamada con línea 2">
            <a:extLst>
              <a:ext uri="{FF2B5EF4-FFF2-40B4-BE49-F238E27FC236}">
                <a16:creationId xmlns:a16="http://schemas.microsoft.com/office/drawing/2014/main" id="{C3D45D2F-469F-43FC-B234-F0574EBF0D43}"/>
              </a:ext>
            </a:extLst>
          </p:cNvPr>
          <p:cNvSpPr>
            <a:spLocks/>
          </p:cNvSpPr>
          <p:nvPr/>
        </p:nvSpPr>
        <p:spPr bwMode="auto">
          <a:xfrm rot="10800000">
            <a:off x="1128767" y="4242862"/>
            <a:ext cx="1321232" cy="387944"/>
          </a:xfrm>
          <a:prstGeom prst="borderCallout2">
            <a:avLst>
              <a:gd name="adj1" fmla="val 55344"/>
              <a:gd name="adj2" fmla="val -3135"/>
              <a:gd name="adj3" fmla="val 51358"/>
              <a:gd name="adj4" fmla="val -47973"/>
              <a:gd name="adj5" fmla="val 90360"/>
              <a:gd name="adj6" fmla="val -75377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rgbClr val="FFFF00"/>
                </a:solidFill>
              </a:rPr>
              <a:t>Huarmey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b="1" dirty="0">
                <a:solidFill>
                  <a:schemeClr val="bg1"/>
                </a:solidFill>
              </a:rPr>
              <a:t>Lenguado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PE" sz="825" b="1" dirty="0">
              <a:solidFill>
                <a:schemeClr val="bg1"/>
              </a:solidFill>
            </a:endParaRPr>
          </a:p>
        </p:txBody>
      </p:sp>
      <p:sp>
        <p:nvSpPr>
          <p:cNvPr id="22" name="18 Llamada con línea 2">
            <a:extLst>
              <a:ext uri="{FF2B5EF4-FFF2-40B4-BE49-F238E27FC236}">
                <a16:creationId xmlns:a16="http://schemas.microsoft.com/office/drawing/2014/main" id="{EBCF7FF5-6EF9-402D-9535-0C2C687CE626}"/>
              </a:ext>
            </a:extLst>
          </p:cNvPr>
          <p:cNvSpPr>
            <a:spLocks/>
          </p:cNvSpPr>
          <p:nvPr/>
        </p:nvSpPr>
        <p:spPr bwMode="auto">
          <a:xfrm rot="10800000">
            <a:off x="1365533" y="4802214"/>
            <a:ext cx="1321232" cy="387944"/>
          </a:xfrm>
          <a:prstGeom prst="borderCallout2">
            <a:avLst>
              <a:gd name="adj1" fmla="val 50433"/>
              <a:gd name="adj2" fmla="val 469"/>
              <a:gd name="adj3" fmla="val 21894"/>
              <a:gd name="adj4" fmla="val -45810"/>
              <a:gd name="adj5" fmla="val 113104"/>
              <a:gd name="adj6" fmla="val -82017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 err="1">
                <a:solidFill>
                  <a:srgbClr val="FFFF00"/>
                </a:solidFill>
              </a:rPr>
              <a:t>Pucusana</a:t>
            </a:r>
            <a:endParaRPr lang="es-MX" sz="900" b="1" dirty="0">
              <a:solidFill>
                <a:srgbClr val="FFFF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b="1" dirty="0">
                <a:solidFill>
                  <a:schemeClr val="bg1"/>
                </a:solidFill>
              </a:rPr>
              <a:t>Algas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PE" sz="825" b="1" dirty="0">
              <a:solidFill>
                <a:schemeClr val="bg1"/>
              </a:solidFill>
            </a:endParaRPr>
          </a:p>
        </p:txBody>
      </p:sp>
      <p:sp>
        <p:nvSpPr>
          <p:cNvPr id="23" name="20 Llamada con línea 2">
            <a:extLst>
              <a:ext uri="{FF2B5EF4-FFF2-40B4-BE49-F238E27FC236}">
                <a16:creationId xmlns:a16="http://schemas.microsoft.com/office/drawing/2014/main" id="{75BBD96D-A23E-4A41-A9C3-46C1E1E34E68}"/>
              </a:ext>
            </a:extLst>
          </p:cNvPr>
          <p:cNvSpPr>
            <a:spLocks/>
          </p:cNvSpPr>
          <p:nvPr/>
        </p:nvSpPr>
        <p:spPr bwMode="auto">
          <a:xfrm rot="10800000">
            <a:off x="970005" y="3198754"/>
            <a:ext cx="1285910" cy="363666"/>
          </a:xfrm>
          <a:prstGeom prst="borderCallout2">
            <a:avLst>
              <a:gd name="adj1" fmla="val 57959"/>
              <a:gd name="adj2" fmla="val -1227"/>
              <a:gd name="adj3" fmla="val 36428"/>
              <a:gd name="adj4" fmla="val -22472"/>
              <a:gd name="adj5" fmla="val 68040"/>
              <a:gd name="adj6" fmla="val -55961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rgbClr val="FFFF00"/>
                </a:solidFill>
              </a:rPr>
              <a:t>Piura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chemeClr val="bg1"/>
                </a:solidFill>
              </a:rPr>
              <a:t>Langostino</a:t>
            </a:r>
          </a:p>
        </p:txBody>
      </p:sp>
      <p:sp>
        <p:nvSpPr>
          <p:cNvPr id="24" name="8 Llamada con línea 2">
            <a:extLst>
              <a:ext uri="{FF2B5EF4-FFF2-40B4-BE49-F238E27FC236}">
                <a16:creationId xmlns:a16="http://schemas.microsoft.com/office/drawing/2014/main" id="{69AD7774-41E0-4027-A3BD-EC6D6D53DA31}"/>
              </a:ext>
            </a:extLst>
          </p:cNvPr>
          <p:cNvSpPr>
            <a:spLocks/>
          </p:cNvSpPr>
          <p:nvPr/>
        </p:nvSpPr>
        <p:spPr bwMode="auto">
          <a:xfrm rot="10800000">
            <a:off x="5652554" y="4475005"/>
            <a:ext cx="1435556" cy="428207"/>
          </a:xfrm>
          <a:prstGeom prst="borderCallout2">
            <a:avLst>
              <a:gd name="adj1" fmla="val 57580"/>
              <a:gd name="adj2" fmla="val 100056"/>
              <a:gd name="adj3" fmla="val 77498"/>
              <a:gd name="adj4" fmla="val 123570"/>
              <a:gd name="adj5" fmla="val 51263"/>
              <a:gd name="adj6" fmla="val 149729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rgbClr val="FFFF00"/>
                </a:solidFill>
              </a:rPr>
              <a:t>Puerto Maldonado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chemeClr val="bg1"/>
                </a:solidFill>
              </a:rPr>
              <a:t>Gamitana, Paco, Paiche</a:t>
            </a:r>
            <a:endParaRPr lang="es-ES" sz="900" b="1" dirty="0">
              <a:solidFill>
                <a:schemeClr val="bg1"/>
              </a:solidFill>
            </a:endParaRPr>
          </a:p>
        </p:txBody>
      </p:sp>
      <p:sp>
        <p:nvSpPr>
          <p:cNvPr id="25" name="8 Llamada con línea 2">
            <a:extLst>
              <a:ext uri="{FF2B5EF4-FFF2-40B4-BE49-F238E27FC236}">
                <a16:creationId xmlns:a16="http://schemas.microsoft.com/office/drawing/2014/main" id="{9A6F4A6F-9CA0-4BDB-B5D7-25DD3DE533F9}"/>
              </a:ext>
            </a:extLst>
          </p:cNvPr>
          <p:cNvSpPr>
            <a:spLocks/>
          </p:cNvSpPr>
          <p:nvPr/>
        </p:nvSpPr>
        <p:spPr bwMode="auto">
          <a:xfrm rot="10800000">
            <a:off x="6116002" y="3938936"/>
            <a:ext cx="1435556" cy="428207"/>
          </a:xfrm>
          <a:prstGeom prst="borderCallout2">
            <a:avLst>
              <a:gd name="adj1" fmla="val 57580"/>
              <a:gd name="adj2" fmla="val 100056"/>
              <a:gd name="adj3" fmla="val 70327"/>
              <a:gd name="adj4" fmla="val 164212"/>
              <a:gd name="adj5" fmla="val -3716"/>
              <a:gd name="adj6" fmla="val 238857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rgbClr val="FFFF00"/>
                </a:solidFill>
              </a:rPr>
              <a:t>Satipo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chemeClr val="bg1"/>
                </a:solidFill>
              </a:rPr>
              <a:t>Gamitana, Paco, Paiche</a:t>
            </a:r>
            <a:endParaRPr lang="es-ES" sz="900" b="1" dirty="0">
              <a:solidFill>
                <a:schemeClr val="bg1"/>
              </a:solidFill>
            </a:endParaRPr>
          </a:p>
        </p:txBody>
      </p:sp>
      <p:sp>
        <p:nvSpPr>
          <p:cNvPr id="26" name="20 Llamada con línea 2">
            <a:extLst>
              <a:ext uri="{FF2B5EF4-FFF2-40B4-BE49-F238E27FC236}">
                <a16:creationId xmlns:a16="http://schemas.microsoft.com/office/drawing/2014/main" id="{753D2D08-BDA7-4A7A-ABBA-D1F456F8D5B0}"/>
              </a:ext>
            </a:extLst>
          </p:cNvPr>
          <p:cNvSpPr>
            <a:spLocks/>
          </p:cNvSpPr>
          <p:nvPr/>
        </p:nvSpPr>
        <p:spPr bwMode="auto">
          <a:xfrm rot="10800000">
            <a:off x="1400855" y="2100377"/>
            <a:ext cx="1285910" cy="363666"/>
          </a:xfrm>
          <a:prstGeom prst="borderCallout2">
            <a:avLst>
              <a:gd name="adj1" fmla="val 57959"/>
              <a:gd name="adj2" fmla="val -1227"/>
              <a:gd name="adj3" fmla="val 36428"/>
              <a:gd name="adj4" fmla="val -22472"/>
              <a:gd name="adj5" fmla="val -134976"/>
              <a:gd name="adj6" fmla="val -24872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10800000"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rgbClr val="FFFF00"/>
                </a:solidFill>
              </a:rPr>
              <a:t>Tumbes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900" b="1" dirty="0">
                <a:solidFill>
                  <a:schemeClr val="bg1"/>
                </a:solidFill>
              </a:rPr>
              <a:t>Langostino</a:t>
            </a:r>
          </a:p>
        </p:txBody>
      </p:sp>
      <p:pic>
        <p:nvPicPr>
          <p:cNvPr id="27" name="Picture 5" descr="langost INY intensivo Ene05">
            <a:extLst>
              <a:ext uri="{FF2B5EF4-FFF2-40B4-BE49-F238E27FC236}">
                <a16:creationId xmlns:a16="http://schemas.microsoft.com/office/drawing/2014/main" id="{E2F7808A-BA20-45FB-A2F0-957955B81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8728" y="1895018"/>
            <a:ext cx="1424121" cy="1001641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28" name="Picture 7" descr="C:\temp\Galeria Fotos Portal\pesca\0069.jpg">
            <a:extLst>
              <a:ext uri="{FF2B5EF4-FFF2-40B4-BE49-F238E27FC236}">
                <a16:creationId xmlns:a16="http://schemas.microsoft.com/office/drawing/2014/main" id="{6D326189-385E-4686-B914-184AF9157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03298" y="1900675"/>
            <a:ext cx="1193445" cy="1653008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13177CD-13CF-4A0B-AFFB-D72453310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7482" y="5537999"/>
            <a:ext cx="1556052" cy="1023426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30" name="Picture 9" descr="http://www.semanariotiempo.cl/wp-content/uploads/Chicorea-de-mar-Chondracanthus-chamissoi.jpg">
            <a:extLst>
              <a:ext uri="{FF2B5EF4-FFF2-40B4-BE49-F238E27FC236}">
                <a16:creationId xmlns:a16="http://schemas.microsoft.com/office/drawing/2014/main" id="{D4544810-BEAC-4543-A853-9DC60921D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59112" y="5509443"/>
            <a:ext cx="1324101" cy="1009091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31" name="16 Imagen">
            <a:extLst>
              <a:ext uri="{FF2B5EF4-FFF2-40B4-BE49-F238E27FC236}">
                <a16:creationId xmlns:a16="http://schemas.microsoft.com/office/drawing/2014/main" id="{79C9F3D1-B746-480C-905A-E4FA6B485CEC}"/>
              </a:ext>
            </a:extLst>
          </p:cNvPr>
          <p:cNvPicPr/>
          <p:nvPr/>
        </p:nvPicPr>
        <p:blipFill>
          <a:blip r:embed="rId7" cstate="print"/>
          <a:srcRect b="2264"/>
          <a:stretch>
            <a:fillRect/>
          </a:stretch>
        </p:blipFill>
        <p:spPr bwMode="auto">
          <a:xfrm>
            <a:off x="8923147" y="2988636"/>
            <a:ext cx="1659702" cy="699708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32" name="Picture 2" descr="006">
            <a:extLst>
              <a:ext uri="{FF2B5EF4-FFF2-40B4-BE49-F238E27FC236}">
                <a16:creationId xmlns:a16="http://schemas.microsoft.com/office/drawing/2014/main" id="{43A5F5EC-E8B6-4054-8F7A-BFBA42CB4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06277" y="5509443"/>
            <a:ext cx="1402642" cy="1051982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94429EFB-C718-434D-BD3B-6EB26724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3062" t="16466" r="35345" b="30841"/>
          <a:stretch>
            <a:fillRect/>
          </a:stretch>
        </p:blipFill>
        <p:spPr bwMode="auto">
          <a:xfrm>
            <a:off x="9177837" y="3780321"/>
            <a:ext cx="1424122" cy="91426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BD8EEB7D-06D7-4354-8373-51BDC10376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5524" y="3629077"/>
            <a:ext cx="1151219" cy="823122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C26F3C53-EBAD-49CB-9643-E27A182D09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19620" y="4530971"/>
            <a:ext cx="1177124" cy="883154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36" name="13 CuadroTexto">
            <a:extLst>
              <a:ext uri="{FF2B5EF4-FFF2-40B4-BE49-F238E27FC236}">
                <a16:creationId xmlns:a16="http://schemas.microsoft.com/office/drawing/2014/main" id="{75E1FABA-A0F1-4FEB-A8C9-5047EA91EF7C}"/>
              </a:ext>
            </a:extLst>
          </p:cNvPr>
          <p:cNvSpPr txBox="1"/>
          <p:nvPr/>
        </p:nvSpPr>
        <p:spPr>
          <a:xfrm>
            <a:off x="9085209" y="2603974"/>
            <a:ext cx="1193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Langostinos</a:t>
            </a:r>
          </a:p>
        </p:txBody>
      </p:sp>
      <p:sp>
        <p:nvSpPr>
          <p:cNvPr id="37" name="13 CuadroTexto">
            <a:extLst>
              <a:ext uri="{FF2B5EF4-FFF2-40B4-BE49-F238E27FC236}">
                <a16:creationId xmlns:a16="http://schemas.microsoft.com/office/drawing/2014/main" id="{206B094F-7778-4767-9DA9-76C703C33827}"/>
              </a:ext>
            </a:extLst>
          </p:cNvPr>
          <p:cNvSpPr txBox="1"/>
          <p:nvPr/>
        </p:nvSpPr>
        <p:spPr>
          <a:xfrm>
            <a:off x="8863534" y="3407543"/>
            <a:ext cx="1462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Trucha arco iris</a:t>
            </a:r>
          </a:p>
        </p:txBody>
      </p:sp>
      <p:sp>
        <p:nvSpPr>
          <p:cNvPr id="38" name="13 CuadroTexto">
            <a:extLst>
              <a:ext uri="{FF2B5EF4-FFF2-40B4-BE49-F238E27FC236}">
                <a16:creationId xmlns:a16="http://schemas.microsoft.com/office/drawing/2014/main" id="{47EC0AB9-BCB6-4AA2-AE73-71083955812D}"/>
              </a:ext>
            </a:extLst>
          </p:cNvPr>
          <p:cNvSpPr txBox="1"/>
          <p:nvPr/>
        </p:nvSpPr>
        <p:spPr>
          <a:xfrm>
            <a:off x="10678485" y="3255142"/>
            <a:ext cx="1193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C. Abanico</a:t>
            </a:r>
          </a:p>
        </p:txBody>
      </p:sp>
      <p:sp>
        <p:nvSpPr>
          <p:cNvPr id="39" name="13 CuadroTexto">
            <a:extLst>
              <a:ext uri="{FF2B5EF4-FFF2-40B4-BE49-F238E27FC236}">
                <a16:creationId xmlns:a16="http://schemas.microsoft.com/office/drawing/2014/main" id="{625812DB-483A-4F79-92E5-8B70267AB08A}"/>
              </a:ext>
            </a:extLst>
          </p:cNvPr>
          <p:cNvSpPr txBox="1"/>
          <p:nvPr/>
        </p:nvSpPr>
        <p:spPr>
          <a:xfrm>
            <a:off x="10720047" y="4155691"/>
            <a:ext cx="1193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Tilapia</a:t>
            </a:r>
          </a:p>
        </p:txBody>
      </p:sp>
      <p:sp>
        <p:nvSpPr>
          <p:cNvPr id="40" name="13 CuadroTexto">
            <a:extLst>
              <a:ext uri="{FF2B5EF4-FFF2-40B4-BE49-F238E27FC236}">
                <a16:creationId xmlns:a16="http://schemas.microsoft.com/office/drawing/2014/main" id="{CEB905BE-72B2-4D47-B8E9-B57F09F700EC}"/>
              </a:ext>
            </a:extLst>
          </p:cNvPr>
          <p:cNvSpPr txBox="1"/>
          <p:nvPr/>
        </p:nvSpPr>
        <p:spPr>
          <a:xfrm>
            <a:off x="10650772" y="5139367"/>
            <a:ext cx="1193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Paco</a:t>
            </a:r>
          </a:p>
        </p:txBody>
      </p:sp>
      <p:sp>
        <p:nvSpPr>
          <p:cNvPr id="41" name="13 CuadroTexto">
            <a:extLst>
              <a:ext uri="{FF2B5EF4-FFF2-40B4-BE49-F238E27FC236}">
                <a16:creationId xmlns:a16="http://schemas.microsoft.com/office/drawing/2014/main" id="{9227E3B7-F5E6-4780-81F9-A41FECF0FED3}"/>
              </a:ext>
            </a:extLst>
          </p:cNvPr>
          <p:cNvSpPr txBox="1"/>
          <p:nvPr/>
        </p:nvSpPr>
        <p:spPr>
          <a:xfrm>
            <a:off x="9112918" y="4418930"/>
            <a:ext cx="1193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Gamitana</a:t>
            </a:r>
          </a:p>
        </p:txBody>
      </p:sp>
      <p:sp>
        <p:nvSpPr>
          <p:cNvPr id="42" name="13 CuadroTexto">
            <a:extLst>
              <a:ext uri="{FF2B5EF4-FFF2-40B4-BE49-F238E27FC236}">
                <a16:creationId xmlns:a16="http://schemas.microsoft.com/office/drawing/2014/main" id="{FBA0F21C-D26A-46EC-B6EA-662D41F349EF}"/>
              </a:ext>
            </a:extLst>
          </p:cNvPr>
          <p:cNvSpPr txBox="1"/>
          <p:nvPr/>
        </p:nvSpPr>
        <p:spPr>
          <a:xfrm>
            <a:off x="8960514" y="5458011"/>
            <a:ext cx="1193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Paiche</a:t>
            </a:r>
          </a:p>
        </p:txBody>
      </p:sp>
      <p:sp>
        <p:nvSpPr>
          <p:cNvPr id="43" name="13 CuadroTexto">
            <a:extLst>
              <a:ext uri="{FF2B5EF4-FFF2-40B4-BE49-F238E27FC236}">
                <a16:creationId xmlns:a16="http://schemas.microsoft.com/office/drawing/2014/main" id="{74CF2C83-5585-4040-84D0-03F1C7A56024}"/>
              </a:ext>
            </a:extLst>
          </p:cNvPr>
          <p:cNvSpPr txBox="1"/>
          <p:nvPr/>
        </p:nvSpPr>
        <p:spPr>
          <a:xfrm>
            <a:off x="10526075" y="5430291"/>
            <a:ext cx="1193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Algas rojas</a:t>
            </a:r>
          </a:p>
        </p:txBody>
      </p:sp>
      <p:sp>
        <p:nvSpPr>
          <p:cNvPr id="44" name="13 CuadroTexto">
            <a:extLst>
              <a:ext uri="{FF2B5EF4-FFF2-40B4-BE49-F238E27FC236}">
                <a16:creationId xmlns:a16="http://schemas.microsoft.com/office/drawing/2014/main" id="{78CD4544-F5D0-4ABD-8F19-6475AC0DF58D}"/>
              </a:ext>
            </a:extLst>
          </p:cNvPr>
          <p:cNvSpPr txBox="1"/>
          <p:nvPr/>
        </p:nvSpPr>
        <p:spPr>
          <a:xfrm>
            <a:off x="7284108" y="5485717"/>
            <a:ext cx="1193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Lenguado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27A3FC0A-A22F-416B-A8A9-97E8A9B26C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4252" y="4772896"/>
            <a:ext cx="1355445" cy="648058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46" name="13 CuadroTexto">
            <a:extLst>
              <a:ext uri="{FF2B5EF4-FFF2-40B4-BE49-F238E27FC236}">
                <a16:creationId xmlns:a16="http://schemas.microsoft.com/office/drawing/2014/main" id="{6BC3A160-FD4B-4D4B-8434-2F15836E759E}"/>
              </a:ext>
            </a:extLst>
          </p:cNvPr>
          <p:cNvSpPr txBox="1"/>
          <p:nvPr/>
        </p:nvSpPr>
        <p:spPr>
          <a:xfrm>
            <a:off x="9209898" y="5153222"/>
            <a:ext cx="1355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Sábalo cola roja</a:t>
            </a:r>
          </a:p>
        </p:txBody>
      </p:sp>
    </p:spTree>
    <p:extLst>
      <p:ext uri="{BB962C8B-B14F-4D97-AF65-F5344CB8AC3E}">
        <p14:creationId xmlns:p14="http://schemas.microsoft.com/office/powerpoint/2010/main" val="68906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363CBAE-E35D-4D26-B92F-94238753D012}"/>
              </a:ext>
            </a:extLst>
          </p:cNvPr>
          <p:cNvSpPr txBox="1"/>
          <p:nvPr/>
        </p:nvSpPr>
        <p:spPr>
          <a:xfrm>
            <a:off x="934683" y="1417859"/>
            <a:ext cx="106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F0"/>
                </a:solidFill>
              </a:rPr>
              <a:t>USUARIOS DE LA ACUICULTURA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D87B772-5B08-4A0B-8285-931D415FF5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891081"/>
              </p:ext>
            </p:extLst>
          </p:nvPr>
        </p:nvGraphicFramePr>
        <p:xfrm>
          <a:off x="5991592" y="1879523"/>
          <a:ext cx="5583382" cy="4050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lipse 2">
            <a:extLst>
              <a:ext uri="{FF2B5EF4-FFF2-40B4-BE49-F238E27FC236}">
                <a16:creationId xmlns:a16="http://schemas.microsoft.com/office/drawing/2014/main" id="{B0A14FD7-D690-4F23-A985-7646C097D0E7}"/>
              </a:ext>
            </a:extLst>
          </p:cNvPr>
          <p:cNvSpPr/>
          <p:nvPr/>
        </p:nvSpPr>
        <p:spPr>
          <a:xfrm>
            <a:off x="8589818" y="3740723"/>
            <a:ext cx="678873" cy="498764"/>
          </a:xfrm>
          <a:prstGeom prst="ellipse">
            <a:avLst/>
          </a:prstGeom>
          <a:noFill/>
          <a:ln w="28575">
            <a:solidFill>
              <a:srgbClr val="EB1E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E33AA4C-055C-4325-856F-EA4E779F969D}"/>
              </a:ext>
            </a:extLst>
          </p:cNvPr>
          <p:cNvSpPr/>
          <p:nvPr/>
        </p:nvSpPr>
        <p:spPr>
          <a:xfrm>
            <a:off x="10280069" y="1884214"/>
            <a:ext cx="678873" cy="498764"/>
          </a:xfrm>
          <a:prstGeom prst="ellipse">
            <a:avLst/>
          </a:prstGeom>
          <a:noFill/>
          <a:ln w="28575">
            <a:solidFill>
              <a:srgbClr val="EB1E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7418FE6-3163-4757-B858-3BEE3AE10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83" y="2038722"/>
            <a:ext cx="2066141" cy="154960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7594D7C-E433-4CFD-B835-24D5DBC80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83" y="3747526"/>
            <a:ext cx="2066141" cy="1570757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6578DF7-4AE5-434C-9661-CC55832EB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331" y="2038722"/>
            <a:ext cx="2066142" cy="1547347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Lanzan guía para promover inversiones en acuicultura en el Perú | Noticias  | Agencia Peruana de Noticias Andina">
            <a:extLst>
              <a:ext uri="{FF2B5EF4-FFF2-40B4-BE49-F238E27FC236}">
                <a16:creationId xmlns:a16="http://schemas.microsoft.com/office/drawing/2014/main" id="{E1466922-C469-4A31-8190-2D94FDC26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/>
          <a:stretch/>
        </p:blipFill>
        <p:spPr bwMode="auto">
          <a:xfrm>
            <a:off x="3149331" y="3745267"/>
            <a:ext cx="2050004" cy="1570757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7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363CBAE-E35D-4D26-B92F-94238753D012}"/>
              </a:ext>
            </a:extLst>
          </p:cNvPr>
          <p:cNvSpPr txBox="1"/>
          <p:nvPr/>
        </p:nvSpPr>
        <p:spPr>
          <a:xfrm>
            <a:off x="934683" y="1417859"/>
            <a:ext cx="106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F0"/>
                </a:solidFill>
              </a:rPr>
              <a:t>NECESIDADES DE PEQUEÑOS PRODUCTORES (AREL Y AMYPE)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3782A8-B164-49A4-B006-C96208F5D818}"/>
              </a:ext>
            </a:extLst>
          </p:cNvPr>
          <p:cNvSpPr txBox="1"/>
          <p:nvPr/>
        </p:nvSpPr>
        <p:spPr>
          <a:xfrm>
            <a:off x="934684" y="2198581"/>
            <a:ext cx="1064029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MX" b="1" dirty="0">
                <a:solidFill>
                  <a:srgbClr val="FF6600"/>
                </a:solidFill>
              </a:rPr>
              <a:t>Producción de Semilla:</a:t>
            </a:r>
            <a:r>
              <a:rPr lang="es-MX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</a:rPr>
              <a:t>Centros de producción de semilla, protocolos, guías e instructivos para manejo de semilla</a:t>
            </a:r>
            <a:endParaRPr lang="es-419" dirty="0">
              <a:solidFill>
                <a:schemeClr val="bg1">
                  <a:lumMod val="50000"/>
                </a:schemeClr>
              </a:solidFill>
            </a:endParaRP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MX" b="1" dirty="0">
                <a:solidFill>
                  <a:srgbClr val="FF6600"/>
                </a:solidFill>
              </a:rPr>
              <a:t>Cultivo: 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</a:rPr>
              <a:t>Conocimientos de cultivo, buenas prácticas, gestión ambiental, gestión de la producción, bajos niveles tecnológicos, acceso al financiamiento, prevención y tratamiento de enfermedades, trazabilidad</a:t>
            </a: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MX" b="1" dirty="0">
                <a:solidFill>
                  <a:srgbClr val="FF6600"/>
                </a:solidFill>
              </a:rPr>
              <a:t>Procesamiento: 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</a:rPr>
              <a:t>Escasas cadenas de frio y procesamiento, limitada agregación de valor, limitados conocimiento para procesos, conservación, sanidad e inocuidad, escasa innovación</a:t>
            </a: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r>
              <a:rPr lang="es-MX" b="1" dirty="0">
                <a:solidFill>
                  <a:srgbClr val="FF6600"/>
                </a:solidFill>
              </a:rPr>
              <a:t>Mercado: 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</a:rPr>
              <a:t>Escaso conocimiento de canales comerciales públicos y privados, escaso conocimiento de la cadena de distribución, escasa formalidad empresarial, limitadas capacidades de negociación, productos con limitadas certificaciones sanitarias y de sostenibilidad</a:t>
            </a: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endParaRPr lang="es-MX" b="1" dirty="0">
              <a:solidFill>
                <a:schemeClr val="bg1">
                  <a:lumMod val="50000"/>
                </a:schemeClr>
              </a:solidFill>
            </a:endParaRP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endParaRPr lang="es-MX" b="1" dirty="0">
              <a:solidFill>
                <a:schemeClr val="bg1">
                  <a:lumMod val="50000"/>
                </a:schemeClr>
              </a:solidFill>
            </a:endParaRPr>
          </a:p>
          <a:p>
            <a:pPr marL="442913" indent="-442913">
              <a:spcBef>
                <a:spcPts val="800"/>
              </a:spcBef>
              <a:buClr>
                <a:schemeClr val="accent2"/>
              </a:buClr>
              <a:buFont typeface="Calibri" panose="020F0502020204030204" pitchFamily="34" charset="0"/>
              <a:buChar char="֎"/>
            </a:pPr>
            <a:endParaRPr lang="es-MX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F4D0757-76BB-426E-B0BC-9A8C622ADD7D}"/>
              </a:ext>
            </a:extLst>
          </p:cNvPr>
          <p:cNvSpPr txBox="1"/>
          <p:nvPr/>
        </p:nvSpPr>
        <p:spPr>
          <a:xfrm>
            <a:off x="1759028" y="5477009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rgbClr val="EB1E23"/>
                </a:solidFill>
              </a:rPr>
              <a:t>FORMALIZACIÓN Y ACCESO AL FINANCIAMIENTO COMO UN ASPECTO TRANSVERSAL EN TODA LA CADENA DE VALOR</a:t>
            </a:r>
          </a:p>
        </p:txBody>
      </p:sp>
    </p:spTree>
    <p:extLst>
      <p:ext uri="{BB962C8B-B14F-4D97-AF65-F5344CB8AC3E}">
        <p14:creationId xmlns:p14="http://schemas.microsoft.com/office/powerpoint/2010/main" val="210948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363CBAE-E35D-4D26-B92F-94238753D012}"/>
              </a:ext>
            </a:extLst>
          </p:cNvPr>
          <p:cNvSpPr txBox="1"/>
          <p:nvPr/>
        </p:nvSpPr>
        <p:spPr>
          <a:xfrm>
            <a:off x="934683" y="1417859"/>
            <a:ext cx="106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F0"/>
                </a:solidFill>
              </a:rPr>
              <a:t>LÍNEA DE TIEMPO DEL EXTENSIONISMO ACUICOLA EN PERÚ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46393B0-8D85-41A0-9E64-A21E4D7FE8C1}"/>
              </a:ext>
            </a:extLst>
          </p:cNvPr>
          <p:cNvSpPr/>
          <p:nvPr/>
        </p:nvSpPr>
        <p:spPr>
          <a:xfrm>
            <a:off x="934683" y="4322633"/>
            <a:ext cx="10509172" cy="1801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AF97974-3ED6-4B7C-9925-5355069CF08D}"/>
              </a:ext>
            </a:extLst>
          </p:cNvPr>
          <p:cNvSpPr txBox="1"/>
          <p:nvPr/>
        </p:nvSpPr>
        <p:spPr>
          <a:xfrm>
            <a:off x="1088308" y="4674004"/>
            <a:ext cx="20461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1997</a:t>
            </a:r>
          </a:p>
          <a:p>
            <a:r>
              <a:rPr lang="es-MX" sz="1250" b="1" dirty="0"/>
              <a:t>Acciones de asistencia técnica y acompañamiento tecnológico a comunidades campesinas en Puno - Perú</a:t>
            </a:r>
            <a:endParaRPr lang="es-PE" sz="1400" b="1" dirty="0">
              <a:solidFill>
                <a:schemeClr val="tx2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3BACBF-F878-4119-A2C1-37B5BD9D8BE0}"/>
              </a:ext>
            </a:extLst>
          </p:cNvPr>
          <p:cNvSpPr txBox="1"/>
          <p:nvPr/>
        </p:nvSpPr>
        <p:spPr>
          <a:xfrm>
            <a:off x="3074875" y="2263449"/>
            <a:ext cx="2397664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2009 - 2012</a:t>
            </a:r>
          </a:p>
          <a:p>
            <a:r>
              <a:rPr lang="es-MX" sz="1250" b="1" dirty="0">
                <a:solidFill>
                  <a:schemeClr val="accent5"/>
                </a:solidFill>
              </a:rPr>
              <a:t>Acciones piloto de extensionismo acuicola de la DGA</a:t>
            </a:r>
            <a:r>
              <a:rPr lang="es-MX" sz="1250" b="1" dirty="0"/>
              <a:t> </a:t>
            </a:r>
          </a:p>
          <a:p>
            <a:r>
              <a:rPr lang="es-MX" sz="1250" b="1" dirty="0"/>
              <a:t>(Asistencia, Acompañamiento, incorporación de lenguas nativas)</a:t>
            </a:r>
            <a:endParaRPr lang="es-PE" sz="1400" b="1" dirty="0">
              <a:solidFill>
                <a:schemeClr val="tx2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5639CC6-68AB-4BB6-802B-1C1B495A7FF5}"/>
              </a:ext>
            </a:extLst>
          </p:cNvPr>
          <p:cNvSpPr txBox="1"/>
          <p:nvPr/>
        </p:nvSpPr>
        <p:spPr>
          <a:xfrm>
            <a:off x="5146413" y="4674004"/>
            <a:ext cx="2709107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2014 - 2015</a:t>
            </a:r>
          </a:p>
          <a:p>
            <a:r>
              <a:rPr lang="es-MX" sz="1250" b="1" dirty="0">
                <a:solidFill>
                  <a:schemeClr val="accent5"/>
                </a:solidFill>
              </a:rPr>
              <a:t>Extensionismo acuicola desarrollado como Servicio de PRODUCE</a:t>
            </a:r>
          </a:p>
          <a:p>
            <a:r>
              <a:rPr lang="es-MX" sz="1250" b="1" dirty="0"/>
              <a:t>Genera componentes de intervención</a:t>
            </a:r>
          </a:p>
          <a:p>
            <a:r>
              <a:rPr lang="es-MX" sz="1250" b="1" dirty="0"/>
              <a:t>Define el concepto de “acuicultor asistido”</a:t>
            </a:r>
            <a:endParaRPr lang="es-PE" sz="1400" b="1" dirty="0">
              <a:solidFill>
                <a:schemeClr val="tx2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B31CF31-FAFE-4F8A-86E6-E1570A3717ED}"/>
              </a:ext>
            </a:extLst>
          </p:cNvPr>
          <p:cNvSpPr txBox="1"/>
          <p:nvPr/>
        </p:nvSpPr>
        <p:spPr>
          <a:xfrm>
            <a:off x="7631298" y="2239459"/>
            <a:ext cx="43390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2016 - 2021</a:t>
            </a:r>
          </a:p>
          <a:p>
            <a:r>
              <a:rPr lang="es-MX" sz="1250" b="1" dirty="0">
                <a:solidFill>
                  <a:schemeClr val="accent5"/>
                </a:solidFill>
              </a:rPr>
              <a:t>Implementación del Extensionismo como un modelo formativo incorporado en la LGA, se amplia a nivel nacional</a:t>
            </a:r>
          </a:p>
          <a:p>
            <a:r>
              <a:rPr lang="es-MX" sz="1250" b="1" dirty="0">
                <a:solidFill>
                  <a:schemeClr val="tx2"/>
                </a:solidFill>
              </a:rPr>
              <a:t>Define criterios de intervención</a:t>
            </a:r>
          </a:p>
          <a:p>
            <a:r>
              <a:rPr lang="es-MX" sz="1250" b="1" dirty="0">
                <a:solidFill>
                  <a:schemeClr val="tx2"/>
                </a:solidFill>
              </a:rPr>
              <a:t>Crea un sistema inicial de monitoreo (PROEXA)</a:t>
            </a:r>
          </a:p>
          <a:p>
            <a:r>
              <a:rPr lang="es-MX" sz="1250" b="1" dirty="0">
                <a:solidFill>
                  <a:schemeClr val="tx2"/>
                </a:solidFill>
              </a:rPr>
              <a:t>Aprueba competencias del Extensionista</a:t>
            </a:r>
          </a:p>
          <a:p>
            <a:r>
              <a:rPr lang="es-MX" sz="1250" b="1" dirty="0">
                <a:solidFill>
                  <a:schemeClr val="tx2"/>
                </a:solidFill>
              </a:rPr>
              <a:t>Aplica a Normas de calidad de Servicio Público</a:t>
            </a:r>
          </a:p>
          <a:p>
            <a:r>
              <a:rPr lang="es-MX" sz="1250" b="1" dirty="0">
                <a:solidFill>
                  <a:schemeClr val="tx2"/>
                </a:solidFill>
              </a:rPr>
              <a:t>Otras instituciones comienzan a desarrollar acciones de Asistencia Técnica y Capacitación pero no integrados</a:t>
            </a:r>
            <a:endParaRPr lang="es-PE" sz="1400" b="1" dirty="0">
              <a:solidFill>
                <a:schemeClr val="tx2"/>
              </a:solidFill>
            </a:endParaRP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2F746B2-50D3-42F2-B539-40D17A82200D}"/>
              </a:ext>
            </a:extLst>
          </p:cNvPr>
          <p:cNvCxnSpPr>
            <a:cxnSpLocks/>
          </p:cNvCxnSpPr>
          <p:nvPr/>
        </p:nvCxnSpPr>
        <p:spPr>
          <a:xfrm flipV="1">
            <a:off x="2931965" y="2277304"/>
            <a:ext cx="0" cy="2059184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8173DBA2-E826-4B66-86E6-BE8687193589}"/>
              </a:ext>
            </a:extLst>
          </p:cNvPr>
          <p:cNvCxnSpPr>
            <a:cxnSpLocks/>
          </p:cNvCxnSpPr>
          <p:nvPr/>
        </p:nvCxnSpPr>
        <p:spPr>
          <a:xfrm flipV="1">
            <a:off x="7472958" y="2278622"/>
            <a:ext cx="0" cy="2059184"/>
          </a:xfrm>
          <a:prstGeom prst="straightConnector1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CC89DDDA-9C9F-48F7-B56D-016EA907723C}"/>
              </a:ext>
            </a:extLst>
          </p:cNvPr>
          <p:cNvCxnSpPr>
            <a:cxnSpLocks/>
          </p:cNvCxnSpPr>
          <p:nvPr/>
        </p:nvCxnSpPr>
        <p:spPr>
          <a:xfrm>
            <a:off x="5007505" y="4488887"/>
            <a:ext cx="0" cy="1548000"/>
          </a:xfrm>
          <a:prstGeom prst="straightConnector1">
            <a:avLst/>
          </a:prstGeom>
          <a:ln w="28575"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2BC1992B-D328-4A48-893E-878153D286E6}"/>
              </a:ext>
            </a:extLst>
          </p:cNvPr>
          <p:cNvCxnSpPr>
            <a:cxnSpLocks/>
          </p:cNvCxnSpPr>
          <p:nvPr/>
        </p:nvCxnSpPr>
        <p:spPr>
          <a:xfrm>
            <a:off x="948538" y="4488887"/>
            <a:ext cx="0" cy="1404000"/>
          </a:xfrm>
          <a:prstGeom prst="straightConnector1">
            <a:avLst/>
          </a:prstGeom>
          <a:ln w="28575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76029CAA-9FE6-4A80-B550-7A43CCD17FF1}"/>
              </a:ext>
            </a:extLst>
          </p:cNvPr>
          <p:cNvSpPr/>
          <p:nvPr/>
        </p:nvSpPr>
        <p:spPr>
          <a:xfrm>
            <a:off x="2784765" y="2128619"/>
            <a:ext cx="288000" cy="2880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2C2CE25B-9E48-45A7-8147-6A6DA9A059CC}"/>
              </a:ext>
            </a:extLst>
          </p:cNvPr>
          <p:cNvSpPr/>
          <p:nvPr/>
        </p:nvSpPr>
        <p:spPr>
          <a:xfrm>
            <a:off x="7315203" y="2114763"/>
            <a:ext cx="288000" cy="2880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0F06FB87-1EB5-421B-A628-DB6FC3D32461}"/>
              </a:ext>
            </a:extLst>
          </p:cNvPr>
          <p:cNvSpPr/>
          <p:nvPr/>
        </p:nvSpPr>
        <p:spPr>
          <a:xfrm>
            <a:off x="4849093" y="5897043"/>
            <a:ext cx="288000" cy="28800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05B035F5-AECC-4EEE-8C18-7D9D4FAED57A}"/>
              </a:ext>
            </a:extLst>
          </p:cNvPr>
          <p:cNvSpPr/>
          <p:nvPr/>
        </p:nvSpPr>
        <p:spPr>
          <a:xfrm>
            <a:off x="789718" y="5758493"/>
            <a:ext cx="288000" cy="28800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1956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15480</TotalTime>
  <Words>1604</Words>
  <Application>Microsoft Office PowerPoint</Application>
  <PresentationFormat>Panorámica</PresentationFormat>
  <Paragraphs>251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Calibri</vt:lpstr>
      <vt:lpstr>Calibri </vt:lpstr>
      <vt:lpstr>Calibri Light</vt:lpstr>
      <vt:lpstr>Century Gothic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Mendoza</dc:creator>
  <cp:lastModifiedBy>David Mendoza Ramirez</cp:lastModifiedBy>
  <cp:revision>519</cp:revision>
  <cp:lastPrinted>2020-03-13T14:52:35Z</cp:lastPrinted>
  <dcterms:created xsi:type="dcterms:W3CDTF">2017-08-07T15:37:50Z</dcterms:created>
  <dcterms:modified xsi:type="dcterms:W3CDTF">2021-05-26T08:15:15Z</dcterms:modified>
</cp:coreProperties>
</file>