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30"/>
  </p:notesMasterIdLst>
  <p:handoutMasterIdLst>
    <p:handoutMasterId r:id="rId31"/>
  </p:handoutMasterIdLst>
  <p:sldIdLst>
    <p:sldId id="294" r:id="rId2"/>
    <p:sldId id="619" r:id="rId3"/>
    <p:sldId id="620" r:id="rId4"/>
    <p:sldId id="621" r:id="rId5"/>
    <p:sldId id="622" r:id="rId6"/>
    <p:sldId id="623" r:id="rId7"/>
    <p:sldId id="589" r:id="rId8"/>
    <p:sldId id="590" r:id="rId9"/>
    <p:sldId id="626" r:id="rId10"/>
    <p:sldId id="625" r:id="rId11"/>
    <p:sldId id="627" r:id="rId12"/>
    <p:sldId id="603" r:id="rId13"/>
    <p:sldId id="605" r:id="rId14"/>
    <p:sldId id="612" r:id="rId15"/>
    <p:sldId id="616" r:id="rId16"/>
    <p:sldId id="617" r:id="rId17"/>
    <p:sldId id="606" r:id="rId18"/>
    <p:sldId id="607" r:id="rId19"/>
    <p:sldId id="608" r:id="rId20"/>
    <p:sldId id="624" r:id="rId21"/>
    <p:sldId id="609" r:id="rId22"/>
    <p:sldId id="613" r:id="rId23"/>
    <p:sldId id="614" r:id="rId24"/>
    <p:sldId id="610" r:id="rId25"/>
    <p:sldId id="615" r:id="rId26"/>
    <p:sldId id="618" r:id="rId27"/>
    <p:sldId id="628" r:id="rId28"/>
    <p:sldId id="629" r:id="rId29"/>
  </p:sldIdLst>
  <p:sldSz cx="18288000" cy="10287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io Arturo Legua Ronceros" initials="HALR" lastIdx="1" clrIdx="0">
    <p:extLst/>
  </p:cmAuthor>
  <p:cmAuthor id="2" name="Mariela Hermelinda Rivero Gallardo" initials="MHRG" lastIdx="2" clrIdx="1">
    <p:extLst/>
  </p:cmAuthor>
  <p:cmAuthor id="3" name="WIN7" initials="W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32326"/>
    <a:srgbClr val="99FF33"/>
    <a:srgbClr val="99FF99"/>
    <a:srgbClr val="66FF66"/>
    <a:srgbClr val="003300"/>
    <a:srgbClr val="D34132"/>
    <a:srgbClr val="34738D"/>
    <a:srgbClr val="489BBC"/>
    <a:srgbClr val="CC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434" autoAdjust="0"/>
  </p:normalViewPr>
  <p:slideViewPr>
    <p:cSldViewPr>
      <p:cViewPr varScale="1">
        <p:scale>
          <a:sx n="72" d="100"/>
          <a:sy n="72" d="100"/>
        </p:scale>
        <p:origin x="344" y="21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e-consultaruc.sunat.gob.pe/cl-ti-itmrconsruc/jcrS00Alias" TargetMode="External"/><Relationship Id="rId2" Type="http://schemas.openxmlformats.org/officeDocument/2006/relationships/hyperlink" Target="https://reportedeudas.sbs.gob.pe/reportedeudasSBS1/Default.aspx" TargetMode="External"/><Relationship Id="rId3" Type="http://schemas.openxmlformats.org/officeDocument/2006/relationships/hyperlink" Target="https://e-menu.sunat.gob.pe/cl-ti-itmenu/MenuInternet.htm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e-consultaruc.sunat.gob.pe/cl-ti-itmrconsruc/jcrS00Alias" TargetMode="External"/><Relationship Id="rId2" Type="http://schemas.openxmlformats.org/officeDocument/2006/relationships/hyperlink" Target="https://reportedeudas.sbs.gob.pe/reportedeudasSBS1/Default.aspx" TargetMode="External"/><Relationship Id="rId3" Type="http://schemas.openxmlformats.org/officeDocument/2006/relationships/hyperlink" Target="https://e-menu.sunat.gob.pe/cl-ti-itmenu/MenuInternet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2C9D9-4549-BB4A-A731-F711320DBDEA}" type="doc">
      <dgm:prSet loTypeId="urn:microsoft.com/office/officeart/2005/8/layout/hierarchy3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6BCFB75-1004-BA45-BAA1-73DDC9CAD03E}">
      <dgm:prSet phldrT="[Text]"/>
      <dgm:spPr>
        <a:ln w="12700">
          <a:solidFill>
            <a:srgbClr val="FF0000"/>
          </a:solidFill>
        </a:ln>
      </dgm:spPr>
      <dgm:t>
        <a:bodyPr/>
        <a:lstStyle/>
        <a:p>
          <a:r>
            <a:rPr lang="es-PE" b="1" dirty="0" smtClean="0">
              <a:solidFill>
                <a:schemeClr val="tx1"/>
              </a:solidFill>
            </a:rPr>
            <a:t>Requisitos de la MIPYME para acceder a la garantía del crédito</a:t>
          </a:r>
          <a:endParaRPr lang="en-US" dirty="0"/>
        </a:p>
      </dgm:t>
    </dgm:pt>
    <dgm:pt modelId="{4F5EE289-1873-704D-93DD-6EF554F4DB28}" type="parTrans" cxnId="{A74EFF11-F008-4146-8E35-FA27C1709CBF}">
      <dgm:prSet/>
      <dgm:spPr/>
      <dgm:t>
        <a:bodyPr/>
        <a:lstStyle/>
        <a:p>
          <a:endParaRPr lang="en-US"/>
        </a:p>
      </dgm:t>
    </dgm:pt>
    <dgm:pt modelId="{689D82E5-FF60-DE45-9A41-66C966C5724F}" type="sibTrans" cxnId="{A74EFF11-F008-4146-8E35-FA27C1709CBF}">
      <dgm:prSet/>
      <dgm:spPr/>
      <dgm:t>
        <a:bodyPr/>
        <a:lstStyle/>
        <a:p>
          <a:endParaRPr lang="en-US"/>
        </a:p>
      </dgm:t>
    </dgm:pt>
    <dgm:pt modelId="{D01F55C9-A6EC-3A47-83CA-F88A9DB0E837}">
      <dgm:prSet phldrT="[Text]" custT="1"/>
      <dgm:spPr/>
      <dgm:t>
        <a:bodyPr/>
        <a:lstStyle/>
        <a:p>
          <a:pPr algn="just"/>
          <a:r>
            <a:rPr lang="es-PE" sz="3600" dirty="0" smtClean="0">
              <a:solidFill>
                <a:schemeClr val="tx1"/>
              </a:solidFill>
            </a:rPr>
            <a:t>Que obtengan créditos para </a:t>
          </a:r>
          <a:r>
            <a:rPr lang="es-PE" sz="3600" dirty="0" smtClean="0">
              <a:solidFill>
                <a:srgbClr val="FF0000"/>
              </a:solidFill>
            </a:rPr>
            <a:t>capital de trabajo </a:t>
          </a:r>
          <a:r>
            <a:rPr lang="es-PE" sz="3600" dirty="0" smtClean="0">
              <a:solidFill>
                <a:schemeClr val="tx1"/>
              </a:solidFill>
            </a:rPr>
            <a:t>a partir de la entrada en vigencia del DU 049-2020, según los parámetros establecidos por la SBS para créditos a la MYPE.</a:t>
          </a:r>
          <a:endParaRPr lang="en-US" sz="3600" dirty="0"/>
        </a:p>
      </dgm:t>
    </dgm:pt>
    <dgm:pt modelId="{EBE4F4EC-E2B2-9447-BA95-519DE2ED1F7F}" type="parTrans" cxnId="{B783C42D-ED6D-244C-A557-60C099408DE2}">
      <dgm:prSet/>
      <dgm:spPr/>
      <dgm:t>
        <a:bodyPr/>
        <a:lstStyle/>
        <a:p>
          <a:endParaRPr lang="en-US"/>
        </a:p>
      </dgm:t>
    </dgm:pt>
    <dgm:pt modelId="{C08D0650-1108-A540-9E07-B2C655766EF6}" type="sibTrans" cxnId="{B783C42D-ED6D-244C-A557-60C099408DE2}">
      <dgm:prSet/>
      <dgm:spPr/>
      <dgm:t>
        <a:bodyPr/>
        <a:lstStyle/>
        <a:p>
          <a:endParaRPr lang="en-US"/>
        </a:p>
      </dgm:t>
    </dgm:pt>
    <dgm:pt modelId="{1C024C04-C067-ED4D-8904-02B0EC4AF746}">
      <dgm:prSet phldrT="[Text]"/>
      <dgm:spPr>
        <a:ln w="12700">
          <a:solidFill>
            <a:srgbClr val="FF0000"/>
          </a:solidFill>
        </a:ln>
      </dgm:spPr>
      <dgm:t>
        <a:bodyPr/>
        <a:lstStyle/>
        <a:p>
          <a:r>
            <a:rPr lang="es-PE" b="1" dirty="0" smtClean="0">
              <a:solidFill>
                <a:schemeClr val="tx1"/>
              </a:solidFill>
            </a:rPr>
            <a:t>Requisitos de la MIPYME para acceder a la garantía del crédito</a:t>
          </a:r>
          <a:endParaRPr lang="en-US" dirty="0"/>
        </a:p>
      </dgm:t>
    </dgm:pt>
    <dgm:pt modelId="{72501B66-7DC2-604A-A0C4-82CE3D9F3E07}" type="parTrans" cxnId="{002F151E-0569-E24A-991A-78B67A7143D6}">
      <dgm:prSet/>
      <dgm:spPr/>
      <dgm:t>
        <a:bodyPr/>
        <a:lstStyle/>
        <a:p>
          <a:endParaRPr lang="en-US"/>
        </a:p>
      </dgm:t>
    </dgm:pt>
    <dgm:pt modelId="{477A24B9-18FE-EB4F-83B1-2ED674D0511E}" type="sibTrans" cxnId="{002F151E-0569-E24A-991A-78B67A7143D6}">
      <dgm:prSet/>
      <dgm:spPr/>
      <dgm:t>
        <a:bodyPr/>
        <a:lstStyle/>
        <a:p>
          <a:endParaRPr lang="en-US"/>
        </a:p>
      </dgm:t>
    </dgm:pt>
    <dgm:pt modelId="{16850530-7917-2D45-976B-881F133BA593}">
      <dgm:prSet phldrT="[Text]" custT="1"/>
      <dgm:spPr/>
      <dgm:t>
        <a:bodyPr/>
        <a:lstStyle/>
        <a:p>
          <a:pPr algn="just"/>
          <a:r>
            <a:rPr lang="es-PE" sz="3600" dirty="0" smtClean="0">
              <a:solidFill>
                <a:schemeClr val="tx1"/>
              </a:solidFill>
            </a:rPr>
            <a:t>Cuenten con un crédito vigente y se encuentren clasificadas en la central de riesgo de la SBS en la categoría </a:t>
          </a:r>
          <a:r>
            <a:rPr lang="es-PE" sz="3600" dirty="0" smtClean="0">
              <a:solidFill>
                <a:srgbClr val="FF0000"/>
              </a:solidFill>
            </a:rPr>
            <a:t>Normal o CPP </a:t>
          </a:r>
          <a:r>
            <a:rPr lang="es-PE" sz="3600" dirty="0" smtClean="0">
              <a:solidFill>
                <a:schemeClr val="tx1"/>
              </a:solidFill>
            </a:rPr>
            <a:t>al 29 de  febrero 2020.</a:t>
          </a:r>
          <a:endParaRPr lang="en-US" sz="3600" dirty="0"/>
        </a:p>
      </dgm:t>
    </dgm:pt>
    <dgm:pt modelId="{8602515D-DFE0-284C-8F7A-6FFBAA350CF5}" type="parTrans" cxnId="{4CB7A378-55B5-B94C-8432-D5E7E51470CB}">
      <dgm:prSet/>
      <dgm:spPr/>
      <dgm:t>
        <a:bodyPr/>
        <a:lstStyle/>
        <a:p>
          <a:endParaRPr lang="en-US"/>
        </a:p>
      </dgm:t>
    </dgm:pt>
    <dgm:pt modelId="{723017D0-FB5B-9345-B94A-9DE9ABF1026E}" type="sibTrans" cxnId="{4CB7A378-55B5-B94C-8432-D5E7E51470CB}">
      <dgm:prSet/>
      <dgm:spPr/>
      <dgm:t>
        <a:bodyPr/>
        <a:lstStyle/>
        <a:p>
          <a:endParaRPr lang="en-US"/>
        </a:p>
      </dgm:t>
    </dgm:pt>
    <dgm:pt modelId="{ED97526C-652E-C440-9113-F58D9606E43D}">
      <dgm:prSet phldrT="[Text]" custT="1"/>
      <dgm:spPr/>
      <dgm:t>
        <a:bodyPr/>
        <a:lstStyle/>
        <a:p>
          <a:pPr algn="just"/>
          <a:r>
            <a:rPr lang="en-US" sz="3600" dirty="0" smtClean="0"/>
            <a:t>En caso que la MYPEs </a:t>
          </a:r>
          <a:r>
            <a:rPr lang="en-US" sz="3600" dirty="0" smtClean="0">
              <a:solidFill>
                <a:srgbClr val="FF0000"/>
              </a:solidFill>
            </a:rPr>
            <a:t>no tenga una línea de crédito</a:t>
          </a:r>
          <a:r>
            <a:rPr lang="en-US" sz="3600" dirty="0" smtClean="0"/>
            <a:t> y por consecuencia no cuente con clasificación de riesgo de la SBS, la IFs podra hacer una clasificación de riesgo interna equivalente de la SBS. </a:t>
          </a:r>
          <a:endParaRPr lang="en-US" sz="3600" dirty="0"/>
        </a:p>
      </dgm:t>
    </dgm:pt>
    <dgm:pt modelId="{83F200CF-573B-D048-B1E5-F115D9ABD4F5}" type="sibTrans" cxnId="{571A311E-79EF-FE4E-807E-60A1E51C151A}">
      <dgm:prSet/>
      <dgm:spPr/>
      <dgm:t>
        <a:bodyPr/>
        <a:lstStyle/>
        <a:p>
          <a:endParaRPr lang="en-US"/>
        </a:p>
      </dgm:t>
    </dgm:pt>
    <dgm:pt modelId="{A442EDE1-12F7-714C-9FDD-996510DE6E8E}" type="parTrans" cxnId="{571A311E-79EF-FE4E-807E-60A1E51C151A}">
      <dgm:prSet/>
      <dgm:spPr/>
      <dgm:t>
        <a:bodyPr/>
        <a:lstStyle/>
        <a:p>
          <a:endParaRPr lang="en-US"/>
        </a:p>
      </dgm:t>
    </dgm:pt>
    <dgm:pt modelId="{6620A6E3-F23D-E641-ADB3-ED046F633814}" type="pres">
      <dgm:prSet presAssocID="{2442C9D9-4549-BB4A-A731-F711320DBDE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7EFF85-4341-F143-B643-4D8E594AEE71}" type="pres">
      <dgm:prSet presAssocID="{06BCFB75-1004-BA45-BAA1-73DDC9CAD03E}" presName="root" presStyleCnt="0"/>
      <dgm:spPr/>
    </dgm:pt>
    <dgm:pt modelId="{2307DBDD-D729-094E-936E-3E827618AD74}" type="pres">
      <dgm:prSet presAssocID="{06BCFB75-1004-BA45-BAA1-73DDC9CAD03E}" presName="rootComposite" presStyleCnt="0"/>
      <dgm:spPr/>
    </dgm:pt>
    <dgm:pt modelId="{FD0C244F-8058-F540-AAA5-0F9D6FBCAF56}" type="pres">
      <dgm:prSet presAssocID="{06BCFB75-1004-BA45-BAA1-73DDC9CAD03E}" presName="rootText" presStyleLbl="node1" presStyleIdx="0" presStyleCnt="2" custScaleX="192310" custLinFactNeighborX="-20092" custLinFactNeighborY="-2545"/>
      <dgm:spPr/>
      <dgm:t>
        <a:bodyPr/>
        <a:lstStyle/>
        <a:p>
          <a:endParaRPr lang="en-US"/>
        </a:p>
      </dgm:t>
    </dgm:pt>
    <dgm:pt modelId="{ADEA9740-6C7E-E34B-8E18-3DAD8A29BC22}" type="pres">
      <dgm:prSet presAssocID="{06BCFB75-1004-BA45-BAA1-73DDC9CAD03E}" presName="rootConnector" presStyleLbl="node1" presStyleIdx="0" presStyleCnt="2"/>
      <dgm:spPr/>
      <dgm:t>
        <a:bodyPr/>
        <a:lstStyle/>
        <a:p>
          <a:endParaRPr lang="en-US"/>
        </a:p>
      </dgm:t>
    </dgm:pt>
    <dgm:pt modelId="{2587082E-172A-5649-AB12-95E46BCFB826}" type="pres">
      <dgm:prSet presAssocID="{06BCFB75-1004-BA45-BAA1-73DDC9CAD03E}" presName="childShape" presStyleCnt="0"/>
      <dgm:spPr/>
    </dgm:pt>
    <dgm:pt modelId="{A27C7791-5CA9-3C40-9199-3DBCF2E8D067}" type="pres">
      <dgm:prSet presAssocID="{EBE4F4EC-E2B2-9447-BA95-519DE2ED1F7F}" presName="Name13" presStyleLbl="parChTrans1D2" presStyleIdx="0" presStyleCnt="3"/>
      <dgm:spPr/>
      <dgm:t>
        <a:bodyPr/>
        <a:lstStyle/>
        <a:p>
          <a:endParaRPr lang="en-US"/>
        </a:p>
      </dgm:t>
    </dgm:pt>
    <dgm:pt modelId="{B3136D85-DBA6-2040-8DE7-742BA2019572}" type="pres">
      <dgm:prSet presAssocID="{D01F55C9-A6EC-3A47-83CA-F88A9DB0E837}" presName="childText" presStyleLbl="bgAcc1" presStyleIdx="0" presStyleCnt="3" custScaleX="208240" custScaleY="308627" custLinFactNeighborX="-19886" custLinFactNeighborY="3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0CF4A-CAC8-0E42-AB72-24C51A091D2D}" type="pres">
      <dgm:prSet presAssocID="{1C024C04-C067-ED4D-8904-02B0EC4AF746}" presName="root" presStyleCnt="0"/>
      <dgm:spPr/>
    </dgm:pt>
    <dgm:pt modelId="{2EC06B52-14A8-5543-A742-88D98CC9C0BA}" type="pres">
      <dgm:prSet presAssocID="{1C024C04-C067-ED4D-8904-02B0EC4AF746}" presName="rootComposite" presStyleCnt="0"/>
      <dgm:spPr/>
    </dgm:pt>
    <dgm:pt modelId="{CBC7B8BC-7B91-3A42-84C9-8C6E9C6B81A7}" type="pres">
      <dgm:prSet presAssocID="{1C024C04-C067-ED4D-8904-02B0EC4AF746}" presName="rootText" presStyleLbl="node1" presStyleIdx="1" presStyleCnt="2" custScaleX="197900" custScaleY="97112" custLinFactNeighborX="-6740" custLinFactNeighborY="1785"/>
      <dgm:spPr/>
      <dgm:t>
        <a:bodyPr/>
        <a:lstStyle/>
        <a:p>
          <a:endParaRPr lang="en-US"/>
        </a:p>
      </dgm:t>
    </dgm:pt>
    <dgm:pt modelId="{00E997E5-E92F-244F-A8A3-C874B2444CC4}" type="pres">
      <dgm:prSet presAssocID="{1C024C04-C067-ED4D-8904-02B0EC4AF746}" presName="rootConnector" presStyleLbl="node1" presStyleIdx="1" presStyleCnt="2"/>
      <dgm:spPr/>
      <dgm:t>
        <a:bodyPr/>
        <a:lstStyle/>
        <a:p>
          <a:endParaRPr lang="en-US"/>
        </a:p>
      </dgm:t>
    </dgm:pt>
    <dgm:pt modelId="{395DD33D-06E0-D64C-B181-16F026E1ABA7}" type="pres">
      <dgm:prSet presAssocID="{1C024C04-C067-ED4D-8904-02B0EC4AF746}" presName="childShape" presStyleCnt="0"/>
      <dgm:spPr/>
    </dgm:pt>
    <dgm:pt modelId="{C85FCEE1-4C4D-B44E-8A64-B6D3A462191C}" type="pres">
      <dgm:prSet presAssocID="{8602515D-DFE0-284C-8F7A-6FFBAA350CF5}" presName="Name13" presStyleLbl="parChTrans1D2" presStyleIdx="1" presStyleCnt="3"/>
      <dgm:spPr/>
      <dgm:t>
        <a:bodyPr/>
        <a:lstStyle/>
        <a:p>
          <a:endParaRPr lang="en-US"/>
        </a:p>
      </dgm:t>
    </dgm:pt>
    <dgm:pt modelId="{1DF713B5-C0CE-1749-9E47-E29DAF730A3E}" type="pres">
      <dgm:prSet presAssocID="{16850530-7917-2D45-976B-881F133BA593}" presName="childText" presStyleLbl="bgAcc1" presStyleIdx="1" presStyleCnt="3" custScaleX="279894" custScaleY="166783" custLinFactNeighborX="-4347" custLinFactNeighborY="-11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FA54F-D154-7447-803C-CBEFA1AFFCAD}" type="pres">
      <dgm:prSet presAssocID="{A442EDE1-12F7-714C-9FDD-996510DE6E8E}" presName="Name13" presStyleLbl="parChTrans1D2" presStyleIdx="2" presStyleCnt="3"/>
      <dgm:spPr/>
      <dgm:t>
        <a:bodyPr/>
        <a:lstStyle/>
        <a:p>
          <a:endParaRPr lang="en-US"/>
        </a:p>
      </dgm:t>
    </dgm:pt>
    <dgm:pt modelId="{CBA438AF-64EB-2C46-8B96-BBC987936F59}" type="pres">
      <dgm:prSet presAssocID="{ED97526C-652E-C440-9113-F58D9606E43D}" presName="childText" presStyleLbl="bgAcc1" presStyleIdx="2" presStyleCnt="3" custScaleX="275172" custScaleY="205563" custLinFactNeighborX="3981" custLinFactNeighborY="-6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342FD-6348-5E47-88E0-537636FFA12A}" type="presOf" srcId="{06BCFB75-1004-BA45-BAA1-73DDC9CAD03E}" destId="{ADEA9740-6C7E-E34B-8E18-3DAD8A29BC22}" srcOrd="1" destOrd="0" presId="urn:microsoft.com/office/officeart/2005/8/layout/hierarchy3"/>
    <dgm:cxn modelId="{8C72928D-98CE-6A4D-93A3-50ED5BD3CE3E}" type="presOf" srcId="{EBE4F4EC-E2B2-9447-BA95-519DE2ED1F7F}" destId="{A27C7791-5CA9-3C40-9199-3DBCF2E8D067}" srcOrd="0" destOrd="0" presId="urn:microsoft.com/office/officeart/2005/8/layout/hierarchy3"/>
    <dgm:cxn modelId="{B783C42D-ED6D-244C-A557-60C099408DE2}" srcId="{06BCFB75-1004-BA45-BAA1-73DDC9CAD03E}" destId="{D01F55C9-A6EC-3A47-83CA-F88A9DB0E837}" srcOrd="0" destOrd="0" parTransId="{EBE4F4EC-E2B2-9447-BA95-519DE2ED1F7F}" sibTransId="{C08D0650-1108-A540-9E07-B2C655766EF6}"/>
    <dgm:cxn modelId="{4CB7A378-55B5-B94C-8432-D5E7E51470CB}" srcId="{1C024C04-C067-ED4D-8904-02B0EC4AF746}" destId="{16850530-7917-2D45-976B-881F133BA593}" srcOrd="0" destOrd="0" parTransId="{8602515D-DFE0-284C-8F7A-6FFBAA350CF5}" sibTransId="{723017D0-FB5B-9345-B94A-9DE9ABF1026E}"/>
    <dgm:cxn modelId="{002F151E-0569-E24A-991A-78B67A7143D6}" srcId="{2442C9D9-4549-BB4A-A731-F711320DBDEA}" destId="{1C024C04-C067-ED4D-8904-02B0EC4AF746}" srcOrd="1" destOrd="0" parTransId="{72501B66-7DC2-604A-A0C4-82CE3D9F3E07}" sibTransId="{477A24B9-18FE-EB4F-83B1-2ED674D0511E}"/>
    <dgm:cxn modelId="{AC4D8861-0F1D-A64B-AFEB-15841C90586D}" type="presOf" srcId="{D01F55C9-A6EC-3A47-83CA-F88A9DB0E837}" destId="{B3136D85-DBA6-2040-8DE7-742BA2019572}" srcOrd="0" destOrd="0" presId="urn:microsoft.com/office/officeart/2005/8/layout/hierarchy3"/>
    <dgm:cxn modelId="{F4385CC9-EF96-A04A-9524-E65F9F47EE10}" type="presOf" srcId="{ED97526C-652E-C440-9113-F58D9606E43D}" destId="{CBA438AF-64EB-2C46-8B96-BBC987936F59}" srcOrd="0" destOrd="0" presId="urn:microsoft.com/office/officeart/2005/8/layout/hierarchy3"/>
    <dgm:cxn modelId="{D4D08D28-6283-AA44-A030-8DF83DD0BEC2}" type="presOf" srcId="{16850530-7917-2D45-976B-881F133BA593}" destId="{1DF713B5-C0CE-1749-9E47-E29DAF730A3E}" srcOrd="0" destOrd="0" presId="urn:microsoft.com/office/officeart/2005/8/layout/hierarchy3"/>
    <dgm:cxn modelId="{389E7743-BDCD-0248-8850-7376F20659E9}" type="presOf" srcId="{A442EDE1-12F7-714C-9FDD-996510DE6E8E}" destId="{C1CFA54F-D154-7447-803C-CBEFA1AFFCAD}" srcOrd="0" destOrd="0" presId="urn:microsoft.com/office/officeart/2005/8/layout/hierarchy3"/>
    <dgm:cxn modelId="{06AC61D5-07F4-0C46-BDA2-5D00F8D4EEF5}" type="presOf" srcId="{1C024C04-C067-ED4D-8904-02B0EC4AF746}" destId="{CBC7B8BC-7B91-3A42-84C9-8C6E9C6B81A7}" srcOrd="0" destOrd="0" presId="urn:microsoft.com/office/officeart/2005/8/layout/hierarchy3"/>
    <dgm:cxn modelId="{45DC6669-985B-3649-9F2A-EA12AF2D639D}" type="presOf" srcId="{8602515D-DFE0-284C-8F7A-6FFBAA350CF5}" destId="{C85FCEE1-4C4D-B44E-8A64-B6D3A462191C}" srcOrd="0" destOrd="0" presId="urn:microsoft.com/office/officeart/2005/8/layout/hierarchy3"/>
    <dgm:cxn modelId="{E86D68B7-A456-3340-9AED-7D8761D77157}" type="presOf" srcId="{06BCFB75-1004-BA45-BAA1-73DDC9CAD03E}" destId="{FD0C244F-8058-F540-AAA5-0F9D6FBCAF56}" srcOrd="0" destOrd="0" presId="urn:microsoft.com/office/officeart/2005/8/layout/hierarchy3"/>
    <dgm:cxn modelId="{571A311E-79EF-FE4E-807E-60A1E51C151A}" srcId="{1C024C04-C067-ED4D-8904-02B0EC4AF746}" destId="{ED97526C-652E-C440-9113-F58D9606E43D}" srcOrd="1" destOrd="0" parTransId="{A442EDE1-12F7-714C-9FDD-996510DE6E8E}" sibTransId="{83F200CF-573B-D048-B1E5-F115D9ABD4F5}"/>
    <dgm:cxn modelId="{A74EFF11-F008-4146-8E35-FA27C1709CBF}" srcId="{2442C9D9-4549-BB4A-A731-F711320DBDEA}" destId="{06BCFB75-1004-BA45-BAA1-73DDC9CAD03E}" srcOrd="0" destOrd="0" parTransId="{4F5EE289-1873-704D-93DD-6EF554F4DB28}" sibTransId="{689D82E5-FF60-DE45-9A41-66C966C5724F}"/>
    <dgm:cxn modelId="{0047E271-FE2D-1747-A856-7B7DE478DA35}" type="presOf" srcId="{1C024C04-C067-ED4D-8904-02B0EC4AF746}" destId="{00E997E5-E92F-244F-A8A3-C874B2444CC4}" srcOrd="1" destOrd="0" presId="urn:microsoft.com/office/officeart/2005/8/layout/hierarchy3"/>
    <dgm:cxn modelId="{42687627-75D3-6F46-AA78-E284D4256B3F}" type="presOf" srcId="{2442C9D9-4549-BB4A-A731-F711320DBDEA}" destId="{6620A6E3-F23D-E641-ADB3-ED046F633814}" srcOrd="0" destOrd="0" presId="urn:microsoft.com/office/officeart/2005/8/layout/hierarchy3"/>
    <dgm:cxn modelId="{1752E2C7-9571-5647-A6BC-7F2B8CAD28A8}" type="presParOf" srcId="{6620A6E3-F23D-E641-ADB3-ED046F633814}" destId="{447EFF85-4341-F143-B643-4D8E594AEE71}" srcOrd="0" destOrd="0" presId="urn:microsoft.com/office/officeart/2005/8/layout/hierarchy3"/>
    <dgm:cxn modelId="{01C9566F-843F-164C-B641-76A3AF7BC9E6}" type="presParOf" srcId="{447EFF85-4341-F143-B643-4D8E594AEE71}" destId="{2307DBDD-D729-094E-936E-3E827618AD74}" srcOrd="0" destOrd="0" presId="urn:microsoft.com/office/officeart/2005/8/layout/hierarchy3"/>
    <dgm:cxn modelId="{69174EDB-9453-FB40-9E8E-20DACA3FB391}" type="presParOf" srcId="{2307DBDD-D729-094E-936E-3E827618AD74}" destId="{FD0C244F-8058-F540-AAA5-0F9D6FBCAF56}" srcOrd="0" destOrd="0" presId="urn:microsoft.com/office/officeart/2005/8/layout/hierarchy3"/>
    <dgm:cxn modelId="{B0BC5DFC-CED0-364F-AFC8-ACE7BBC676DA}" type="presParOf" srcId="{2307DBDD-D729-094E-936E-3E827618AD74}" destId="{ADEA9740-6C7E-E34B-8E18-3DAD8A29BC22}" srcOrd="1" destOrd="0" presId="urn:microsoft.com/office/officeart/2005/8/layout/hierarchy3"/>
    <dgm:cxn modelId="{33F19AE5-9FA0-2C46-A623-938F96DBF58D}" type="presParOf" srcId="{447EFF85-4341-F143-B643-4D8E594AEE71}" destId="{2587082E-172A-5649-AB12-95E46BCFB826}" srcOrd="1" destOrd="0" presId="urn:microsoft.com/office/officeart/2005/8/layout/hierarchy3"/>
    <dgm:cxn modelId="{8198F51B-563F-B54E-BDA6-38E5E595AD57}" type="presParOf" srcId="{2587082E-172A-5649-AB12-95E46BCFB826}" destId="{A27C7791-5CA9-3C40-9199-3DBCF2E8D067}" srcOrd="0" destOrd="0" presId="urn:microsoft.com/office/officeart/2005/8/layout/hierarchy3"/>
    <dgm:cxn modelId="{DF3B1AA6-A954-1547-B9B8-C169450209A5}" type="presParOf" srcId="{2587082E-172A-5649-AB12-95E46BCFB826}" destId="{B3136D85-DBA6-2040-8DE7-742BA2019572}" srcOrd="1" destOrd="0" presId="urn:microsoft.com/office/officeart/2005/8/layout/hierarchy3"/>
    <dgm:cxn modelId="{7391D36B-7A80-CC4E-AF3E-C2B53F03D355}" type="presParOf" srcId="{6620A6E3-F23D-E641-ADB3-ED046F633814}" destId="{2BC0CF4A-CAC8-0E42-AB72-24C51A091D2D}" srcOrd="1" destOrd="0" presId="urn:microsoft.com/office/officeart/2005/8/layout/hierarchy3"/>
    <dgm:cxn modelId="{7B5545EC-6E88-9648-B527-AB4C6BABA7D1}" type="presParOf" srcId="{2BC0CF4A-CAC8-0E42-AB72-24C51A091D2D}" destId="{2EC06B52-14A8-5543-A742-88D98CC9C0BA}" srcOrd="0" destOrd="0" presId="urn:microsoft.com/office/officeart/2005/8/layout/hierarchy3"/>
    <dgm:cxn modelId="{888FC71D-478F-5E4C-BBC1-5C925E2DA091}" type="presParOf" srcId="{2EC06B52-14A8-5543-A742-88D98CC9C0BA}" destId="{CBC7B8BC-7B91-3A42-84C9-8C6E9C6B81A7}" srcOrd="0" destOrd="0" presId="urn:microsoft.com/office/officeart/2005/8/layout/hierarchy3"/>
    <dgm:cxn modelId="{76BE09A1-9073-954B-90BA-BBDF2CC9BA1C}" type="presParOf" srcId="{2EC06B52-14A8-5543-A742-88D98CC9C0BA}" destId="{00E997E5-E92F-244F-A8A3-C874B2444CC4}" srcOrd="1" destOrd="0" presId="urn:microsoft.com/office/officeart/2005/8/layout/hierarchy3"/>
    <dgm:cxn modelId="{039AE26F-7774-D741-BFB4-D49DCD9391B7}" type="presParOf" srcId="{2BC0CF4A-CAC8-0E42-AB72-24C51A091D2D}" destId="{395DD33D-06E0-D64C-B181-16F026E1ABA7}" srcOrd="1" destOrd="0" presId="urn:microsoft.com/office/officeart/2005/8/layout/hierarchy3"/>
    <dgm:cxn modelId="{DA7F0BBC-D10A-754A-BAB2-709A85D05C7B}" type="presParOf" srcId="{395DD33D-06E0-D64C-B181-16F026E1ABA7}" destId="{C85FCEE1-4C4D-B44E-8A64-B6D3A462191C}" srcOrd="0" destOrd="0" presId="urn:microsoft.com/office/officeart/2005/8/layout/hierarchy3"/>
    <dgm:cxn modelId="{77345D06-0F58-BA44-ABDD-55C037942A1D}" type="presParOf" srcId="{395DD33D-06E0-D64C-B181-16F026E1ABA7}" destId="{1DF713B5-C0CE-1749-9E47-E29DAF730A3E}" srcOrd="1" destOrd="0" presId="urn:microsoft.com/office/officeart/2005/8/layout/hierarchy3"/>
    <dgm:cxn modelId="{639AD09F-9CA6-614C-A0F6-066E3DE6D3A0}" type="presParOf" srcId="{395DD33D-06E0-D64C-B181-16F026E1ABA7}" destId="{C1CFA54F-D154-7447-803C-CBEFA1AFFCAD}" srcOrd="2" destOrd="0" presId="urn:microsoft.com/office/officeart/2005/8/layout/hierarchy3"/>
    <dgm:cxn modelId="{445186F3-52DB-B04F-BD96-2B5AE8E668F8}" type="presParOf" srcId="{395DD33D-06E0-D64C-B181-16F026E1ABA7}" destId="{CBA438AF-64EB-2C46-8B96-BBC987936F5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564C6-1838-FC4E-8FFF-26F782D01AAA}" type="doc">
      <dgm:prSet loTypeId="urn:microsoft.com/office/officeart/2005/8/layout/hList1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A704819-4172-0F4C-8E29-CE786BBF8C1C}">
      <dgm:prSet phldrT="[Text]" custT="1"/>
      <dgm:spPr>
        <a:solidFill>
          <a:srgbClr val="00B0F0"/>
        </a:solidFill>
        <a:ln w="12700">
          <a:solidFill>
            <a:srgbClr val="FF0000"/>
          </a:solidFill>
        </a:ln>
      </dgm:spPr>
      <dgm:t>
        <a:bodyPr/>
        <a:lstStyle/>
        <a:p>
          <a:r>
            <a:rPr lang="es-PE" sz="4800" b="1" dirty="0" smtClean="0">
              <a:solidFill>
                <a:schemeClr val="tx1"/>
              </a:solidFill>
            </a:rPr>
            <a:t>Limite de Garantía del FAE-MYPE</a:t>
          </a:r>
          <a:endParaRPr lang="en-US" sz="4800" dirty="0"/>
        </a:p>
      </dgm:t>
    </dgm:pt>
    <dgm:pt modelId="{516D80BE-97AD-7C49-94F1-A695D19889D3}" type="parTrans" cxnId="{C7E5F572-E034-7244-9983-5201F47C3AF6}">
      <dgm:prSet/>
      <dgm:spPr/>
      <dgm:t>
        <a:bodyPr/>
        <a:lstStyle/>
        <a:p>
          <a:endParaRPr lang="en-US"/>
        </a:p>
      </dgm:t>
    </dgm:pt>
    <dgm:pt modelId="{37F35760-595D-A04A-AC01-1A8E0322630D}" type="sibTrans" cxnId="{C7E5F572-E034-7244-9983-5201F47C3AF6}">
      <dgm:prSet/>
      <dgm:spPr/>
      <dgm:t>
        <a:bodyPr/>
        <a:lstStyle/>
        <a:p>
          <a:endParaRPr lang="en-US"/>
        </a:p>
      </dgm:t>
    </dgm:pt>
    <dgm:pt modelId="{DC705623-FE90-6846-B6F6-93D56CA91CF8}">
      <dgm:prSet phldrT="[Text]"/>
      <dgm:spPr/>
      <dgm:t>
        <a:bodyPr/>
        <a:lstStyle/>
        <a:p>
          <a:pPr algn="just"/>
          <a:r>
            <a:rPr lang="es-PE" dirty="0" smtClean="0"/>
            <a:t>Equivalente a </a:t>
          </a:r>
          <a:r>
            <a:rPr lang="es-PE" b="1" dirty="0" smtClean="0">
              <a:solidFill>
                <a:srgbClr val="FF0000"/>
              </a:solidFill>
            </a:rPr>
            <a:t>2 veces </a:t>
          </a:r>
          <a:r>
            <a:rPr lang="es-PE" dirty="0" smtClean="0">
              <a:solidFill>
                <a:srgbClr val="FF0000"/>
              </a:solidFill>
            </a:rPr>
            <a:t>el promedio mensual de deuda de capital de trabajo </a:t>
          </a:r>
          <a:r>
            <a:rPr lang="es-PE" dirty="0" smtClean="0"/>
            <a:t>registrado por la MYPE, en el año 2019, en la empresa del sistema financiero o COOPAC que otorga el crédito, sin considerar crédito de consumo e Hipotecas. </a:t>
          </a:r>
          <a:endParaRPr lang="en-US" dirty="0"/>
        </a:p>
      </dgm:t>
    </dgm:pt>
    <dgm:pt modelId="{F7A5C74C-70C5-EA4A-BA7A-73E89ED80C27}" type="parTrans" cxnId="{A432EA23-850E-8A43-BB93-9900C0CC9855}">
      <dgm:prSet/>
      <dgm:spPr/>
      <dgm:t>
        <a:bodyPr/>
        <a:lstStyle/>
        <a:p>
          <a:endParaRPr lang="en-US"/>
        </a:p>
      </dgm:t>
    </dgm:pt>
    <dgm:pt modelId="{F898491C-86CD-0D46-93F5-D2B2E3C5ED9B}" type="sibTrans" cxnId="{A432EA23-850E-8A43-BB93-9900C0CC9855}">
      <dgm:prSet/>
      <dgm:spPr/>
      <dgm:t>
        <a:bodyPr/>
        <a:lstStyle/>
        <a:p>
          <a:endParaRPr lang="en-US"/>
        </a:p>
      </dgm:t>
    </dgm:pt>
    <dgm:pt modelId="{C7B01055-7D3F-B04A-9617-72CDF30BC915}">
      <dgm:prSet phldrT="[Text]" custT="1"/>
      <dgm:spPr>
        <a:solidFill>
          <a:srgbClr val="00B0F0"/>
        </a:solidFill>
        <a:ln w="12700">
          <a:solidFill>
            <a:srgbClr val="FF0000"/>
          </a:solidFill>
        </a:ln>
      </dgm:spPr>
      <dgm:t>
        <a:bodyPr/>
        <a:lstStyle/>
        <a:p>
          <a:r>
            <a:rPr lang="es-PE" sz="4800" b="1" dirty="0" smtClean="0">
              <a:solidFill>
                <a:schemeClr val="tx1"/>
              </a:solidFill>
            </a:rPr>
            <a:t>COBERTURA</a:t>
          </a:r>
        </a:p>
        <a:p>
          <a:r>
            <a:rPr lang="es-PE" sz="4800" b="1" dirty="0" smtClean="0">
              <a:solidFill>
                <a:schemeClr val="tx1"/>
              </a:solidFill>
            </a:rPr>
            <a:t>INDIVIDUAL</a:t>
          </a:r>
          <a:endParaRPr lang="en-US" sz="4800" dirty="0"/>
        </a:p>
      </dgm:t>
    </dgm:pt>
    <dgm:pt modelId="{1A96771A-030D-0441-AAD4-FAF5C83E26AD}" type="parTrans" cxnId="{DD0D8A21-2676-924D-A2F8-F7308BC80643}">
      <dgm:prSet/>
      <dgm:spPr/>
      <dgm:t>
        <a:bodyPr/>
        <a:lstStyle/>
        <a:p>
          <a:endParaRPr lang="en-US"/>
        </a:p>
      </dgm:t>
    </dgm:pt>
    <dgm:pt modelId="{1211939F-4EC0-7B4A-8950-28F2A351CF2B}" type="sibTrans" cxnId="{DD0D8A21-2676-924D-A2F8-F7308BC80643}">
      <dgm:prSet/>
      <dgm:spPr/>
      <dgm:t>
        <a:bodyPr/>
        <a:lstStyle/>
        <a:p>
          <a:endParaRPr lang="en-US"/>
        </a:p>
      </dgm:t>
    </dgm:pt>
    <dgm:pt modelId="{32ACDE3F-6B9E-AC4A-A046-E8228C32005B}">
      <dgm:prSet phldrT="[Text]"/>
      <dgm:spPr/>
      <dgm:t>
        <a:bodyPr/>
        <a:lstStyle/>
        <a:p>
          <a:pPr algn="just"/>
          <a:r>
            <a:rPr lang="es-PE" dirty="0" smtClean="0"/>
            <a:t>Hasta  S/ 10,000 de prestamos, El Gobierno avala </a:t>
          </a:r>
          <a:r>
            <a:rPr lang="es-PE" dirty="0" smtClean="0">
              <a:sym typeface="Wingdings" panose="05000000000000000000" pitchFamily="2" charset="2"/>
            </a:rPr>
            <a:t>98% de la cartera por deudor.</a:t>
          </a:r>
          <a:endParaRPr lang="en-US" dirty="0"/>
        </a:p>
      </dgm:t>
    </dgm:pt>
    <dgm:pt modelId="{7EF750CA-16E4-DA49-B140-AB3E7A6CE769}" type="parTrans" cxnId="{99E0723D-7657-1749-A0A5-23CF50B97131}">
      <dgm:prSet/>
      <dgm:spPr/>
      <dgm:t>
        <a:bodyPr/>
        <a:lstStyle/>
        <a:p>
          <a:endParaRPr lang="en-US"/>
        </a:p>
      </dgm:t>
    </dgm:pt>
    <dgm:pt modelId="{FAB9C209-A694-B146-BD65-AEC907EE1DA6}" type="sibTrans" cxnId="{99E0723D-7657-1749-A0A5-23CF50B97131}">
      <dgm:prSet/>
      <dgm:spPr/>
      <dgm:t>
        <a:bodyPr/>
        <a:lstStyle/>
        <a:p>
          <a:endParaRPr lang="en-US"/>
        </a:p>
      </dgm:t>
    </dgm:pt>
    <dgm:pt modelId="{24007BE9-9CC3-2E44-89A1-4F09A4BE3969}">
      <dgm:prSet phldrT="[Text]"/>
      <dgm:spPr/>
      <dgm:t>
        <a:bodyPr/>
        <a:lstStyle/>
        <a:p>
          <a:pPr algn="just"/>
          <a:r>
            <a:rPr lang="es-PE" dirty="0" smtClean="0"/>
            <a:t>Prestamos de S/ 10,001 hasta S/ 30,000, El Gobierno avala </a:t>
          </a:r>
          <a:r>
            <a:rPr lang="es-PE" dirty="0" smtClean="0">
              <a:sym typeface="Wingdings" panose="05000000000000000000" pitchFamily="2" charset="2"/>
            </a:rPr>
            <a:t>90% de la cartera por deudor.</a:t>
          </a:r>
          <a:endParaRPr lang="en-US" dirty="0"/>
        </a:p>
      </dgm:t>
    </dgm:pt>
    <dgm:pt modelId="{FAB8019E-79C1-264C-AF81-5569B308BEE6}" type="parTrans" cxnId="{8A8D4E11-6846-F344-91EA-6AE3410CD50C}">
      <dgm:prSet/>
      <dgm:spPr/>
      <dgm:t>
        <a:bodyPr/>
        <a:lstStyle/>
        <a:p>
          <a:endParaRPr lang="en-US"/>
        </a:p>
      </dgm:t>
    </dgm:pt>
    <dgm:pt modelId="{866C4051-5D8B-914B-8B58-58FA62F287DE}" type="sibTrans" cxnId="{8A8D4E11-6846-F344-91EA-6AE3410CD50C}">
      <dgm:prSet/>
      <dgm:spPr/>
      <dgm:t>
        <a:bodyPr/>
        <a:lstStyle/>
        <a:p>
          <a:endParaRPr lang="en-US"/>
        </a:p>
      </dgm:t>
    </dgm:pt>
    <dgm:pt modelId="{B3C46D53-F642-0442-8C97-87241DBFDC4B}">
      <dgm:prSet phldrT="[Text]"/>
      <dgm:spPr/>
      <dgm:t>
        <a:bodyPr/>
        <a:lstStyle/>
        <a:p>
          <a:pPr algn="just"/>
          <a:endParaRPr lang="en-US" dirty="0"/>
        </a:p>
      </dgm:t>
    </dgm:pt>
    <dgm:pt modelId="{6A5ECD9E-ABDC-544F-8640-CC0699590DC8}" type="parTrans" cxnId="{085341B5-43DB-2544-A159-975F81E665FB}">
      <dgm:prSet/>
      <dgm:spPr/>
      <dgm:t>
        <a:bodyPr/>
        <a:lstStyle/>
        <a:p>
          <a:endParaRPr lang="en-US"/>
        </a:p>
      </dgm:t>
    </dgm:pt>
    <dgm:pt modelId="{6C65E49B-4A31-BC49-AE41-EDDF04691C14}" type="sibTrans" cxnId="{085341B5-43DB-2544-A159-975F81E665FB}">
      <dgm:prSet/>
      <dgm:spPr/>
      <dgm:t>
        <a:bodyPr/>
        <a:lstStyle/>
        <a:p>
          <a:endParaRPr lang="en-US"/>
        </a:p>
      </dgm:t>
    </dgm:pt>
    <dgm:pt modelId="{8EB29621-6236-EB44-B9EF-8B975B5610DE}" type="pres">
      <dgm:prSet presAssocID="{0FA564C6-1838-FC4E-8FFF-26F782D01A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D1668-F70C-3942-A88F-54DFFD8BCC32}" type="pres">
      <dgm:prSet presAssocID="{FA704819-4172-0F4C-8E29-CE786BBF8C1C}" presName="composite" presStyleCnt="0"/>
      <dgm:spPr/>
    </dgm:pt>
    <dgm:pt modelId="{345D27D1-8C4B-DD4A-9721-7B6332774869}" type="pres">
      <dgm:prSet presAssocID="{FA704819-4172-0F4C-8E29-CE786BBF8C1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205E3-B3CC-0149-84A1-077BBB84159B}" type="pres">
      <dgm:prSet presAssocID="{FA704819-4172-0F4C-8E29-CE786BBF8C1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DFD4-522A-604B-ACAF-2E073C02830D}" type="pres">
      <dgm:prSet presAssocID="{37F35760-595D-A04A-AC01-1A8E0322630D}" presName="space" presStyleCnt="0"/>
      <dgm:spPr/>
    </dgm:pt>
    <dgm:pt modelId="{B04608A5-F499-164A-B3F6-539C0BDF6621}" type="pres">
      <dgm:prSet presAssocID="{C7B01055-7D3F-B04A-9617-72CDF30BC915}" presName="composite" presStyleCnt="0"/>
      <dgm:spPr/>
    </dgm:pt>
    <dgm:pt modelId="{8BCC5945-A3FA-4946-8FA5-FCCEF339C661}" type="pres">
      <dgm:prSet presAssocID="{C7B01055-7D3F-B04A-9617-72CDF30BC9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3C008-5FF1-2D49-B733-F3D3CBF6A2F0}" type="pres">
      <dgm:prSet presAssocID="{C7B01055-7D3F-B04A-9617-72CDF30BC91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76A64-8FBC-A14F-9939-7D12C8588BEE}" type="presOf" srcId="{B3C46D53-F642-0442-8C97-87241DBFDC4B}" destId="{BE43C008-5FF1-2D49-B733-F3D3CBF6A2F0}" srcOrd="0" destOrd="1" presId="urn:microsoft.com/office/officeart/2005/8/layout/hList1"/>
    <dgm:cxn modelId="{A432EA23-850E-8A43-BB93-9900C0CC9855}" srcId="{FA704819-4172-0F4C-8E29-CE786BBF8C1C}" destId="{DC705623-FE90-6846-B6F6-93D56CA91CF8}" srcOrd="0" destOrd="0" parTransId="{F7A5C74C-70C5-EA4A-BA7A-73E89ED80C27}" sibTransId="{F898491C-86CD-0D46-93F5-D2B2E3C5ED9B}"/>
    <dgm:cxn modelId="{9057A59A-4A12-8B44-8F71-9405A4DAFD26}" type="presOf" srcId="{C7B01055-7D3F-B04A-9617-72CDF30BC915}" destId="{8BCC5945-A3FA-4946-8FA5-FCCEF339C661}" srcOrd="0" destOrd="0" presId="urn:microsoft.com/office/officeart/2005/8/layout/hList1"/>
    <dgm:cxn modelId="{8A8D4E11-6846-F344-91EA-6AE3410CD50C}" srcId="{C7B01055-7D3F-B04A-9617-72CDF30BC915}" destId="{24007BE9-9CC3-2E44-89A1-4F09A4BE3969}" srcOrd="2" destOrd="0" parTransId="{FAB8019E-79C1-264C-AF81-5569B308BEE6}" sibTransId="{866C4051-5D8B-914B-8B58-58FA62F287DE}"/>
    <dgm:cxn modelId="{0AD01521-99D2-2E4B-B3CB-C009529E9379}" type="presOf" srcId="{FA704819-4172-0F4C-8E29-CE786BBF8C1C}" destId="{345D27D1-8C4B-DD4A-9721-7B6332774869}" srcOrd="0" destOrd="0" presId="urn:microsoft.com/office/officeart/2005/8/layout/hList1"/>
    <dgm:cxn modelId="{085341B5-43DB-2544-A159-975F81E665FB}" srcId="{C7B01055-7D3F-B04A-9617-72CDF30BC915}" destId="{B3C46D53-F642-0442-8C97-87241DBFDC4B}" srcOrd="1" destOrd="0" parTransId="{6A5ECD9E-ABDC-544F-8640-CC0699590DC8}" sibTransId="{6C65E49B-4A31-BC49-AE41-EDDF04691C14}"/>
    <dgm:cxn modelId="{DD0D8A21-2676-924D-A2F8-F7308BC80643}" srcId="{0FA564C6-1838-FC4E-8FFF-26F782D01AAA}" destId="{C7B01055-7D3F-B04A-9617-72CDF30BC915}" srcOrd="1" destOrd="0" parTransId="{1A96771A-030D-0441-AAD4-FAF5C83E26AD}" sibTransId="{1211939F-4EC0-7B4A-8950-28F2A351CF2B}"/>
    <dgm:cxn modelId="{7D85D332-13B7-4545-8459-3BC9E3BF6EDC}" type="presOf" srcId="{24007BE9-9CC3-2E44-89A1-4F09A4BE3969}" destId="{BE43C008-5FF1-2D49-B733-F3D3CBF6A2F0}" srcOrd="0" destOrd="2" presId="urn:microsoft.com/office/officeart/2005/8/layout/hList1"/>
    <dgm:cxn modelId="{99E0723D-7657-1749-A0A5-23CF50B97131}" srcId="{C7B01055-7D3F-B04A-9617-72CDF30BC915}" destId="{32ACDE3F-6B9E-AC4A-A046-E8228C32005B}" srcOrd="0" destOrd="0" parTransId="{7EF750CA-16E4-DA49-B140-AB3E7A6CE769}" sibTransId="{FAB9C209-A694-B146-BD65-AEC907EE1DA6}"/>
    <dgm:cxn modelId="{EE708CFD-54F8-D746-8426-778211082857}" type="presOf" srcId="{0FA564C6-1838-FC4E-8FFF-26F782D01AAA}" destId="{8EB29621-6236-EB44-B9EF-8B975B5610DE}" srcOrd="0" destOrd="0" presId="urn:microsoft.com/office/officeart/2005/8/layout/hList1"/>
    <dgm:cxn modelId="{C7E5F572-E034-7244-9983-5201F47C3AF6}" srcId="{0FA564C6-1838-FC4E-8FFF-26F782D01AAA}" destId="{FA704819-4172-0F4C-8E29-CE786BBF8C1C}" srcOrd="0" destOrd="0" parTransId="{516D80BE-97AD-7C49-94F1-A695D19889D3}" sibTransId="{37F35760-595D-A04A-AC01-1A8E0322630D}"/>
    <dgm:cxn modelId="{9EC454A7-EB8E-AA48-B540-55A62AAEC75C}" type="presOf" srcId="{32ACDE3F-6B9E-AC4A-A046-E8228C32005B}" destId="{BE43C008-5FF1-2D49-B733-F3D3CBF6A2F0}" srcOrd="0" destOrd="0" presId="urn:microsoft.com/office/officeart/2005/8/layout/hList1"/>
    <dgm:cxn modelId="{F98F3797-EB02-9E4C-915A-ED5754B0775F}" type="presOf" srcId="{DC705623-FE90-6846-B6F6-93D56CA91CF8}" destId="{B50205E3-B3CC-0149-84A1-077BBB84159B}" srcOrd="0" destOrd="0" presId="urn:microsoft.com/office/officeart/2005/8/layout/hList1"/>
    <dgm:cxn modelId="{FAB49A3B-AB62-E249-B703-C12BE37F0C3D}" type="presParOf" srcId="{8EB29621-6236-EB44-B9EF-8B975B5610DE}" destId="{03AD1668-F70C-3942-A88F-54DFFD8BCC32}" srcOrd="0" destOrd="0" presId="urn:microsoft.com/office/officeart/2005/8/layout/hList1"/>
    <dgm:cxn modelId="{7A2C4149-24DB-2847-B543-F7B892A7B5D8}" type="presParOf" srcId="{03AD1668-F70C-3942-A88F-54DFFD8BCC32}" destId="{345D27D1-8C4B-DD4A-9721-7B6332774869}" srcOrd="0" destOrd="0" presId="urn:microsoft.com/office/officeart/2005/8/layout/hList1"/>
    <dgm:cxn modelId="{9A822F6C-69E1-FB47-966B-90C86C044B19}" type="presParOf" srcId="{03AD1668-F70C-3942-A88F-54DFFD8BCC32}" destId="{B50205E3-B3CC-0149-84A1-077BBB84159B}" srcOrd="1" destOrd="0" presId="urn:microsoft.com/office/officeart/2005/8/layout/hList1"/>
    <dgm:cxn modelId="{7959FA17-A2A6-224B-AFA6-C7B19756F85F}" type="presParOf" srcId="{8EB29621-6236-EB44-B9EF-8B975B5610DE}" destId="{0022DFD4-522A-604B-ACAF-2E073C02830D}" srcOrd="1" destOrd="0" presId="urn:microsoft.com/office/officeart/2005/8/layout/hList1"/>
    <dgm:cxn modelId="{9A22632F-6397-254A-A8CA-C83E44B70C51}" type="presParOf" srcId="{8EB29621-6236-EB44-B9EF-8B975B5610DE}" destId="{B04608A5-F499-164A-B3F6-539C0BDF6621}" srcOrd="2" destOrd="0" presId="urn:microsoft.com/office/officeart/2005/8/layout/hList1"/>
    <dgm:cxn modelId="{CB9B43F8-8385-644C-BC67-74AD129EE4A4}" type="presParOf" srcId="{B04608A5-F499-164A-B3F6-539C0BDF6621}" destId="{8BCC5945-A3FA-4946-8FA5-FCCEF339C661}" srcOrd="0" destOrd="0" presId="urn:microsoft.com/office/officeart/2005/8/layout/hList1"/>
    <dgm:cxn modelId="{B10589FA-D58A-9F46-BF2B-8FA11464A110}" type="presParOf" srcId="{B04608A5-F499-164A-B3F6-539C0BDF6621}" destId="{BE43C008-5FF1-2D49-B733-F3D3CBF6A2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290CBD-B7C3-1D44-99BA-6690733354B9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C99CD3-78F6-524F-92EB-B9D0DC81E67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b="1" dirty="0" smtClean="0">
              <a:solidFill>
                <a:srgbClr val="FF0000"/>
              </a:solidFill>
            </a:rPr>
            <a:t>Ejemplo: </a:t>
          </a:r>
          <a:r>
            <a:rPr lang="en-US" b="1" dirty="0" smtClean="0">
              <a:solidFill>
                <a:schemeClr val="tx1"/>
              </a:solidFill>
            </a:rPr>
            <a:t>Si una Microempresa pide un crédito de S/30.000, a una tasa de interés de 3% anual y un plazo de 36 meses incluidos 10 meses de período de gracia, esta pagaría una comisión a COFIDE de S/450 al inicio del prestamo (0,5% comisión anual del principal) por lo cual pagará 26 cuotas de S/ 1 223.42 a partir del mes número 11. </a:t>
          </a:r>
          <a:endParaRPr lang="en-US" dirty="0"/>
        </a:p>
      </dgm:t>
    </dgm:pt>
    <dgm:pt modelId="{E725A675-7CB7-A64B-B6CF-1019EF7D2847}" type="parTrans" cxnId="{71E2D830-05EB-364B-866A-AE983C8E5771}">
      <dgm:prSet/>
      <dgm:spPr/>
      <dgm:t>
        <a:bodyPr/>
        <a:lstStyle/>
        <a:p>
          <a:endParaRPr lang="en-US"/>
        </a:p>
      </dgm:t>
    </dgm:pt>
    <dgm:pt modelId="{5E3E4B2C-299B-E746-BB87-D7A6DE9ECE2E}" type="sibTrans" cxnId="{71E2D830-05EB-364B-866A-AE983C8E5771}">
      <dgm:prSet/>
      <dgm:spPr/>
      <dgm:t>
        <a:bodyPr/>
        <a:lstStyle/>
        <a:p>
          <a:endParaRPr lang="en-US"/>
        </a:p>
      </dgm:t>
    </dgm:pt>
    <dgm:pt modelId="{ADFE46DE-7CF6-5F46-93B4-64DB94FEAEF6}" type="pres">
      <dgm:prSet presAssocID="{62290CBD-B7C3-1D44-99BA-6690733354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D97CC6-C1C3-0B4F-9CED-D70902813F8F}" type="pres">
      <dgm:prSet presAssocID="{ABC99CD3-78F6-524F-92EB-B9D0DC81E67E}" presName="parentText" presStyleLbl="node1" presStyleIdx="0" presStyleCnt="1" custScaleY="42312" custLinFactY="-13580" custLinFactNeighborX="5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E2D830-05EB-364B-866A-AE983C8E5771}" srcId="{62290CBD-B7C3-1D44-99BA-6690733354B9}" destId="{ABC99CD3-78F6-524F-92EB-B9D0DC81E67E}" srcOrd="0" destOrd="0" parTransId="{E725A675-7CB7-A64B-B6CF-1019EF7D2847}" sibTransId="{5E3E4B2C-299B-E746-BB87-D7A6DE9ECE2E}"/>
    <dgm:cxn modelId="{8CB3F57D-BF2E-C74E-8808-D31FD83904E5}" type="presOf" srcId="{62290CBD-B7C3-1D44-99BA-6690733354B9}" destId="{ADFE46DE-7CF6-5F46-93B4-64DB94FEAEF6}" srcOrd="0" destOrd="0" presId="urn:microsoft.com/office/officeart/2005/8/layout/vList2"/>
    <dgm:cxn modelId="{7775BF6B-8F7A-A549-BCAE-68C383AD379A}" type="presOf" srcId="{ABC99CD3-78F6-524F-92EB-B9D0DC81E67E}" destId="{36D97CC6-C1C3-0B4F-9CED-D70902813F8F}" srcOrd="0" destOrd="0" presId="urn:microsoft.com/office/officeart/2005/8/layout/vList2"/>
    <dgm:cxn modelId="{81248BB4-73F0-0548-98EB-4FBA37542CF5}" type="presParOf" srcId="{ADFE46DE-7CF6-5F46-93B4-64DB94FEAEF6}" destId="{36D97CC6-C1C3-0B4F-9CED-D70902813F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252BF2-13DA-B64D-8225-088121A1BC06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8E7E7-935C-D04F-8A5D-C1431CB75AD0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SUNAT</a:t>
          </a:r>
          <a:endParaRPr lang="en-US" b="1" dirty="0">
            <a:solidFill>
              <a:srgbClr val="FF0000"/>
            </a:solidFill>
          </a:endParaRPr>
        </a:p>
      </dgm:t>
    </dgm:pt>
    <dgm:pt modelId="{4E4D551E-0B47-E04A-B08A-2EC56EDFA3D9}" type="parTrans" cxnId="{B3A482DF-39E8-8A4A-A55B-DE72C52A34F0}">
      <dgm:prSet/>
      <dgm:spPr/>
      <dgm:t>
        <a:bodyPr/>
        <a:lstStyle/>
        <a:p>
          <a:endParaRPr lang="en-US"/>
        </a:p>
      </dgm:t>
    </dgm:pt>
    <dgm:pt modelId="{32B01DE2-B5D6-0D40-844A-954DD7B25123}" type="sibTrans" cxnId="{B3A482DF-39E8-8A4A-A55B-DE72C52A34F0}">
      <dgm:prSet/>
      <dgm:spPr/>
      <dgm:t>
        <a:bodyPr/>
        <a:lstStyle/>
        <a:p>
          <a:endParaRPr lang="en-US"/>
        </a:p>
      </dgm:t>
    </dgm:pt>
    <dgm:pt modelId="{6339AD5B-EDC1-604F-8D1D-AE20A08E822C}">
      <dgm:prSet phldrT="[Text]" custT="1"/>
      <dgm:spPr/>
      <dgm:t>
        <a:bodyPr/>
        <a:lstStyle/>
        <a:p>
          <a:pPr algn="just"/>
          <a:r>
            <a:rPr lang="en-US" sz="3200" b="1" dirty="0" smtClean="0"/>
            <a:t>Las que, a la fecha de solicitud del PRÉSTAMO, la deuda tributaria en cobranza coactiva no sea mayor a una (01) UIT. Para ver su situación si tiene cobranza coactiva puede entrar al este link, luego hacer click en la opción, Reactiva Perú: Deuda de cobranza coactiva. </a:t>
          </a:r>
          <a:r>
            <a:rPr lang="en-US" sz="3200" b="1" dirty="0" smtClean="0">
              <a:hlinkClick xmlns:r="http://schemas.openxmlformats.org/officeDocument/2006/relationships" r:id="rId1"/>
            </a:rPr>
            <a:t>https://e-consultaruc.sunat.gob.pe/cl-ti-itmrconsruc/jcrS00Alias</a:t>
          </a:r>
          <a:endParaRPr lang="en-US" sz="3200" dirty="0"/>
        </a:p>
      </dgm:t>
    </dgm:pt>
    <dgm:pt modelId="{356F34F2-4C29-674A-9703-13FFE022388B}" type="parTrans" cxnId="{3C3CD7B8-00F1-F34E-830C-02E74F997FC8}">
      <dgm:prSet/>
      <dgm:spPr/>
      <dgm:t>
        <a:bodyPr/>
        <a:lstStyle/>
        <a:p>
          <a:endParaRPr lang="en-US"/>
        </a:p>
      </dgm:t>
    </dgm:pt>
    <dgm:pt modelId="{A6270167-DB2A-4D49-A4F0-4BF22C2D4277}" type="sibTrans" cxnId="{3C3CD7B8-00F1-F34E-830C-02E74F997FC8}">
      <dgm:prSet/>
      <dgm:spPr/>
      <dgm:t>
        <a:bodyPr/>
        <a:lstStyle/>
        <a:p>
          <a:endParaRPr lang="en-US"/>
        </a:p>
      </dgm:t>
    </dgm:pt>
    <dgm:pt modelId="{5BDBDA80-0A99-1842-B748-4F3B2449E7E6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SBS</a:t>
          </a:r>
          <a:endParaRPr lang="en-US" b="1" dirty="0">
            <a:solidFill>
              <a:srgbClr val="FF0000"/>
            </a:solidFill>
          </a:endParaRPr>
        </a:p>
      </dgm:t>
    </dgm:pt>
    <dgm:pt modelId="{7B93BAA7-6C1E-0F4F-931C-CFB0E25A246A}" type="parTrans" cxnId="{BD30327B-217C-B843-9C76-3750DDD069A9}">
      <dgm:prSet/>
      <dgm:spPr/>
      <dgm:t>
        <a:bodyPr/>
        <a:lstStyle/>
        <a:p>
          <a:endParaRPr lang="en-US"/>
        </a:p>
      </dgm:t>
    </dgm:pt>
    <dgm:pt modelId="{E7D5EE71-3294-5645-ACBA-DA5ACD893BCA}" type="sibTrans" cxnId="{BD30327B-217C-B843-9C76-3750DDD069A9}">
      <dgm:prSet/>
      <dgm:spPr/>
      <dgm:t>
        <a:bodyPr/>
        <a:lstStyle/>
        <a:p>
          <a:endParaRPr lang="en-US"/>
        </a:p>
      </dgm:t>
    </dgm:pt>
    <dgm:pt modelId="{51832659-5240-BC47-8024-D821A70C4A08}">
      <dgm:prSet phldrT="[Text]" custT="1"/>
      <dgm:spPr/>
      <dgm:t>
        <a:bodyPr/>
        <a:lstStyle/>
        <a:p>
          <a:pPr algn="just"/>
          <a:r>
            <a:rPr lang="en-US" sz="3200" b="1" dirty="0" smtClean="0"/>
            <a:t>De encontrarse clasificada en la Central de Riesgos de la SBS, si a febrero de 2020 menos del 90% de sus operaciones crediticias en el sistema financiero presentan calificación de “Normal” o “Con Problemas Potenciales” (CPP). Puede tener su reporte de deuda en </a:t>
          </a:r>
          <a:r>
            <a:rPr lang="en-US" sz="3200" b="1" dirty="0" smtClean="0">
              <a:hlinkClick xmlns:r="http://schemas.openxmlformats.org/officeDocument/2006/relationships" r:id="rId2"/>
            </a:rPr>
            <a:t>https://reportedeudas.sbs.gob.pe/reportedeudasSBS1/Default.aspx</a:t>
          </a:r>
          <a:endParaRPr lang="en-US" sz="3200" dirty="0"/>
        </a:p>
      </dgm:t>
    </dgm:pt>
    <dgm:pt modelId="{6D8E9312-D707-9A47-8ED0-AE61C3657093}" type="parTrans" cxnId="{648CE722-E953-2F4C-8196-50AA6E7C9DAE}">
      <dgm:prSet/>
      <dgm:spPr/>
      <dgm:t>
        <a:bodyPr/>
        <a:lstStyle/>
        <a:p>
          <a:endParaRPr lang="en-US"/>
        </a:p>
      </dgm:t>
    </dgm:pt>
    <dgm:pt modelId="{69555691-6E4A-7049-B0E7-0E1FB7A971FB}" type="sibTrans" cxnId="{648CE722-E953-2F4C-8196-50AA6E7C9DAE}">
      <dgm:prSet/>
      <dgm:spPr/>
      <dgm:t>
        <a:bodyPr/>
        <a:lstStyle/>
        <a:p>
          <a:endParaRPr lang="en-US"/>
        </a:p>
      </dgm:t>
    </dgm:pt>
    <dgm:pt modelId="{0AB9B42C-C624-034E-BA9A-53EEA89217CA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SUNAT</a:t>
          </a:r>
          <a:endParaRPr lang="en-US" b="1" dirty="0">
            <a:solidFill>
              <a:srgbClr val="FF0000"/>
            </a:solidFill>
          </a:endParaRPr>
        </a:p>
      </dgm:t>
    </dgm:pt>
    <dgm:pt modelId="{61692396-169F-9A48-94FB-FD922D224A07}" type="parTrans" cxnId="{DE2C3CDB-25C7-8542-9480-0233593B77D4}">
      <dgm:prSet/>
      <dgm:spPr/>
      <dgm:t>
        <a:bodyPr/>
        <a:lstStyle/>
        <a:p>
          <a:endParaRPr lang="en-US"/>
        </a:p>
      </dgm:t>
    </dgm:pt>
    <dgm:pt modelId="{09D75743-AF3B-3B46-A58D-E830AE97569B}" type="sibTrans" cxnId="{DE2C3CDB-25C7-8542-9480-0233593B77D4}">
      <dgm:prSet/>
      <dgm:spPr/>
      <dgm:t>
        <a:bodyPr/>
        <a:lstStyle/>
        <a:p>
          <a:endParaRPr lang="en-US"/>
        </a:p>
      </dgm:t>
    </dgm:pt>
    <dgm:pt modelId="{821F87E4-8D44-A14D-A603-63A866A5014D}">
      <dgm:prSet phldrT="[Text]" custT="1"/>
      <dgm:spPr/>
      <dgm:t>
        <a:bodyPr/>
        <a:lstStyle/>
        <a:p>
          <a:pPr algn="just"/>
          <a:r>
            <a:rPr lang="en-US" sz="3200" b="1" dirty="0" smtClean="0">
              <a:solidFill>
                <a:schemeClr val="tx1"/>
              </a:solidFill>
            </a:rPr>
            <a:t>3 veces de las ventas promedio mensual del año 2019</a:t>
          </a:r>
          <a:r>
            <a:rPr lang="en-US" sz="3200" b="1" dirty="0" smtClean="0"/>
            <a:t>, de acuerdo con los registros de la SUNAT. Entrar con su clave sol, luego ir a la opción “Empresas”, luego a “Mi RUC y Otros Registros”, finalmente ir a “Envio de Reporte Tributario”. Enviar su reporte a su correo personal. Este Reporte Tributario le va dar las dos estadísticas 1) Contribucción ESSALUD y/o Ventas 2019. </a:t>
          </a:r>
          <a:r>
            <a:rPr lang="en-US" sz="3200" b="1" dirty="0" smtClean="0">
              <a:hlinkClick xmlns:r="http://schemas.openxmlformats.org/officeDocument/2006/relationships" r:id="rId3"/>
            </a:rPr>
            <a:t>https://e-menu.sunat.gob.pe/cl-ti-itmenu/MenuInternet.htm</a:t>
          </a:r>
          <a:endParaRPr lang="en-US" sz="3200" dirty="0"/>
        </a:p>
      </dgm:t>
    </dgm:pt>
    <dgm:pt modelId="{2FFAFB65-25DB-AB4F-946C-5842B7315961}" type="parTrans" cxnId="{90D16DB4-7AAA-0444-9466-94703B7583B3}">
      <dgm:prSet/>
      <dgm:spPr/>
      <dgm:t>
        <a:bodyPr/>
        <a:lstStyle/>
        <a:p>
          <a:endParaRPr lang="en-US"/>
        </a:p>
      </dgm:t>
    </dgm:pt>
    <dgm:pt modelId="{DAC69689-6A5C-0F4E-AD38-52CC79561EE0}" type="sibTrans" cxnId="{90D16DB4-7AAA-0444-9466-94703B7583B3}">
      <dgm:prSet/>
      <dgm:spPr/>
      <dgm:t>
        <a:bodyPr/>
        <a:lstStyle/>
        <a:p>
          <a:endParaRPr lang="en-US"/>
        </a:p>
      </dgm:t>
    </dgm:pt>
    <dgm:pt modelId="{55931784-B168-994A-BF9E-AF75715E9819}" type="pres">
      <dgm:prSet presAssocID="{F6252BF2-13DA-B64D-8225-088121A1BC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A02CAC-57F1-504C-8AF2-4DAF80F286C2}" type="pres">
      <dgm:prSet presAssocID="{E648E7E7-935C-D04F-8A5D-C1431CB75AD0}" presName="composite" presStyleCnt="0"/>
      <dgm:spPr/>
    </dgm:pt>
    <dgm:pt modelId="{0CD78D3D-128F-3E4A-A104-5E13C58F173E}" type="pres">
      <dgm:prSet presAssocID="{E648E7E7-935C-D04F-8A5D-C1431CB75AD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A0388-9E28-3B4B-84DD-1BEAC2530170}" type="pres">
      <dgm:prSet presAssocID="{E648E7E7-935C-D04F-8A5D-C1431CB75AD0}" presName="descendantText" presStyleLbl="alignAcc1" presStyleIdx="0" presStyleCnt="3" custScaleY="140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CAC5B-E325-2547-A414-88FE7EE37ACD}" type="pres">
      <dgm:prSet presAssocID="{32B01DE2-B5D6-0D40-844A-954DD7B25123}" presName="sp" presStyleCnt="0"/>
      <dgm:spPr/>
    </dgm:pt>
    <dgm:pt modelId="{B3D68896-302B-5F4A-903E-51E503CB93DF}" type="pres">
      <dgm:prSet presAssocID="{5BDBDA80-0A99-1842-B748-4F3B2449E7E6}" presName="composite" presStyleCnt="0"/>
      <dgm:spPr/>
    </dgm:pt>
    <dgm:pt modelId="{1C8B84DF-7BAD-5040-9BD8-131D4C1A70FE}" type="pres">
      <dgm:prSet presAssocID="{5BDBDA80-0A99-1842-B748-4F3B2449E7E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61B71-586D-0642-B1C2-FEA1F4154DBA}" type="pres">
      <dgm:prSet presAssocID="{5BDBDA80-0A99-1842-B748-4F3B2449E7E6}" presName="descendantText" presStyleLbl="alignAcc1" presStyleIdx="1" presStyleCnt="3" custScaleY="111429" custLinFactNeighborX="-212" custLinFactNeighborY="3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A5801-1188-A84A-8D45-88B259581E84}" type="pres">
      <dgm:prSet presAssocID="{E7D5EE71-3294-5645-ACBA-DA5ACD893BCA}" presName="sp" presStyleCnt="0"/>
      <dgm:spPr/>
    </dgm:pt>
    <dgm:pt modelId="{CD385171-40CA-4C4C-BE88-520DDF5E1ED2}" type="pres">
      <dgm:prSet presAssocID="{0AB9B42C-C624-034E-BA9A-53EEA89217CA}" presName="composite" presStyleCnt="0"/>
      <dgm:spPr/>
    </dgm:pt>
    <dgm:pt modelId="{528F2B60-A378-FD46-BACB-7803C6C3C464}" type="pres">
      <dgm:prSet presAssocID="{0AB9B42C-C624-034E-BA9A-53EEA89217C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7CF65-E5C0-E54D-B2D3-190A23003567}" type="pres">
      <dgm:prSet presAssocID="{0AB9B42C-C624-034E-BA9A-53EEA89217CA}" presName="descendantText" presStyleLbl="alignAcc1" presStyleIdx="2" presStyleCnt="3" custScaleX="99046" custScaleY="157042" custLinFactNeighborX="-319" custLinFactNeighborY="4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A482DF-39E8-8A4A-A55B-DE72C52A34F0}" srcId="{F6252BF2-13DA-B64D-8225-088121A1BC06}" destId="{E648E7E7-935C-D04F-8A5D-C1431CB75AD0}" srcOrd="0" destOrd="0" parTransId="{4E4D551E-0B47-E04A-B08A-2EC56EDFA3D9}" sibTransId="{32B01DE2-B5D6-0D40-844A-954DD7B25123}"/>
    <dgm:cxn modelId="{DE2C3CDB-25C7-8542-9480-0233593B77D4}" srcId="{F6252BF2-13DA-B64D-8225-088121A1BC06}" destId="{0AB9B42C-C624-034E-BA9A-53EEA89217CA}" srcOrd="2" destOrd="0" parTransId="{61692396-169F-9A48-94FB-FD922D224A07}" sibTransId="{09D75743-AF3B-3B46-A58D-E830AE97569B}"/>
    <dgm:cxn modelId="{FD90330D-3E43-AD45-BCCB-97845CC9740F}" type="presOf" srcId="{51832659-5240-BC47-8024-D821A70C4A08}" destId="{7F861B71-586D-0642-B1C2-FEA1F4154DBA}" srcOrd="0" destOrd="0" presId="urn:microsoft.com/office/officeart/2005/8/layout/chevron2"/>
    <dgm:cxn modelId="{E4D0426A-6176-8147-B768-0153F5EFF6FA}" type="presOf" srcId="{5BDBDA80-0A99-1842-B748-4F3B2449E7E6}" destId="{1C8B84DF-7BAD-5040-9BD8-131D4C1A70FE}" srcOrd="0" destOrd="0" presId="urn:microsoft.com/office/officeart/2005/8/layout/chevron2"/>
    <dgm:cxn modelId="{29A3F157-8F6E-6B48-8F65-2ED52B1D078B}" type="presOf" srcId="{821F87E4-8D44-A14D-A603-63A866A5014D}" destId="{B8F7CF65-E5C0-E54D-B2D3-190A23003567}" srcOrd="0" destOrd="0" presId="urn:microsoft.com/office/officeart/2005/8/layout/chevron2"/>
    <dgm:cxn modelId="{648CE722-E953-2F4C-8196-50AA6E7C9DAE}" srcId="{5BDBDA80-0A99-1842-B748-4F3B2449E7E6}" destId="{51832659-5240-BC47-8024-D821A70C4A08}" srcOrd="0" destOrd="0" parTransId="{6D8E9312-D707-9A47-8ED0-AE61C3657093}" sibTransId="{69555691-6E4A-7049-B0E7-0E1FB7A971FB}"/>
    <dgm:cxn modelId="{ECE1520B-46D1-794F-B52A-38236BC5A86B}" type="presOf" srcId="{6339AD5B-EDC1-604F-8D1D-AE20A08E822C}" destId="{BD6A0388-9E28-3B4B-84DD-1BEAC2530170}" srcOrd="0" destOrd="0" presId="urn:microsoft.com/office/officeart/2005/8/layout/chevron2"/>
    <dgm:cxn modelId="{8ED991C5-D49B-6749-8CA6-428453401007}" type="presOf" srcId="{0AB9B42C-C624-034E-BA9A-53EEA89217CA}" destId="{528F2B60-A378-FD46-BACB-7803C6C3C464}" srcOrd="0" destOrd="0" presId="urn:microsoft.com/office/officeart/2005/8/layout/chevron2"/>
    <dgm:cxn modelId="{3C3CD7B8-00F1-F34E-830C-02E74F997FC8}" srcId="{E648E7E7-935C-D04F-8A5D-C1431CB75AD0}" destId="{6339AD5B-EDC1-604F-8D1D-AE20A08E822C}" srcOrd="0" destOrd="0" parTransId="{356F34F2-4C29-674A-9703-13FFE022388B}" sibTransId="{A6270167-DB2A-4D49-A4F0-4BF22C2D4277}"/>
    <dgm:cxn modelId="{D93A94C6-295F-6F4C-82E0-7023CBCAC999}" type="presOf" srcId="{F6252BF2-13DA-B64D-8225-088121A1BC06}" destId="{55931784-B168-994A-BF9E-AF75715E9819}" srcOrd="0" destOrd="0" presId="urn:microsoft.com/office/officeart/2005/8/layout/chevron2"/>
    <dgm:cxn modelId="{90D16DB4-7AAA-0444-9466-94703B7583B3}" srcId="{0AB9B42C-C624-034E-BA9A-53EEA89217CA}" destId="{821F87E4-8D44-A14D-A603-63A866A5014D}" srcOrd="0" destOrd="0" parTransId="{2FFAFB65-25DB-AB4F-946C-5842B7315961}" sibTransId="{DAC69689-6A5C-0F4E-AD38-52CC79561EE0}"/>
    <dgm:cxn modelId="{BD30327B-217C-B843-9C76-3750DDD069A9}" srcId="{F6252BF2-13DA-B64D-8225-088121A1BC06}" destId="{5BDBDA80-0A99-1842-B748-4F3B2449E7E6}" srcOrd="1" destOrd="0" parTransId="{7B93BAA7-6C1E-0F4F-931C-CFB0E25A246A}" sibTransId="{E7D5EE71-3294-5645-ACBA-DA5ACD893BCA}"/>
    <dgm:cxn modelId="{6E3A1D65-BC44-D547-82E6-777ED1F0B9C6}" type="presOf" srcId="{E648E7E7-935C-D04F-8A5D-C1431CB75AD0}" destId="{0CD78D3D-128F-3E4A-A104-5E13C58F173E}" srcOrd="0" destOrd="0" presId="urn:microsoft.com/office/officeart/2005/8/layout/chevron2"/>
    <dgm:cxn modelId="{6A43ADD7-A25F-1745-B342-F547B10C9D88}" type="presParOf" srcId="{55931784-B168-994A-BF9E-AF75715E9819}" destId="{4AA02CAC-57F1-504C-8AF2-4DAF80F286C2}" srcOrd="0" destOrd="0" presId="urn:microsoft.com/office/officeart/2005/8/layout/chevron2"/>
    <dgm:cxn modelId="{A2E677D5-6BAE-164F-B205-69A47DFEDBF9}" type="presParOf" srcId="{4AA02CAC-57F1-504C-8AF2-4DAF80F286C2}" destId="{0CD78D3D-128F-3E4A-A104-5E13C58F173E}" srcOrd="0" destOrd="0" presId="urn:microsoft.com/office/officeart/2005/8/layout/chevron2"/>
    <dgm:cxn modelId="{C1ABC13E-9A50-DE4D-BF20-3CA3BDD5A5B0}" type="presParOf" srcId="{4AA02CAC-57F1-504C-8AF2-4DAF80F286C2}" destId="{BD6A0388-9E28-3B4B-84DD-1BEAC2530170}" srcOrd="1" destOrd="0" presId="urn:microsoft.com/office/officeart/2005/8/layout/chevron2"/>
    <dgm:cxn modelId="{BE38A439-FF73-A44B-AF58-B49BA81EA975}" type="presParOf" srcId="{55931784-B168-994A-BF9E-AF75715E9819}" destId="{4AFCAC5B-E325-2547-A414-88FE7EE37ACD}" srcOrd="1" destOrd="0" presId="urn:microsoft.com/office/officeart/2005/8/layout/chevron2"/>
    <dgm:cxn modelId="{2C3B91B8-860C-A34B-BD7C-8B3081196942}" type="presParOf" srcId="{55931784-B168-994A-BF9E-AF75715E9819}" destId="{B3D68896-302B-5F4A-903E-51E503CB93DF}" srcOrd="2" destOrd="0" presId="urn:microsoft.com/office/officeart/2005/8/layout/chevron2"/>
    <dgm:cxn modelId="{5F1E762E-8E06-9142-81DE-797B13318312}" type="presParOf" srcId="{B3D68896-302B-5F4A-903E-51E503CB93DF}" destId="{1C8B84DF-7BAD-5040-9BD8-131D4C1A70FE}" srcOrd="0" destOrd="0" presId="urn:microsoft.com/office/officeart/2005/8/layout/chevron2"/>
    <dgm:cxn modelId="{98753630-9728-D14C-8332-28FEAEE96E00}" type="presParOf" srcId="{B3D68896-302B-5F4A-903E-51E503CB93DF}" destId="{7F861B71-586D-0642-B1C2-FEA1F4154DBA}" srcOrd="1" destOrd="0" presId="urn:microsoft.com/office/officeart/2005/8/layout/chevron2"/>
    <dgm:cxn modelId="{133F8AA1-4C6E-084E-87A5-CB15BAF44D85}" type="presParOf" srcId="{55931784-B168-994A-BF9E-AF75715E9819}" destId="{51FA5801-1188-A84A-8D45-88B259581E84}" srcOrd="3" destOrd="0" presId="urn:microsoft.com/office/officeart/2005/8/layout/chevron2"/>
    <dgm:cxn modelId="{0477C97C-050A-DE47-91EF-C5ACAA139523}" type="presParOf" srcId="{55931784-B168-994A-BF9E-AF75715E9819}" destId="{CD385171-40CA-4C4C-BE88-520DDF5E1ED2}" srcOrd="4" destOrd="0" presId="urn:microsoft.com/office/officeart/2005/8/layout/chevron2"/>
    <dgm:cxn modelId="{D2184D05-37EE-9B4E-9201-716F69851A3A}" type="presParOf" srcId="{CD385171-40CA-4C4C-BE88-520DDF5E1ED2}" destId="{528F2B60-A378-FD46-BACB-7803C6C3C464}" srcOrd="0" destOrd="0" presId="urn:microsoft.com/office/officeart/2005/8/layout/chevron2"/>
    <dgm:cxn modelId="{49BCB068-58CB-FD43-A5DF-6501142B3035}" type="presParOf" srcId="{CD385171-40CA-4C4C-BE88-520DDF5E1ED2}" destId="{B8F7CF65-E5C0-E54D-B2D3-190A230035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C244F-8058-F540-AAA5-0F9D6FBCAF56}">
      <dsp:nvSpPr>
        <dsp:cNvPr id="0" name=""/>
        <dsp:cNvSpPr/>
      </dsp:nvSpPr>
      <dsp:spPr>
        <a:xfrm>
          <a:off x="0" y="48177"/>
          <a:ext cx="6317489" cy="1642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12700"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600" b="1" kern="1200" dirty="0" smtClean="0">
              <a:solidFill>
                <a:schemeClr val="tx1"/>
              </a:solidFill>
            </a:rPr>
            <a:t>Requisitos de la MIPYME para acceder a la garantía del crédito</a:t>
          </a:r>
          <a:endParaRPr lang="en-US" sz="3600" kern="1200" dirty="0"/>
        </a:p>
      </dsp:txBody>
      <dsp:txXfrm>
        <a:off x="48108" y="96285"/>
        <a:ext cx="6221273" cy="1546311"/>
      </dsp:txXfrm>
    </dsp:sp>
    <dsp:sp modelId="{A27C7791-5CA9-3C40-9199-3DBCF2E8D067}">
      <dsp:nvSpPr>
        <dsp:cNvPr id="0" name=""/>
        <dsp:cNvSpPr/>
      </dsp:nvSpPr>
      <dsp:spPr>
        <a:xfrm>
          <a:off x="631748" y="1690704"/>
          <a:ext cx="117527" cy="3038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306"/>
              </a:lnTo>
              <a:lnTo>
                <a:pt x="117527" y="3038306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36D85-DBA6-2040-8DE7-742BA2019572}">
      <dsp:nvSpPr>
        <dsp:cNvPr id="0" name=""/>
        <dsp:cNvSpPr/>
      </dsp:nvSpPr>
      <dsp:spPr>
        <a:xfrm>
          <a:off x="749276" y="2194369"/>
          <a:ext cx="5472639" cy="506928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600" kern="1200" dirty="0" smtClean="0">
              <a:solidFill>
                <a:schemeClr val="tx1"/>
              </a:solidFill>
            </a:rPr>
            <a:t>Que obtengan créditos para </a:t>
          </a:r>
          <a:r>
            <a:rPr lang="es-PE" sz="3600" kern="1200" dirty="0" smtClean="0">
              <a:solidFill>
                <a:srgbClr val="FF0000"/>
              </a:solidFill>
            </a:rPr>
            <a:t>capital de trabajo </a:t>
          </a:r>
          <a:r>
            <a:rPr lang="es-PE" sz="3600" kern="1200" dirty="0" smtClean="0">
              <a:solidFill>
                <a:schemeClr val="tx1"/>
              </a:solidFill>
            </a:rPr>
            <a:t>a partir de la entrada en vigencia del DU 049-2020, según los parámetros establecidos por la SBS para créditos a la MYPE.</a:t>
          </a:r>
          <a:endParaRPr lang="en-US" sz="3600" kern="1200" dirty="0"/>
        </a:p>
      </dsp:txBody>
      <dsp:txXfrm>
        <a:off x="897750" y="2342843"/>
        <a:ext cx="5175691" cy="4772335"/>
      </dsp:txXfrm>
    </dsp:sp>
    <dsp:sp modelId="{CBC7B8BC-7B91-3A42-84C9-8C6E9C6B81A7}">
      <dsp:nvSpPr>
        <dsp:cNvPr id="0" name=""/>
        <dsp:cNvSpPr/>
      </dsp:nvSpPr>
      <dsp:spPr>
        <a:xfrm>
          <a:off x="6925732" y="119298"/>
          <a:ext cx="6501124" cy="1595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12700"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600" b="1" kern="1200" dirty="0" smtClean="0">
              <a:solidFill>
                <a:schemeClr val="tx1"/>
              </a:solidFill>
            </a:rPr>
            <a:t>Requisitos de la MIPYME para acceder a la garantía del crédito</a:t>
          </a:r>
          <a:endParaRPr lang="en-US" sz="3600" kern="1200" dirty="0"/>
        </a:p>
      </dsp:txBody>
      <dsp:txXfrm>
        <a:off x="6972451" y="166017"/>
        <a:ext cx="6407686" cy="1501653"/>
      </dsp:txXfrm>
    </dsp:sp>
    <dsp:sp modelId="{C85FCEE1-4C4D-B44E-8A64-B6D3A462191C}">
      <dsp:nvSpPr>
        <dsp:cNvPr id="0" name=""/>
        <dsp:cNvSpPr/>
      </dsp:nvSpPr>
      <dsp:spPr>
        <a:xfrm>
          <a:off x="7575845" y="1714389"/>
          <a:ext cx="757284" cy="1558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142"/>
              </a:lnTo>
              <a:lnTo>
                <a:pt x="757284" y="1558142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713B5-C0CE-1749-9E47-E29DAF730A3E}">
      <dsp:nvSpPr>
        <dsp:cNvPr id="0" name=""/>
        <dsp:cNvSpPr/>
      </dsp:nvSpPr>
      <dsp:spPr>
        <a:xfrm>
          <a:off x="8333129" y="1902804"/>
          <a:ext cx="7355738" cy="273945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600" kern="1200" dirty="0" smtClean="0">
              <a:solidFill>
                <a:schemeClr val="tx1"/>
              </a:solidFill>
            </a:rPr>
            <a:t>Cuenten con un crédito vigente y se encuentren clasificadas en la central de riesgo de la SBS en la categoría </a:t>
          </a:r>
          <a:r>
            <a:rPr lang="es-PE" sz="3600" kern="1200" dirty="0" smtClean="0">
              <a:solidFill>
                <a:srgbClr val="FF0000"/>
              </a:solidFill>
            </a:rPr>
            <a:t>Normal o CPP </a:t>
          </a:r>
          <a:r>
            <a:rPr lang="es-PE" sz="3600" kern="1200" dirty="0" smtClean="0">
              <a:solidFill>
                <a:schemeClr val="tx1"/>
              </a:solidFill>
            </a:rPr>
            <a:t>al 29 de  febrero 2020.</a:t>
          </a:r>
          <a:endParaRPr lang="en-US" sz="3600" kern="1200" dirty="0"/>
        </a:p>
      </dsp:txBody>
      <dsp:txXfrm>
        <a:off x="8413365" y="1983040"/>
        <a:ext cx="7195266" cy="2578984"/>
      </dsp:txXfrm>
    </dsp:sp>
    <dsp:sp modelId="{C1CFA54F-D154-7447-803C-CBEFA1AFFCAD}">
      <dsp:nvSpPr>
        <dsp:cNvPr id="0" name=""/>
        <dsp:cNvSpPr/>
      </dsp:nvSpPr>
      <dsp:spPr>
        <a:xfrm>
          <a:off x="7575845" y="1714389"/>
          <a:ext cx="976147" cy="5109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9878"/>
              </a:lnTo>
              <a:lnTo>
                <a:pt x="976147" y="5109878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438AF-64EB-2C46-8B96-BBC987936F59}">
      <dsp:nvSpPr>
        <dsp:cNvPr id="0" name=""/>
        <dsp:cNvSpPr/>
      </dsp:nvSpPr>
      <dsp:spPr>
        <a:xfrm>
          <a:off x="8551992" y="5136054"/>
          <a:ext cx="7231641" cy="337642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En caso que la MYPEs </a:t>
          </a:r>
          <a:r>
            <a:rPr lang="en-US" sz="3600" kern="1200" dirty="0" smtClean="0">
              <a:solidFill>
                <a:srgbClr val="FF0000"/>
              </a:solidFill>
            </a:rPr>
            <a:t>no tenga una línea de crédito</a:t>
          </a:r>
          <a:r>
            <a:rPr lang="en-US" sz="3600" kern="1200" dirty="0" smtClean="0"/>
            <a:t> y por consecuencia no cuente con clasificación de riesgo de la SBS, la IFs podra hacer una clasificación de riesgo interna equivalente de la SBS. </a:t>
          </a:r>
          <a:endParaRPr lang="en-US" sz="3600" kern="1200" dirty="0"/>
        </a:p>
      </dsp:txBody>
      <dsp:txXfrm>
        <a:off x="8650884" y="5234946"/>
        <a:ext cx="7033857" cy="3178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D27D1-8C4B-DD4A-9721-7B6332774869}">
      <dsp:nvSpPr>
        <dsp:cNvPr id="0" name=""/>
        <dsp:cNvSpPr/>
      </dsp:nvSpPr>
      <dsp:spPr>
        <a:xfrm>
          <a:off x="68" y="20123"/>
          <a:ext cx="6587318" cy="2014367"/>
        </a:xfrm>
        <a:prstGeom prst="rect">
          <a:avLst/>
        </a:prstGeom>
        <a:solidFill>
          <a:srgbClr val="00B0F0"/>
        </a:solidFill>
        <a:ln w="127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800" b="1" kern="1200" dirty="0" smtClean="0">
              <a:solidFill>
                <a:schemeClr val="tx1"/>
              </a:solidFill>
            </a:rPr>
            <a:t>Limite de Garantía del FAE-MYPE</a:t>
          </a:r>
          <a:endParaRPr lang="en-US" sz="4800" kern="1200" dirty="0"/>
        </a:p>
      </dsp:txBody>
      <dsp:txXfrm>
        <a:off x="68" y="20123"/>
        <a:ext cx="6587318" cy="2014367"/>
      </dsp:txXfrm>
    </dsp:sp>
    <dsp:sp modelId="{B50205E3-B3CC-0149-84A1-077BBB84159B}">
      <dsp:nvSpPr>
        <dsp:cNvPr id="0" name=""/>
        <dsp:cNvSpPr/>
      </dsp:nvSpPr>
      <dsp:spPr>
        <a:xfrm>
          <a:off x="68" y="2034490"/>
          <a:ext cx="6587318" cy="63025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just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4100" kern="1200" dirty="0" smtClean="0"/>
            <a:t>Equivalente a </a:t>
          </a:r>
          <a:r>
            <a:rPr lang="es-PE" sz="4100" b="1" kern="1200" dirty="0" smtClean="0">
              <a:solidFill>
                <a:srgbClr val="FF0000"/>
              </a:solidFill>
            </a:rPr>
            <a:t>2 veces </a:t>
          </a:r>
          <a:r>
            <a:rPr lang="es-PE" sz="4100" kern="1200" dirty="0" smtClean="0">
              <a:solidFill>
                <a:srgbClr val="FF0000"/>
              </a:solidFill>
            </a:rPr>
            <a:t>el promedio mensual de deuda de capital de trabajo </a:t>
          </a:r>
          <a:r>
            <a:rPr lang="es-PE" sz="4100" kern="1200" dirty="0" smtClean="0"/>
            <a:t>registrado por la MYPE, en el año 2019, en la empresa del sistema financiero o COOPAC que otorga el crédito, sin considerar crédito de consumo e Hipotecas. </a:t>
          </a:r>
          <a:endParaRPr lang="en-US" sz="4100" kern="1200" dirty="0"/>
        </a:p>
      </dsp:txBody>
      <dsp:txXfrm>
        <a:off x="68" y="2034490"/>
        <a:ext cx="6587318" cy="6302520"/>
      </dsp:txXfrm>
    </dsp:sp>
    <dsp:sp modelId="{8BCC5945-A3FA-4946-8FA5-FCCEF339C661}">
      <dsp:nvSpPr>
        <dsp:cNvPr id="0" name=""/>
        <dsp:cNvSpPr/>
      </dsp:nvSpPr>
      <dsp:spPr>
        <a:xfrm>
          <a:off x="7509612" y="20123"/>
          <a:ext cx="6587318" cy="2014367"/>
        </a:xfrm>
        <a:prstGeom prst="rect">
          <a:avLst/>
        </a:prstGeom>
        <a:solidFill>
          <a:srgbClr val="00B0F0"/>
        </a:solidFill>
        <a:ln w="127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800" b="1" kern="1200" dirty="0" smtClean="0">
              <a:solidFill>
                <a:schemeClr val="tx1"/>
              </a:solidFill>
            </a:rPr>
            <a:t>COBERTURA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800" b="1" kern="1200" dirty="0" smtClean="0">
              <a:solidFill>
                <a:schemeClr val="tx1"/>
              </a:solidFill>
            </a:rPr>
            <a:t>INDIVIDUAL</a:t>
          </a:r>
          <a:endParaRPr lang="en-US" sz="4800" kern="1200" dirty="0"/>
        </a:p>
      </dsp:txBody>
      <dsp:txXfrm>
        <a:off x="7509612" y="20123"/>
        <a:ext cx="6587318" cy="2014367"/>
      </dsp:txXfrm>
    </dsp:sp>
    <dsp:sp modelId="{BE43C008-5FF1-2D49-B733-F3D3CBF6A2F0}">
      <dsp:nvSpPr>
        <dsp:cNvPr id="0" name=""/>
        <dsp:cNvSpPr/>
      </dsp:nvSpPr>
      <dsp:spPr>
        <a:xfrm>
          <a:off x="7509612" y="2034490"/>
          <a:ext cx="6587318" cy="63025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just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4100" kern="1200" dirty="0" smtClean="0"/>
            <a:t>Hasta  S/ 10,000 de prestamos, El Gobierno avala </a:t>
          </a:r>
          <a:r>
            <a:rPr lang="es-PE" sz="4100" kern="1200" dirty="0" smtClean="0">
              <a:sym typeface="Wingdings" panose="05000000000000000000" pitchFamily="2" charset="2"/>
            </a:rPr>
            <a:t>98% de la cartera por deudor.</a:t>
          </a:r>
          <a:endParaRPr lang="en-US" sz="4100" kern="1200" dirty="0"/>
        </a:p>
        <a:p>
          <a:pPr marL="285750" lvl="1" indent="-285750" algn="just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100" kern="1200" dirty="0"/>
        </a:p>
        <a:p>
          <a:pPr marL="285750" lvl="1" indent="-285750" algn="just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4100" kern="1200" dirty="0" smtClean="0"/>
            <a:t>Prestamos de S/ 10,001 hasta S/ 30,000, El Gobierno avala </a:t>
          </a:r>
          <a:r>
            <a:rPr lang="es-PE" sz="4100" kern="1200" dirty="0" smtClean="0">
              <a:sym typeface="Wingdings" panose="05000000000000000000" pitchFamily="2" charset="2"/>
            </a:rPr>
            <a:t>90% de la cartera por deudor.</a:t>
          </a:r>
          <a:endParaRPr lang="en-US" sz="4100" kern="1200" dirty="0"/>
        </a:p>
      </dsp:txBody>
      <dsp:txXfrm>
        <a:off x="7509612" y="2034490"/>
        <a:ext cx="6587318" cy="6302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97CC6-C1C3-0B4F-9CED-D70902813F8F}">
      <dsp:nvSpPr>
        <dsp:cNvPr id="0" name=""/>
        <dsp:cNvSpPr/>
      </dsp:nvSpPr>
      <dsp:spPr>
        <a:xfrm>
          <a:off x="0" y="0"/>
          <a:ext cx="15773400" cy="405545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just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>
              <a:solidFill>
                <a:srgbClr val="FF0000"/>
              </a:solidFill>
            </a:rPr>
            <a:t>Ejemplo: </a:t>
          </a:r>
          <a:r>
            <a:rPr lang="en-US" sz="4200" b="1" kern="1200" dirty="0" smtClean="0">
              <a:solidFill>
                <a:schemeClr val="tx1"/>
              </a:solidFill>
            </a:rPr>
            <a:t>Si una Microempresa pide un crédito de S/30.000, a una tasa de interés de 3% anual y un plazo de 36 meses incluidos 10 meses de período de gracia, esta pagaría una comisión a COFIDE de S/450 al inicio del prestamo (0,5% comisión anual del principal) por lo cual pagará 26 cuotas de S/ 1 223.42 a partir del mes número 11. </a:t>
          </a:r>
          <a:endParaRPr lang="en-US" sz="4200" kern="1200" dirty="0"/>
        </a:p>
      </dsp:txBody>
      <dsp:txXfrm>
        <a:off x="197971" y="197971"/>
        <a:ext cx="15377458" cy="3659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78D3D-128F-3E4A-A104-5E13C58F173E}">
      <dsp:nvSpPr>
        <dsp:cNvPr id="0" name=""/>
        <dsp:cNvSpPr/>
      </dsp:nvSpPr>
      <dsp:spPr>
        <a:xfrm rot="5400000">
          <a:off x="-377654" y="715709"/>
          <a:ext cx="2517695" cy="1762386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>
              <a:solidFill>
                <a:srgbClr val="FF0000"/>
              </a:solidFill>
            </a:rPr>
            <a:t>SUNAT</a:t>
          </a:r>
          <a:endParaRPr lang="en-US" sz="4700" b="1" kern="1200" dirty="0">
            <a:solidFill>
              <a:srgbClr val="FF0000"/>
            </a:solidFill>
          </a:endParaRPr>
        </a:p>
      </dsp:txBody>
      <dsp:txXfrm rot="-5400000">
        <a:off x="1" y="1219247"/>
        <a:ext cx="1762386" cy="755309"/>
      </dsp:txXfrm>
    </dsp:sp>
    <dsp:sp modelId="{BD6A0388-9E28-3B4B-84DD-1BEAC2530170}">
      <dsp:nvSpPr>
        <dsp:cNvPr id="0" name=""/>
        <dsp:cNvSpPr/>
      </dsp:nvSpPr>
      <dsp:spPr>
        <a:xfrm rot="5400000">
          <a:off x="8648742" y="-6877900"/>
          <a:ext cx="2295701" cy="16068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 smtClean="0"/>
            <a:t>Las que, a la fecha de solicitud del PRÉSTAMO, la deuda tributaria en cobranza coactiva no sea mayor a una (01) UIT. Para ver su situación si tiene cobranza coactiva puede entrar al este link, luego hacer click en la opción, Reactiva Perú: Deuda de cobranza coactiva. </a:t>
          </a:r>
          <a:r>
            <a:rPr lang="en-US" sz="3200" b="1" kern="1200" dirty="0" smtClean="0">
              <a:hlinkClick xmlns:r="http://schemas.openxmlformats.org/officeDocument/2006/relationships" r:id="rId1"/>
            </a:rPr>
            <a:t>https://e-consultaruc.sunat.gob.pe/cl-ti-itmrconsruc/jcrS00Alias</a:t>
          </a:r>
          <a:endParaRPr lang="en-US" sz="3200" kern="1200" dirty="0"/>
        </a:p>
      </dsp:txBody>
      <dsp:txXfrm rot="-5400000">
        <a:off x="1762387" y="120522"/>
        <a:ext cx="15956346" cy="2071567"/>
      </dsp:txXfrm>
    </dsp:sp>
    <dsp:sp modelId="{1C8B84DF-7BAD-5040-9BD8-131D4C1A70FE}">
      <dsp:nvSpPr>
        <dsp:cNvPr id="0" name=""/>
        <dsp:cNvSpPr/>
      </dsp:nvSpPr>
      <dsp:spPr>
        <a:xfrm rot="5400000">
          <a:off x="-377654" y="3160992"/>
          <a:ext cx="2517695" cy="1762386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>
              <a:solidFill>
                <a:srgbClr val="FF0000"/>
              </a:solidFill>
            </a:rPr>
            <a:t>SBS</a:t>
          </a:r>
          <a:endParaRPr lang="en-US" sz="4700" b="1" kern="1200" dirty="0">
            <a:solidFill>
              <a:srgbClr val="FF0000"/>
            </a:solidFill>
          </a:endParaRPr>
        </a:p>
      </dsp:txBody>
      <dsp:txXfrm rot="-5400000">
        <a:off x="1" y="3664530"/>
        <a:ext cx="1762386" cy="755309"/>
      </dsp:txXfrm>
    </dsp:sp>
    <dsp:sp modelId="{7F861B71-586D-0642-B1C2-FEA1F4154DBA}">
      <dsp:nvSpPr>
        <dsp:cNvPr id="0" name=""/>
        <dsp:cNvSpPr/>
      </dsp:nvSpPr>
      <dsp:spPr>
        <a:xfrm rot="5400000">
          <a:off x="8850759" y="-4379627"/>
          <a:ext cx="1823537" cy="16068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 smtClean="0"/>
            <a:t>De encontrarse clasificada en la Central de Riesgos de la SBS, si a febrero de 2020 menos del 90% de sus operaciones crediticias en el sistema financiero presentan calificación de “Normal” o “Con Problemas Potenciales” (CPP). Puede tener su reporte de deuda en </a:t>
          </a:r>
          <a:r>
            <a:rPr lang="en-US" sz="3200" b="1" kern="1200" dirty="0" smtClean="0">
              <a:hlinkClick xmlns:r="http://schemas.openxmlformats.org/officeDocument/2006/relationships" r:id="rId2"/>
            </a:rPr>
            <a:t>https://reportedeudas.sbs.gob.pe/reportedeudasSBS1/Default.aspx</a:t>
          </a:r>
          <a:endParaRPr lang="en-US" sz="3200" kern="1200" dirty="0"/>
        </a:p>
      </dsp:txBody>
      <dsp:txXfrm rot="-5400000">
        <a:off x="1728321" y="2831829"/>
        <a:ext cx="15979395" cy="1645501"/>
      </dsp:txXfrm>
    </dsp:sp>
    <dsp:sp modelId="{528F2B60-A378-FD46-BACB-7803C6C3C464}">
      <dsp:nvSpPr>
        <dsp:cNvPr id="0" name=""/>
        <dsp:cNvSpPr/>
      </dsp:nvSpPr>
      <dsp:spPr>
        <a:xfrm rot="5400000">
          <a:off x="-377654" y="5979503"/>
          <a:ext cx="2517695" cy="1762386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>
              <a:solidFill>
                <a:srgbClr val="FF0000"/>
              </a:solidFill>
            </a:rPr>
            <a:t>SUNAT</a:t>
          </a:r>
          <a:endParaRPr lang="en-US" sz="4700" b="1" kern="1200" dirty="0">
            <a:solidFill>
              <a:srgbClr val="FF0000"/>
            </a:solidFill>
          </a:endParaRPr>
        </a:p>
      </dsp:txBody>
      <dsp:txXfrm rot="-5400000">
        <a:off x="1" y="6483041"/>
        <a:ext cx="1762386" cy="755309"/>
      </dsp:txXfrm>
    </dsp:sp>
    <dsp:sp modelId="{B8F7CF65-E5C0-E54D-B2D3-190A23003567}">
      <dsp:nvSpPr>
        <dsp:cNvPr id="0" name=""/>
        <dsp:cNvSpPr/>
      </dsp:nvSpPr>
      <dsp:spPr>
        <a:xfrm rot="5400000">
          <a:off x="8460337" y="-1465650"/>
          <a:ext cx="2569995" cy="15915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 smtClean="0">
              <a:solidFill>
                <a:schemeClr val="tx1"/>
              </a:solidFill>
            </a:rPr>
            <a:t>3 veces de las ventas promedio mensual del año 2019</a:t>
          </a:r>
          <a:r>
            <a:rPr lang="en-US" sz="3200" b="1" kern="1200" dirty="0" smtClean="0"/>
            <a:t>, de acuerdo con los registros de la SUNAT. Entrar con su clave sol, luego ir a la opción “Empresas”, luego a “Mi RUC y Otros Registros”, finalmente ir a “Envio de Reporte Tributario”. Enviar su reporte a su correo personal. Este Reporte Tributario le va dar las dos estadísticas 1) Contribucción ESSALUD y/o Ventas 2019. </a:t>
          </a:r>
          <a:r>
            <a:rPr lang="en-US" sz="3200" b="1" kern="1200" dirty="0" smtClean="0">
              <a:hlinkClick xmlns:r="http://schemas.openxmlformats.org/officeDocument/2006/relationships" r:id="rId3"/>
            </a:rPr>
            <a:t>https://e-menu.sunat.gob.pe/cl-ti-itmenu/MenuInternet.htm</a:t>
          </a:r>
          <a:endParaRPr lang="en-US" sz="3200" kern="1200" dirty="0"/>
        </a:p>
      </dsp:txBody>
      <dsp:txXfrm rot="-5400000">
        <a:off x="1787775" y="5332369"/>
        <a:ext cx="15789663" cy="2319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4F60E-4C4B-4E2E-9A3A-1011E39FB247}" type="datetimeFigureOut">
              <a:rPr lang="es-PE" smtClean="0"/>
              <a:t>31/05/20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359"/>
            <a:ext cx="2946400" cy="497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359"/>
            <a:ext cx="2946400" cy="497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F171B-3E70-40CA-8DC0-F1B5FE3E002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394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23F69-5E93-414F-8CAB-9FAAFC9F3F60}" type="datetimeFigureOut">
              <a:rPr lang="es-PE" smtClean="0"/>
              <a:t>31/05/20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16D0B-726A-445B-A4D5-A9A970429790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757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222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913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4837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2583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012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634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680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0410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6490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3320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210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2351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9692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7134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9349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1157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042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26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3528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6531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350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861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309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650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2813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106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351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16D0B-726A-445B-A4D5-A9A970429790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062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5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1791-34EF-4695-B12A-E5948607C842}" type="datetimeFigureOut">
              <a:rPr lang="es-ES" altLang="es-MX"/>
              <a:pPr>
                <a:defRPr/>
              </a:pPr>
              <a:t>31/5/20</a:t>
            </a:fld>
            <a:endParaRPr lang="es-ES" alt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3849B-9EA2-42BD-B326-029BC191C827}" type="slidenum">
              <a:rPr lang="es-ES" altLang="es-MX"/>
              <a:pPr>
                <a:defRPr/>
              </a:pPr>
              <a:t>‹#›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101632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CF82-34F3-4D54-8C3A-033D7BBEE5A0}" type="datetimeFigureOut">
              <a:rPr lang="es-ES" altLang="es-MX"/>
              <a:pPr>
                <a:defRPr/>
              </a:pPr>
              <a:t>31/5/20</a:t>
            </a:fld>
            <a:endParaRPr lang="es-ES" alt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5FDB-684A-48F1-9ECC-FAEEE10C4A83}" type="slidenum">
              <a:rPr lang="es-ES" altLang="es-MX"/>
              <a:pPr>
                <a:defRPr/>
              </a:pPr>
              <a:t>‹#›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107894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87772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87772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0A957-A46E-4774-B60B-6538DE12D6D9}" type="datetimeFigureOut">
              <a:rPr lang="es-ES" altLang="es-MX"/>
              <a:pPr>
                <a:defRPr/>
              </a:pPr>
              <a:t>31/5/20</a:t>
            </a:fld>
            <a:endParaRPr lang="es-ES" alt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32A8-B11F-4D84-81AE-F08F6829A484}" type="slidenum">
              <a:rPr lang="es-ES" altLang="es-MX"/>
              <a:pPr>
                <a:defRPr/>
              </a:pPr>
              <a:t>‹#›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420554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BF4E-2B3F-4237-8B32-E9D1BED5942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31/5/20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168C-EE0B-4B68-BA4A-D4E7C001AA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3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BF4E-2B3F-4237-8B32-E9D1BED5942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31/5/20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168C-EE0B-4B68-BA4A-D4E7C001AA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4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95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0010A-2D39-4C4C-ADF4-F3295C2053F9}" type="datetimeFigureOut">
              <a:rPr lang="es-ES" altLang="es-MX"/>
              <a:pPr>
                <a:defRPr/>
              </a:pPr>
              <a:t>31/5/20</a:t>
            </a:fld>
            <a:endParaRPr lang="es-ES" alt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8777-C353-4313-A604-9CA6A000FF2B}" type="slidenum">
              <a:rPr lang="es-ES" altLang="es-MX"/>
              <a:pPr>
                <a:defRPr/>
              </a:pPr>
              <a:t>‹#›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5736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4626" y="4360072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3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5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3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1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50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8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6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02FA-7002-4A0E-BCA3-9B50454D718D}" type="datetimeFigureOut">
              <a:rPr lang="es-ES" altLang="es-MX"/>
              <a:pPr>
                <a:defRPr/>
              </a:pPr>
              <a:t>31/5/20</a:t>
            </a:fld>
            <a:endParaRPr lang="es-ES" alt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A2E6-5373-4098-93C1-24BF22A45A3A}" type="slidenum">
              <a:rPr lang="es-ES" altLang="es-MX"/>
              <a:pPr>
                <a:defRPr/>
              </a:pPr>
              <a:t>‹#›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201075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5A1C-8C76-4B5C-8A9B-E48A395A992F}" type="datetimeFigureOut">
              <a:rPr lang="es-ES" altLang="es-MX"/>
              <a:pPr>
                <a:defRPr/>
              </a:pPr>
              <a:t>31/5/20</a:t>
            </a:fld>
            <a:endParaRPr lang="es-ES" alt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0EC3D-E3BC-48CB-9A27-D66F161D906A}" type="slidenum">
              <a:rPr lang="es-ES" altLang="es-MX"/>
              <a:pPr>
                <a:defRPr/>
              </a:pPr>
              <a:t>‹#›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176479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1" y="2302671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90053" y="2302671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7FBA-C7EA-40F1-88BE-76A3D969E4F3}" type="datetimeFigureOut">
              <a:rPr lang="es-ES" altLang="es-MX"/>
              <a:pPr>
                <a:defRPr/>
              </a:pPr>
              <a:t>31/5/20</a:t>
            </a:fld>
            <a:endParaRPr lang="es-ES" altLang="es-MX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11B3-1E79-4C3A-9642-EEEFCE60FA60}" type="slidenum">
              <a:rPr lang="es-ES" altLang="es-MX"/>
              <a:pPr>
                <a:defRPr/>
              </a:pPr>
              <a:t>‹#›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369608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45BB-7A06-4D5F-BE62-6C9F7A39537E}" type="datetimeFigureOut">
              <a:rPr lang="es-ES" altLang="es-MX"/>
              <a:pPr>
                <a:defRPr/>
              </a:pPr>
              <a:t>31/5/20</a:t>
            </a:fld>
            <a:endParaRPr lang="es-ES" altLang="es-MX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919F2-B6F4-42AE-B714-AB4A7E5DA301}" type="slidenum">
              <a:rPr lang="es-ES" altLang="es-MX"/>
              <a:pPr>
                <a:defRPr/>
              </a:pPr>
              <a:t>‹#›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234680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646E-0679-4813-A295-F26BA25FE47A}" type="datetimeFigureOut">
              <a:rPr lang="es-ES" altLang="es-MX"/>
              <a:pPr>
                <a:defRPr/>
              </a:pPr>
              <a:t>31/5/20</a:t>
            </a:fld>
            <a:endParaRPr lang="es-ES" altLang="es-MX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A0AD-1E48-4C19-88B6-8E05B6C32BFB}" type="slidenum">
              <a:rPr lang="es-ES" altLang="es-MX"/>
              <a:pPr>
                <a:defRPr/>
              </a:pPr>
              <a:t>‹#›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381116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2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2" y="2152652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35" indent="0">
              <a:buNone/>
              <a:defRPr sz="1800"/>
            </a:lvl2pPr>
            <a:lvl3pPr marL="1371669" indent="0">
              <a:buNone/>
              <a:defRPr sz="1500"/>
            </a:lvl3pPr>
            <a:lvl4pPr marL="2057504" indent="0">
              <a:buNone/>
              <a:defRPr sz="1350"/>
            </a:lvl4pPr>
            <a:lvl5pPr marL="2743337" indent="0">
              <a:buNone/>
              <a:defRPr sz="1350"/>
            </a:lvl5pPr>
            <a:lvl6pPr marL="3429171" indent="0">
              <a:buNone/>
              <a:defRPr sz="1350"/>
            </a:lvl6pPr>
            <a:lvl7pPr marL="4115006" indent="0">
              <a:buNone/>
              <a:defRPr sz="1350"/>
            </a:lvl7pPr>
            <a:lvl8pPr marL="4800840" indent="0">
              <a:buNone/>
              <a:defRPr sz="1350"/>
            </a:lvl8pPr>
            <a:lvl9pPr marL="5486675" indent="0">
              <a:buNone/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B799-7C39-4299-8F4B-C2F217EA3BD4}" type="datetimeFigureOut">
              <a:rPr lang="es-ES" altLang="es-MX"/>
              <a:pPr>
                <a:defRPr/>
              </a:pPr>
              <a:t>31/5/20</a:t>
            </a:fld>
            <a:endParaRPr lang="es-ES" alt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0D5E-EAC5-4A76-9DB1-59921374D1DB}" type="slidenum">
              <a:rPr lang="es-ES" altLang="es-MX"/>
              <a:pPr>
                <a:defRPr/>
              </a:pPr>
              <a:t>‹#›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75416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pPr lv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35" indent="0">
              <a:buNone/>
              <a:defRPr sz="1800"/>
            </a:lvl2pPr>
            <a:lvl3pPr marL="1371669" indent="0">
              <a:buNone/>
              <a:defRPr sz="1500"/>
            </a:lvl3pPr>
            <a:lvl4pPr marL="2057504" indent="0">
              <a:buNone/>
              <a:defRPr sz="1350"/>
            </a:lvl4pPr>
            <a:lvl5pPr marL="2743337" indent="0">
              <a:buNone/>
              <a:defRPr sz="1350"/>
            </a:lvl5pPr>
            <a:lvl6pPr marL="3429171" indent="0">
              <a:buNone/>
              <a:defRPr sz="1350"/>
            </a:lvl6pPr>
            <a:lvl7pPr marL="4115006" indent="0">
              <a:buNone/>
              <a:defRPr sz="1350"/>
            </a:lvl7pPr>
            <a:lvl8pPr marL="4800840" indent="0">
              <a:buNone/>
              <a:defRPr sz="1350"/>
            </a:lvl8pPr>
            <a:lvl9pPr marL="5486675" indent="0">
              <a:buNone/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A3DA-751F-48E4-9ED5-3284B90808A1}" type="datetimeFigureOut">
              <a:rPr lang="es-ES" altLang="es-MX"/>
              <a:pPr>
                <a:defRPr/>
              </a:pPr>
              <a:t>31/5/20</a:t>
            </a:fld>
            <a:endParaRPr lang="es-ES" alt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1345-72C9-4DEE-8D46-F3482E3554A8}" type="slidenum">
              <a:rPr lang="es-ES" altLang="es-MX"/>
              <a:pPr>
                <a:defRPr/>
              </a:pPr>
              <a:t>‹#›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258924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/>
              <a:t>Clic para editar título</a:t>
            </a:r>
            <a:endParaRPr lang="es-ES" altLang="es-MX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914400" y="2400302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/>
              <a:t>Haga clic para modificar el estilo de texto del patrón</a:t>
            </a:r>
          </a:p>
          <a:p>
            <a:pPr lvl="1"/>
            <a:r>
              <a:rPr lang="es-ES_tradnl" altLang="es-MX"/>
              <a:t>Segundo nivel</a:t>
            </a:r>
          </a:p>
          <a:p>
            <a:pPr lvl="2"/>
            <a:r>
              <a:rPr lang="es-ES_tradnl" altLang="es-MX"/>
              <a:t>Tercer nivel</a:t>
            </a:r>
          </a:p>
          <a:p>
            <a:pPr lvl="3"/>
            <a:r>
              <a:rPr lang="es-ES_tradnl" altLang="es-MX"/>
              <a:t>Cuarto nivel</a:t>
            </a:r>
          </a:p>
          <a:p>
            <a:pPr lvl="4"/>
            <a:r>
              <a:rPr lang="es-ES_tradnl" altLang="es-MX"/>
              <a:t>Quinto nivel</a:t>
            </a:r>
            <a:endParaRPr lang="es-ES" alt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898989"/>
                </a:solidFill>
              </a:defRPr>
            </a:lvl1pPr>
          </a:lstStyle>
          <a:p>
            <a:pPr defTabSz="685835" fontAlgn="base">
              <a:spcBef>
                <a:spcPct val="0"/>
              </a:spcBef>
              <a:spcAft>
                <a:spcPct val="0"/>
              </a:spcAft>
              <a:defRPr/>
            </a:pPr>
            <a:fld id="{3DE7FAD7-A5E1-4093-AE73-868EA32180F5}" type="datetimeFigureOut">
              <a:rPr lang="es-ES" altLang="es-MX" smtClean="0">
                <a:ea typeface="ヒラギノ角ゴ Pro W3" pitchFamily="-128" charset="-128"/>
              </a:rPr>
              <a:pPr defTabSz="685835" fontAlgn="base">
                <a:spcBef>
                  <a:spcPct val="0"/>
                </a:spcBef>
                <a:spcAft>
                  <a:spcPct val="0"/>
                </a:spcAft>
                <a:defRPr/>
              </a:pPr>
              <a:t>31/5/20</a:t>
            </a:fld>
            <a:endParaRPr lang="es-ES" altLang="es-MX" dirty="0">
              <a:ea typeface="ヒラギノ角ゴ Pro W3" pitchFamily="-128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85835"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898989"/>
                </a:solidFill>
              </a:defRPr>
            </a:lvl1pPr>
          </a:lstStyle>
          <a:p>
            <a:pPr defTabSz="685835" fontAlgn="base">
              <a:spcBef>
                <a:spcPct val="0"/>
              </a:spcBef>
              <a:spcAft>
                <a:spcPct val="0"/>
              </a:spcAft>
              <a:defRPr/>
            </a:pPr>
            <a:fld id="{F0C5346E-E981-421B-A783-B3BF6EF46ACB}" type="slidenum">
              <a:rPr lang="es-ES" altLang="es-MX" smtClean="0">
                <a:ea typeface="ヒラギノ角ゴ Pro W3" pitchFamily="-128" charset="-128"/>
              </a:rPr>
              <a:pPr defTabSz="68583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MX" dirty="0">
              <a:ea typeface="ヒラギノ角ゴ Pro W3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1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837" r:id="rId12"/>
    <p:sldLayoutId id="2147483865" r:id="rId13"/>
    <p:sldLayoutId id="2147483920" r:id="rId14"/>
  </p:sldLayoutIdLst>
  <p:txStyles>
    <p:titleStyle>
      <a:lvl1pPr algn="ctr" defTabSz="685835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685835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685835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685835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685835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685835" algn="ctr" defTabSz="685835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1371669" algn="ctr" defTabSz="685835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2057504" algn="ctr" defTabSz="685835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2743337" algn="ctr" defTabSz="685835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514376" indent="-514376" algn="l" defTabSz="68583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1114481" indent="-428646" algn="l" defTabSz="68583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714586" indent="-342917" algn="l" defTabSz="68583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2400420" indent="-342917" algn="l" defTabSz="68583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3086255" indent="-342917" algn="l" defTabSz="68583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3772089" indent="-342917" algn="l" defTabSz="68583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68583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68583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68583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6858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bs.gob.pe/supervisados-y-registros/registros/empresas-de-factoring-no-comprendidas-en-el-ambito-de-la-ley-genera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52567AE-8E6B-7140-898A-A754D8E6A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8288000" cy="10287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D23D80F-D117-CA43-804C-C05B361E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96" y="-394086"/>
            <a:ext cx="7083937" cy="65738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743CB3D-0498-6A44-B165-3EFECDF3D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979" y="4324350"/>
            <a:ext cx="5684744" cy="542925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AAE0E5E-0182-9F41-95CC-A68DC573971D}"/>
              </a:ext>
            </a:extLst>
          </p:cNvPr>
          <p:cNvSpPr txBox="1">
            <a:spLocks/>
          </p:cNvSpPr>
          <p:nvPr/>
        </p:nvSpPr>
        <p:spPr>
          <a:xfrm>
            <a:off x="6477000" y="3921559"/>
            <a:ext cx="11358088" cy="1928090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4800" b="1" smtClean="0">
                <a:solidFill>
                  <a:srgbClr val="002060"/>
                </a:solidFill>
              </a:rPr>
              <a:t>FACTORING, FAE MYPE y REACTIVA PERÚ</a:t>
            </a:r>
          </a:p>
          <a:p>
            <a:pPr algn="r"/>
            <a:r>
              <a:rPr lang="es-MX" sz="4800" b="1" smtClean="0">
                <a:solidFill>
                  <a:srgbClr val="002060"/>
                </a:solidFill>
              </a:rPr>
              <a:t>etapa </a:t>
            </a:r>
            <a:r>
              <a:rPr lang="es-MX" sz="4800" b="1">
                <a:solidFill>
                  <a:srgbClr val="002060"/>
                </a:solidFill>
              </a:rPr>
              <a:t>de emergencia nacional: COVID-2019 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2" descr="LOGO MINISTERIO DE LA PRODUCCION 800">
            <a:extLst>
              <a:ext uri="{FF2B5EF4-FFF2-40B4-BE49-F238E27FC236}">
                <a16:creationId xmlns="" xmlns:a16="http://schemas.microsoft.com/office/drawing/2014/main" id="{0FA9FD98-D444-2346-9518-DB0B7E1E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714500"/>
            <a:ext cx="7391400" cy="145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9">
            <a:extLst>
              <a:ext uri="{FF2B5EF4-FFF2-40B4-BE49-F238E27FC236}">
                <a16:creationId xmlns="" xmlns:a16="http://schemas.microsoft.com/office/drawing/2014/main" id="{45BC76CB-E67A-164B-8D3B-523F6FF5F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7094724"/>
            <a:ext cx="897397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s-PE" altLang="es-PE" sz="4000" b="1"/>
              <a:t>Dirección de Instrumentos Financieros</a:t>
            </a:r>
          </a:p>
          <a:p>
            <a:pPr algn="r">
              <a:spcBef>
                <a:spcPct val="0"/>
              </a:spcBef>
              <a:buNone/>
            </a:pPr>
            <a:r>
              <a:rPr lang="es-PE" altLang="es-PE"/>
              <a:t>Dirección General de Desarrollo Empresarial</a:t>
            </a:r>
          </a:p>
          <a:p>
            <a:pPr algn="r">
              <a:spcBef>
                <a:spcPct val="0"/>
              </a:spcBef>
              <a:buNone/>
            </a:pPr>
            <a:r>
              <a:rPr lang="es-PE" altLang="es-PE"/>
              <a:t>Ministerio de la Producción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109747" y="8991235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600" b="1" dirty="0" smtClean="0"/>
              <a:t>Especialista Financiero:   Aníbal Huarcaya Rivas </a:t>
            </a:r>
            <a:endParaRPr lang="es-PE" sz="3600" b="1" dirty="0"/>
          </a:p>
        </p:txBody>
      </p:sp>
    </p:spTree>
    <p:extLst>
      <p:ext uri="{BB962C8B-B14F-4D97-AF65-F5344CB8AC3E}">
        <p14:creationId xmlns:p14="http://schemas.microsoft.com/office/powerpoint/2010/main" val="2592127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705600" y="49828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u="sng" dirty="0">
                <a:solidFill>
                  <a:srgbClr val="002060"/>
                </a:solidFill>
              </a:rPr>
              <a:t>FAE - MYPE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87215" y="1055905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u="sng">
                <a:solidFill>
                  <a:srgbClr val="E32326"/>
                </a:solidFill>
              </a:rPr>
              <a:t>OPERATIVIDAD DEL FONDO</a:t>
            </a:r>
          </a:p>
        </p:txBody>
      </p:sp>
      <p:sp>
        <p:nvSpPr>
          <p:cNvPr id="11" name="Redondear rectángulo de esquina sencilla 10"/>
          <p:cNvSpPr/>
          <p:nvPr/>
        </p:nvSpPr>
        <p:spPr>
          <a:xfrm>
            <a:off x="287215" y="3162300"/>
            <a:ext cx="4339883" cy="3116747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b="1" dirty="0">
                <a:solidFill>
                  <a:schemeClr val="tx1"/>
                </a:solidFill>
              </a:rPr>
              <a:t>Que MYPE no pueden acceder a créditos</a:t>
            </a:r>
            <a:endParaRPr lang="es-PE" sz="4000" dirty="0">
              <a:solidFill>
                <a:schemeClr val="tx1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4889035" y="4197522"/>
            <a:ext cx="1524000" cy="10830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dondear rectángulo de esquina sencilla 12"/>
          <p:cNvSpPr/>
          <p:nvPr/>
        </p:nvSpPr>
        <p:spPr>
          <a:xfrm>
            <a:off x="6604635" y="1379071"/>
            <a:ext cx="11479530" cy="7803029"/>
          </a:xfrm>
          <a:prstGeom prst="round1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PE" sz="4000" dirty="0">
                <a:solidFill>
                  <a:schemeClr val="tx1"/>
                </a:solidFill>
              </a:rPr>
              <a:t>Se encuentren vinculadas a las empresas del sistema financiero y a las COOPAC otorgantes del crédito, así como aquellas comprendidas en el ámbito de la Ley N° 30737, Ley que asegura el pago inmediato de la reparación civil a favor del Estado peruano en casos de corrupción y delitos conexos</a:t>
            </a:r>
            <a:r>
              <a:rPr lang="es-PE" sz="4000" dirty="0" smtClean="0">
                <a:solidFill>
                  <a:schemeClr val="tx1"/>
                </a:solidFill>
              </a:rPr>
              <a:t>.</a:t>
            </a:r>
            <a:endParaRPr lang="es-PE" sz="40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PE" sz="4000" b="1" dirty="0">
                <a:solidFill>
                  <a:srgbClr val="FF0000"/>
                </a:solidFill>
              </a:rPr>
              <a:t>Cuenten con créditos garantizados en el marco del Programa REACTIVA PERU.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PE" sz="4000" dirty="0">
                <a:solidFill>
                  <a:schemeClr val="tx1"/>
                </a:solidFill>
              </a:rPr>
              <a:t>Mediante Reglamento Operativo se pueden establecer otros criterios de elegibilidad y exclusión como beneficiarios del FAE-MYPE.</a:t>
            </a:r>
          </a:p>
        </p:txBody>
      </p:sp>
      <p:sp>
        <p:nvSpPr>
          <p:cNvPr id="10" name="Elipse 14"/>
          <p:cNvSpPr/>
          <p:nvPr/>
        </p:nvSpPr>
        <p:spPr>
          <a:xfrm>
            <a:off x="412652" y="-7826"/>
            <a:ext cx="1371600" cy="958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2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086600" y="134374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u="sng" dirty="0">
                <a:solidFill>
                  <a:srgbClr val="002060"/>
                </a:solidFill>
              </a:rPr>
              <a:t>FAE - MYPE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03580" y="91669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u="sng" dirty="0">
                <a:solidFill>
                  <a:srgbClr val="E32326"/>
                </a:solidFill>
              </a:rPr>
              <a:t>OPERATIVIDAD DEL FONDO</a:t>
            </a:r>
          </a:p>
        </p:txBody>
      </p:sp>
      <p:sp>
        <p:nvSpPr>
          <p:cNvPr id="10" name="Elipse 14"/>
          <p:cNvSpPr/>
          <p:nvPr/>
        </p:nvSpPr>
        <p:spPr>
          <a:xfrm>
            <a:off x="184897" y="134374"/>
            <a:ext cx="1034303" cy="851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2</a:t>
            </a:r>
            <a:endParaRPr lang="es-PE" sz="3200" b="1">
              <a:solidFill>
                <a:srgbClr val="E32326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455946"/>
              </p:ext>
            </p:extLst>
          </p:nvPr>
        </p:nvGraphicFramePr>
        <p:xfrm>
          <a:off x="3886200" y="1666584"/>
          <a:ext cx="14097000" cy="8357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6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772400" y="53196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b="1" u="sng" dirty="0">
                <a:solidFill>
                  <a:srgbClr val="002060"/>
                </a:solidFill>
              </a:rPr>
              <a:t>FAE - MYPE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600" y="981693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>
                <a:solidFill>
                  <a:srgbClr val="E32326"/>
                </a:solidFill>
              </a:rPr>
              <a:t>OPERATIVIDAD DEL FONDO</a:t>
            </a:r>
          </a:p>
        </p:txBody>
      </p:sp>
      <p:sp>
        <p:nvSpPr>
          <p:cNvPr id="14" name="Redondear rectángulo de esquina sencilla 13"/>
          <p:cNvSpPr/>
          <p:nvPr/>
        </p:nvSpPr>
        <p:spPr>
          <a:xfrm>
            <a:off x="690280" y="3314700"/>
            <a:ext cx="3729319" cy="2743200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800" b="1" dirty="0">
                <a:solidFill>
                  <a:schemeClr val="tx1"/>
                </a:solidFill>
              </a:rPr>
              <a:t>Sobre los Créditos</a:t>
            </a:r>
            <a:endParaRPr lang="es-PE" sz="4800" dirty="0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10400" y="1503256"/>
            <a:ext cx="10591800" cy="80945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PE" sz="4800" spc="100" dirty="0"/>
              <a:t>El plazo de los créditos para capital de trabajo, </a:t>
            </a:r>
            <a:r>
              <a:rPr lang="es-PE" sz="4800" spc="100" dirty="0" smtClean="0"/>
              <a:t>de </a:t>
            </a:r>
            <a:r>
              <a:rPr lang="es-PE" sz="4800" spc="100" dirty="0"/>
              <a:t>la cartera vigente, no pueden exceder de los 36 meses 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PE" sz="4800" spc="100" dirty="0"/>
              <a:t>Se autoriza a las empresas del sistema financiero y Cooperativas a incluir en los plazos señalados, </a:t>
            </a:r>
            <a:r>
              <a:rPr lang="es-PE" sz="4800" spc="100" dirty="0">
                <a:solidFill>
                  <a:srgbClr val="FF0000"/>
                </a:solidFill>
              </a:rPr>
              <a:t>un </a:t>
            </a:r>
            <a:r>
              <a:rPr lang="es-PE" sz="4800" spc="100" dirty="0" smtClean="0">
                <a:solidFill>
                  <a:srgbClr val="FF0000"/>
                </a:solidFill>
              </a:rPr>
              <a:t>período </a:t>
            </a:r>
            <a:r>
              <a:rPr lang="es-PE" sz="4800" spc="100" dirty="0">
                <a:solidFill>
                  <a:srgbClr val="FF0000"/>
                </a:solidFill>
              </a:rPr>
              <a:t>de gracia de hasta 12 meses.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PE" sz="4800" spc="100" dirty="0"/>
              <a:t>Los recursos del FAE-MYPE pueden ser utilizados para créditos otorgados hasta el 31.12.2020   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5029200" y="4352276"/>
            <a:ext cx="1752600" cy="12484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Elipse 14"/>
          <p:cNvSpPr/>
          <p:nvPr/>
        </p:nvSpPr>
        <p:spPr>
          <a:xfrm>
            <a:off x="237564" y="68325"/>
            <a:ext cx="981636" cy="815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2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400800" y="12150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u="sng" dirty="0">
                <a:solidFill>
                  <a:srgbClr val="002060"/>
                </a:solidFill>
              </a:rPr>
              <a:t>FAE - MYPE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990600" y="1323708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u="sng">
                <a:solidFill>
                  <a:srgbClr val="E32326"/>
                </a:solidFill>
              </a:rPr>
              <a:t>RESULTADOS AL </a:t>
            </a:r>
            <a:r>
              <a:rPr lang="es-PE" sz="3600" b="1" u="sng" smtClean="0">
                <a:solidFill>
                  <a:srgbClr val="E32326"/>
                </a:solidFill>
              </a:rPr>
              <a:t>15 de mayo 2020</a:t>
            </a:r>
            <a:endParaRPr lang="es-PE" sz="3600" b="1" u="sng">
              <a:solidFill>
                <a:srgbClr val="E3232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367624"/>
            <a:ext cx="7479507" cy="5048250"/>
          </a:xfrm>
          <a:prstGeom prst="rect">
            <a:avLst/>
          </a:prstGeom>
        </p:spPr>
      </p:pic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8839200" y="1323708"/>
            <a:ext cx="8991600" cy="8696592"/>
          </a:xfrm>
        </p:spPr>
        <p:txBody>
          <a:bodyPr/>
          <a:lstStyle/>
          <a:p>
            <a:r>
              <a:rPr lang="es-PE" sz="4400" dirty="0" smtClean="0"/>
              <a:t>Desembolsos: S/ 1´366.8 Millones</a:t>
            </a:r>
          </a:p>
          <a:p>
            <a:r>
              <a:rPr lang="es-PE" sz="4400" b="1" dirty="0" smtClean="0">
                <a:solidFill>
                  <a:srgbClr val="FF0000"/>
                </a:solidFill>
              </a:rPr>
              <a:t>Beneficiarios: 105 277 MYPEs.</a:t>
            </a:r>
          </a:p>
          <a:p>
            <a:r>
              <a:rPr lang="es-PE" sz="4400" dirty="0" smtClean="0"/>
              <a:t>Se estima aprox 300 000 MYPEs beneficiadas al terminarse el Fondo. </a:t>
            </a:r>
          </a:p>
          <a:p>
            <a:pPr marL="0" indent="0">
              <a:buNone/>
            </a:pPr>
            <a:r>
              <a:rPr lang="es-PE" sz="4400" dirty="0" smtClean="0"/>
              <a:t> </a:t>
            </a:r>
          </a:p>
          <a:p>
            <a:r>
              <a:rPr lang="es-PE" sz="4400" b="1" dirty="0" smtClean="0">
                <a:solidFill>
                  <a:srgbClr val="0070C0"/>
                </a:solidFill>
              </a:rPr>
              <a:t>Principales Sectores: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sz="4400" b="1" dirty="0" smtClean="0">
                <a:solidFill>
                  <a:srgbClr val="0070C0"/>
                </a:solidFill>
              </a:rPr>
              <a:t>Comercio: 58.6%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sz="4400" b="1" dirty="0" smtClean="0">
                <a:solidFill>
                  <a:srgbClr val="0070C0"/>
                </a:solidFill>
              </a:rPr>
              <a:t>Transporte: 13.1%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sz="4400" b="1" dirty="0" smtClean="0">
                <a:solidFill>
                  <a:srgbClr val="0070C0"/>
                </a:solidFill>
              </a:rPr>
              <a:t>Manufactura: 10.3%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4400" b="1" dirty="0" smtClean="0">
                <a:solidFill>
                  <a:srgbClr val="0070C0"/>
                </a:solidFill>
              </a:rPr>
              <a:t>Hoteles y Restaurantes: 6.6%</a:t>
            </a:r>
            <a:endParaRPr lang="es-PE" sz="4400" b="1" dirty="0">
              <a:solidFill>
                <a:srgbClr val="0070C0"/>
              </a:solidFill>
            </a:endParaRPr>
          </a:p>
        </p:txBody>
      </p:sp>
      <p:sp>
        <p:nvSpPr>
          <p:cNvPr id="6" name="Elipse 14"/>
          <p:cNvSpPr/>
          <p:nvPr/>
        </p:nvSpPr>
        <p:spPr>
          <a:xfrm>
            <a:off x="380999" y="171792"/>
            <a:ext cx="1054893" cy="780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2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363161" y="48415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u="sng" dirty="0">
                <a:solidFill>
                  <a:srgbClr val="002060"/>
                </a:solidFill>
              </a:rPr>
              <a:t>FAE - MYPE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98939" y="951472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u="sng" smtClean="0">
                <a:solidFill>
                  <a:srgbClr val="E32326"/>
                </a:solidFill>
              </a:rPr>
              <a:t>AJUSTE AL MARCO NORMATIVO</a:t>
            </a:r>
            <a:endParaRPr lang="es-PE" sz="3600" b="1" u="sng">
              <a:solidFill>
                <a:srgbClr val="E32326"/>
              </a:solidFill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6227282" y="6362700"/>
            <a:ext cx="1325419" cy="1028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dondear rectángulo de esquina sencilla 13"/>
          <p:cNvSpPr/>
          <p:nvPr/>
        </p:nvSpPr>
        <p:spPr>
          <a:xfrm>
            <a:off x="1219200" y="1979782"/>
            <a:ext cx="4419600" cy="2286000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smtClean="0">
                <a:solidFill>
                  <a:schemeClr val="tx1"/>
                </a:solidFill>
              </a:rPr>
              <a:t>DU 029-2020</a:t>
            </a:r>
          </a:p>
          <a:p>
            <a:pPr algn="ctr"/>
            <a:r>
              <a:rPr lang="es-PE" sz="3600" b="1" smtClean="0">
                <a:solidFill>
                  <a:schemeClr val="tx1"/>
                </a:solidFill>
              </a:rPr>
              <a:t>R.O. RM 124-2020/EF</a:t>
            </a:r>
            <a:endParaRPr lang="es-PE" sz="360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760676" y="1043850"/>
            <a:ext cx="10210800" cy="31700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4000" dirty="0" smtClean="0"/>
              <a:t>Capital de Trabajo, Refinanciamiento y </a:t>
            </a:r>
            <a:r>
              <a:rPr lang="es-PE" sz="4000" b="1" dirty="0" smtClean="0"/>
              <a:t>Reprogramación</a:t>
            </a:r>
            <a:r>
              <a:rPr lang="es-PE" sz="4000" dirty="0" smtClean="0"/>
              <a:t>. Este último fue la más usa por las Instituciones Financieras que usaron FAE-MYPE al 15.05.2020 con 99% de un total </a:t>
            </a:r>
            <a:r>
              <a:rPr lang="es-PE" sz="4000" dirty="0"/>
              <a:t>de S/ </a:t>
            </a:r>
            <a:r>
              <a:rPr lang="es-PE" sz="4000" dirty="0" smtClean="0"/>
              <a:t>1´366.8 Millones. </a:t>
            </a:r>
            <a:endParaRPr lang="es-PE" sz="4000" dirty="0"/>
          </a:p>
        </p:txBody>
      </p:sp>
      <p:sp>
        <p:nvSpPr>
          <p:cNvPr id="16" name="Redondear rectángulo de esquina sencilla 15"/>
          <p:cNvSpPr/>
          <p:nvPr/>
        </p:nvSpPr>
        <p:spPr>
          <a:xfrm>
            <a:off x="1254369" y="5600700"/>
            <a:ext cx="4811485" cy="2286000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smtClean="0">
                <a:solidFill>
                  <a:schemeClr val="tx1"/>
                </a:solidFill>
              </a:rPr>
              <a:t>DU 049-2020</a:t>
            </a:r>
            <a:endParaRPr lang="es-PE" sz="3600" b="1">
              <a:solidFill>
                <a:schemeClr val="tx1"/>
              </a:solidFill>
            </a:endParaRPr>
          </a:p>
          <a:p>
            <a:pPr algn="ctr"/>
            <a:r>
              <a:rPr lang="es-PE" sz="3600" b="1" smtClean="0">
                <a:solidFill>
                  <a:schemeClr val="tx1"/>
                </a:solidFill>
              </a:rPr>
              <a:t>R.O. RM 150-2020/EF</a:t>
            </a:r>
            <a:endParaRPr lang="es-PE" sz="3600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702405" y="4378387"/>
            <a:ext cx="10327341" cy="56323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4000" b="1" dirty="0" smtClean="0"/>
              <a:t>Solo para capital de trabajo </a:t>
            </a:r>
            <a:r>
              <a:rPr lang="es-PE" sz="4000" dirty="0" smtClean="0"/>
              <a:t>y con </a:t>
            </a:r>
            <a:r>
              <a:rPr lang="es-PE" sz="4000" b="1" dirty="0" smtClean="0"/>
              <a:t>subastas </a:t>
            </a:r>
            <a:r>
              <a:rPr lang="es-PE" sz="4000" dirty="0" smtClean="0"/>
              <a:t>de COFIDE a las Instituciones Financieras y COOPAC. </a:t>
            </a:r>
          </a:p>
          <a:p>
            <a:pPr marL="571500" indent="-571500" algn="just">
              <a:buFont typeface="Wingdings" charset="2"/>
              <a:buChar char="Ø"/>
            </a:pPr>
            <a:r>
              <a:rPr lang="es-PE" sz="4000" dirty="0" smtClean="0"/>
              <a:t>22.05.2020 COFIDE subastó un monto de S/250 millones con una </a:t>
            </a:r>
            <a:r>
              <a:rPr lang="es-PE" sz="4000" b="1" dirty="0" smtClean="0"/>
              <a:t>tasa de interés promedio anual de </a:t>
            </a:r>
            <a:r>
              <a:rPr lang="es-PE" sz="4000" b="1" dirty="0" smtClean="0">
                <a:solidFill>
                  <a:srgbClr val="FF0000"/>
                </a:solidFill>
              </a:rPr>
              <a:t>4.2%.</a:t>
            </a:r>
          </a:p>
          <a:p>
            <a:pPr marL="571500" indent="-571500" algn="just">
              <a:buFont typeface="Wingdings" charset="2"/>
              <a:buChar char="Ø"/>
            </a:pPr>
            <a:r>
              <a:rPr lang="es-PE" sz="4000" dirty="0" smtClean="0"/>
              <a:t>26.05.2020 COFIDE subastó S/ 50.8</a:t>
            </a:r>
            <a:r>
              <a:rPr lang="es-PE" sz="4000" dirty="0"/>
              <a:t> millones </a:t>
            </a:r>
            <a:r>
              <a:rPr lang="es-PE" sz="4000" b="1" dirty="0"/>
              <a:t>tasa de interés promedio anual </a:t>
            </a:r>
            <a:r>
              <a:rPr lang="es-PE" sz="4000" b="1" dirty="0">
                <a:solidFill>
                  <a:srgbClr val="FF0000"/>
                </a:solidFill>
              </a:rPr>
              <a:t>de </a:t>
            </a:r>
            <a:r>
              <a:rPr lang="es-PE" sz="4000" b="1" dirty="0" smtClean="0">
                <a:solidFill>
                  <a:srgbClr val="FF0000"/>
                </a:solidFill>
              </a:rPr>
              <a:t>4.4%.</a:t>
            </a:r>
          </a:p>
          <a:p>
            <a:pPr marL="571500" indent="-571500" algn="just">
              <a:buFont typeface="Wingdings" charset="2"/>
              <a:buChar char="Ø"/>
            </a:pPr>
            <a:r>
              <a:rPr lang="es-PE" sz="4000" dirty="0" smtClean="0"/>
              <a:t>29.05.2020 </a:t>
            </a:r>
            <a:r>
              <a:rPr lang="es-PE" sz="4000" dirty="0"/>
              <a:t>COFIDE subastó S/ </a:t>
            </a:r>
            <a:r>
              <a:rPr lang="es-PE" sz="4000" dirty="0" smtClean="0"/>
              <a:t>139.2 </a:t>
            </a:r>
            <a:r>
              <a:rPr lang="es-PE" sz="4000" dirty="0"/>
              <a:t>millones </a:t>
            </a:r>
            <a:r>
              <a:rPr lang="es-PE" sz="4000" b="1" dirty="0"/>
              <a:t>tasa de interés promedio anual </a:t>
            </a:r>
            <a:r>
              <a:rPr lang="es-PE" sz="4000" b="1" dirty="0">
                <a:solidFill>
                  <a:srgbClr val="FF0000"/>
                </a:solidFill>
              </a:rPr>
              <a:t>de </a:t>
            </a:r>
            <a:r>
              <a:rPr lang="es-PE" sz="4000" b="1" dirty="0" smtClean="0">
                <a:solidFill>
                  <a:srgbClr val="FF0000"/>
                </a:solidFill>
              </a:rPr>
              <a:t>3.74%.</a:t>
            </a:r>
            <a:endParaRPr lang="es-PE" sz="4000" b="1" dirty="0">
              <a:solidFill>
                <a:srgbClr val="FF0000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6183085" y="2628900"/>
            <a:ext cx="1315456" cy="1066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Elipse 14"/>
          <p:cNvSpPr/>
          <p:nvPr/>
        </p:nvSpPr>
        <p:spPr>
          <a:xfrm>
            <a:off x="263080" y="105803"/>
            <a:ext cx="956120" cy="701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2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72200" y="863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u="sng" dirty="0">
                <a:solidFill>
                  <a:srgbClr val="002060"/>
                </a:solidFill>
              </a:rPr>
              <a:t>FAE - MYPE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75385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u="sng" smtClean="0">
                <a:solidFill>
                  <a:srgbClr val="E32326"/>
                </a:solidFill>
              </a:rPr>
              <a:t>LAS IFs prestará hasta S/ 4 000 Millones</a:t>
            </a:r>
            <a:endParaRPr lang="es-PE" sz="3600" b="1" u="sng">
              <a:solidFill>
                <a:srgbClr val="E32326"/>
              </a:solidFill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7070485" y="5285272"/>
            <a:ext cx="1409030" cy="10121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dondear rectángulo de esquina sencilla 13"/>
          <p:cNvSpPr/>
          <p:nvPr/>
        </p:nvSpPr>
        <p:spPr>
          <a:xfrm>
            <a:off x="1006071" y="2044075"/>
            <a:ext cx="4419600" cy="1866900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smtClean="0">
                <a:solidFill>
                  <a:schemeClr val="tx1"/>
                </a:solidFill>
              </a:rPr>
              <a:t>Desembolsos de las IFs al 15.05.2020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188280" y="1094886"/>
            <a:ext cx="10029218" cy="3785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4000"/>
              <a:t>Desembolsos: S/ </a:t>
            </a:r>
            <a:r>
              <a:rPr lang="es-PE" sz="4000" smtClean="0"/>
              <a:t>1´366.8 Millones. Beneficiarios</a:t>
            </a:r>
            <a:r>
              <a:rPr lang="es-PE" sz="4000"/>
              <a:t>: </a:t>
            </a:r>
            <a:r>
              <a:rPr lang="es-PE" sz="4000" smtClean="0"/>
              <a:t> 105 277 MYPEs</a:t>
            </a:r>
            <a:endParaRPr lang="es-PE" sz="4000"/>
          </a:p>
          <a:p>
            <a:pPr algn="just"/>
            <a:r>
              <a:rPr lang="es-PE" sz="4000" smtClean="0"/>
              <a:t>Tipo de crédito: Reprogramación 99%</a:t>
            </a:r>
          </a:p>
          <a:p>
            <a:pPr algn="just"/>
            <a:r>
              <a:rPr lang="es-PE" sz="4000" b="1" u="sng" smtClean="0"/>
              <a:t>Cambio</a:t>
            </a:r>
          </a:p>
          <a:p>
            <a:pPr algn="just"/>
            <a:r>
              <a:rPr lang="es-PE" sz="4000" smtClean="0">
                <a:solidFill>
                  <a:srgbClr val="FF0000"/>
                </a:solidFill>
              </a:rPr>
              <a:t>*</a:t>
            </a:r>
            <a:r>
              <a:rPr lang="es-PE" sz="4000" smtClean="0"/>
              <a:t>FAE-MYPE II :  Solo capital de trabajo.</a:t>
            </a:r>
          </a:p>
          <a:p>
            <a:pPr algn="just"/>
            <a:r>
              <a:rPr lang="es-PE" sz="4000" b="1">
                <a:solidFill>
                  <a:srgbClr val="FF0000"/>
                </a:solidFill>
              </a:rPr>
              <a:t>Las IFs aún pueden prestar: S/ 2 632 Millones.</a:t>
            </a:r>
            <a:r>
              <a:rPr lang="es-PE" sz="4000" smtClean="0"/>
              <a:t> </a:t>
            </a:r>
            <a:endParaRPr lang="es-PE" sz="4000"/>
          </a:p>
        </p:txBody>
      </p:sp>
      <p:sp>
        <p:nvSpPr>
          <p:cNvPr id="16" name="Redondear rectángulo de esquina sencilla 15"/>
          <p:cNvSpPr/>
          <p:nvPr/>
        </p:nvSpPr>
        <p:spPr>
          <a:xfrm>
            <a:off x="1749356" y="4932917"/>
            <a:ext cx="4811485" cy="1721617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smtClean="0">
                <a:solidFill>
                  <a:schemeClr val="tx1"/>
                </a:solidFill>
              </a:rPr>
              <a:t>Tasa de Interés </a:t>
            </a:r>
            <a:r>
              <a:rPr lang="es-PE" sz="3600" b="1" smtClean="0">
                <a:solidFill>
                  <a:srgbClr val="FF0000"/>
                </a:solidFill>
              </a:rPr>
              <a:t>sin</a:t>
            </a:r>
            <a:r>
              <a:rPr lang="es-PE" sz="3600" b="1" smtClean="0">
                <a:solidFill>
                  <a:schemeClr val="tx1"/>
                </a:solidFill>
              </a:rPr>
              <a:t> subasta</a:t>
            </a:r>
            <a:endParaRPr lang="es-PE" sz="3600" b="1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702316" y="7476270"/>
            <a:ext cx="952500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4000" dirty="0" smtClean="0"/>
              <a:t>La primera subasta fue de 4.2% de tasa de interés anual promedio. La segunda subasta fue de 4.4</a:t>
            </a:r>
            <a:r>
              <a:rPr lang="es-PE" sz="4000" dirty="0"/>
              <a:t>%. La </a:t>
            </a:r>
            <a:r>
              <a:rPr lang="es-PE" sz="4000" dirty="0" smtClean="0"/>
              <a:t>tercera </a:t>
            </a:r>
            <a:r>
              <a:rPr lang="es-PE" sz="4000" dirty="0"/>
              <a:t>subasta fue de </a:t>
            </a:r>
            <a:r>
              <a:rPr lang="es-PE" sz="4000" dirty="0" smtClean="0"/>
              <a:t>3.74%.  </a:t>
            </a:r>
            <a:endParaRPr lang="es-PE" sz="4000" dirty="0"/>
          </a:p>
        </p:txBody>
      </p:sp>
      <p:sp>
        <p:nvSpPr>
          <p:cNvPr id="19" name="Flecha derecha 18"/>
          <p:cNvSpPr/>
          <p:nvPr/>
        </p:nvSpPr>
        <p:spPr>
          <a:xfrm>
            <a:off x="6172200" y="2631682"/>
            <a:ext cx="1524021" cy="1064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dondear rectángulo de esquina sencilla 15"/>
          <p:cNvSpPr/>
          <p:nvPr/>
        </p:nvSpPr>
        <p:spPr>
          <a:xfrm>
            <a:off x="2543239" y="7213486"/>
            <a:ext cx="4557115" cy="1828514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smtClean="0">
                <a:solidFill>
                  <a:schemeClr val="tx1"/>
                </a:solidFill>
              </a:rPr>
              <a:t>Tasa de Interés </a:t>
            </a:r>
            <a:r>
              <a:rPr lang="es-PE" sz="3600" b="1" smtClean="0">
                <a:solidFill>
                  <a:srgbClr val="FF0000"/>
                </a:solidFill>
              </a:rPr>
              <a:t>con</a:t>
            </a:r>
            <a:r>
              <a:rPr lang="es-PE" sz="3600" b="1" smtClean="0">
                <a:solidFill>
                  <a:schemeClr val="tx1"/>
                </a:solidFill>
              </a:rPr>
              <a:t> subasta de COFIDE</a:t>
            </a:r>
            <a:endParaRPr lang="es-PE" sz="3600" b="1">
              <a:solidFill>
                <a:schemeClr val="tx1"/>
              </a:solidFill>
            </a:endParaRPr>
          </a:p>
        </p:txBody>
      </p:sp>
      <p:sp>
        <p:nvSpPr>
          <p:cNvPr id="12" name="CuadroTexto 16"/>
          <p:cNvSpPr txBox="1"/>
          <p:nvPr/>
        </p:nvSpPr>
        <p:spPr>
          <a:xfrm>
            <a:off x="8686636" y="5331095"/>
            <a:ext cx="95250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4000" dirty="0" smtClean="0"/>
              <a:t>Es de acuerdo de la IFs que usan los fondos de FAE-MYPE.   </a:t>
            </a:r>
            <a:endParaRPr lang="es-PE" dirty="0"/>
          </a:p>
        </p:txBody>
      </p:sp>
      <p:sp>
        <p:nvSpPr>
          <p:cNvPr id="13" name="Flecha derecha 1"/>
          <p:cNvSpPr/>
          <p:nvPr/>
        </p:nvSpPr>
        <p:spPr>
          <a:xfrm>
            <a:off x="7293658" y="7758331"/>
            <a:ext cx="1392977" cy="10270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14"/>
          <p:cNvSpPr/>
          <p:nvPr/>
        </p:nvSpPr>
        <p:spPr>
          <a:xfrm>
            <a:off x="396470" y="52310"/>
            <a:ext cx="898929" cy="701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2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582570" y="-19802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u="sng" dirty="0">
                <a:solidFill>
                  <a:srgbClr val="002060"/>
                </a:solidFill>
              </a:rPr>
              <a:t>FAE - MYPE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14400" y="48802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u="sng" smtClean="0">
                <a:solidFill>
                  <a:srgbClr val="E32326"/>
                </a:solidFill>
              </a:rPr>
              <a:t>Subasta y Tasa de Interés</a:t>
            </a:r>
            <a:endParaRPr lang="es-PE" sz="3600" b="1" u="sng">
              <a:solidFill>
                <a:srgbClr val="E32326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9886" y="73899"/>
            <a:ext cx="844513" cy="701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2</a:t>
            </a:r>
            <a:endParaRPr lang="es-PE" sz="3200" b="1">
              <a:solidFill>
                <a:srgbClr val="E3232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134360"/>
            <a:ext cx="15240000" cy="90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ondear rectángulo de esquina sencilla 5"/>
          <p:cNvSpPr/>
          <p:nvPr/>
        </p:nvSpPr>
        <p:spPr>
          <a:xfrm>
            <a:off x="228601" y="1540715"/>
            <a:ext cx="7391398" cy="4898185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800" u="sng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PE" sz="3600" dirty="0">
                <a:solidFill>
                  <a:schemeClr val="tx1"/>
                </a:solidFill>
              </a:rPr>
              <a:t>S/ </a:t>
            </a:r>
            <a:r>
              <a:rPr lang="es-PE" sz="3600" dirty="0" smtClean="0">
                <a:solidFill>
                  <a:schemeClr val="tx1"/>
                </a:solidFill>
              </a:rPr>
              <a:t>30,000 millones del Programa </a:t>
            </a:r>
            <a:r>
              <a:rPr lang="es-PE" sz="3600" dirty="0">
                <a:solidFill>
                  <a:schemeClr val="tx1"/>
                </a:solidFill>
              </a:rPr>
              <a:t>de Garantía del Gobierno Nacional para asegurar la continuidad en la cadena de pagos ante el </a:t>
            </a:r>
            <a:r>
              <a:rPr lang="es-PE" sz="3600" dirty="0" smtClean="0">
                <a:solidFill>
                  <a:schemeClr val="tx1"/>
                </a:solidFill>
              </a:rPr>
              <a:t>impacto económico del COVID-19. DL N</a:t>
            </a:r>
            <a:r>
              <a:rPr lang="es-PE" sz="3600" dirty="0">
                <a:solidFill>
                  <a:schemeClr val="tx1"/>
                </a:solidFill>
              </a:rPr>
              <a:t>° </a:t>
            </a:r>
            <a:r>
              <a:rPr lang="es-PE" sz="3600" dirty="0" smtClean="0">
                <a:solidFill>
                  <a:schemeClr val="tx1"/>
                </a:solidFill>
              </a:rPr>
              <a:t>1455. </a:t>
            </a:r>
            <a:endParaRPr lang="es-MX" sz="3600" dirty="0" smtClean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3600" dirty="0" smtClean="0">
                <a:solidFill>
                  <a:srgbClr val="FF0000"/>
                </a:solidFill>
              </a:rPr>
              <a:t>(*) S/. 30,000 MM adicionales por el Decreto Legislativo N° 1485 (10/05/2020)</a:t>
            </a:r>
            <a:endParaRPr lang="es-PE" sz="3600" dirty="0">
              <a:solidFill>
                <a:srgbClr val="FF0000"/>
              </a:solidFill>
            </a:endParaRPr>
          </a:p>
          <a:p>
            <a:pPr algn="ctr"/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981701" y="99625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dirty="0">
                <a:solidFill>
                  <a:srgbClr val="002060"/>
                </a:solidFill>
              </a:rPr>
              <a:t>PROGRAMA “REACTIVA PERÚ”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601" y="828026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u="sng" dirty="0">
                <a:solidFill>
                  <a:srgbClr val="E32326"/>
                </a:solidFill>
              </a:rPr>
              <a:t>RECURSOS DEL TESORO PÚBLICO</a:t>
            </a:r>
          </a:p>
        </p:txBody>
      </p:sp>
      <p:sp>
        <p:nvSpPr>
          <p:cNvPr id="22" name="Redondear rectángulo de esquina sencilla 21"/>
          <p:cNvSpPr/>
          <p:nvPr/>
        </p:nvSpPr>
        <p:spPr>
          <a:xfrm>
            <a:off x="10363200" y="1571280"/>
            <a:ext cx="7804512" cy="4867620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u="sng" dirty="0">
                <a:solidFill>
                  <a:schemeClr val="tx1"/>
                </a:solidFill>
              </a:rPr>
              <a:t>Garantías:</a:t>
            </a:r>
          </a:p>
          <a:p>
            <a:pPr algn="just"/>
            <a:r>
              <a:rPr lang="es-PE" sz="3600" dirty="0" smtClean="0">
                <a:solidFill>
                  <a:schemeClr val="tx1"/>
                </a:solidFill>
              </a:rPr>
              <a:t>Promover </a:t>
            </a:r>
            <a:r>
              <a:rPr lang="es-PE" sz="3600" dirty="0">
                <a:solidFill>
                  <a:schemeClr val="tx1"/>
                </a:solidFill>
              </a:rPr>
              <a:t>el financiamiento de la reposición de los fondos de </a:t>
            </a:r>
            <a:r>
              <a:rPr lang="es-PE" sz="3600" b="1" dirty="0">
                <a:solidFill>
                  <a:srgbClr val="FF0000"/>
                </a:solidFill>
              </a:rPr>
              <a:t>capital de trabajo</a:t>
            </a:r>
            <a:r>
              <a:rPr lang="es-PE" sz="3600" dirty="0">
                <a:solidFill>
                  <a:schemeClr val="tx1"/>
                </a:solidFill>
              </a:rPr>
              <a:t> de las empresas que enfrentan pagos y obligaciones de corto plazo con sus trabajadores y proveedores de bienes y servicios, a efectos de asegurar la continuidad en la cadena de pagos en la economía nacional</a:t>
            </a:r>
            <a:r>
              <a:rPr lang="es-PE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Flecha derecha 22"/>
          <p:cNvSpPr/>
          <p:nvPr/>
        </p:nvSpPr>
        <p:spPr>
          <a:xfrm>
            <a:off x="7935686" y="3238500"/>
            <a:ext cx="2188028" cy="1524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u="sng" dirty="0">
                <a:solidFill>
                  <a:schemeClr val="tx1"/>
                </a:solidFill>
              </a:rPr>
              <a:t>Se destina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23901" y="6725148"/>
            <a:ext cx="17145000" cy="13421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dirty="0">
                <a:solidFill>
                  <a:schemeClr val="tx1"/>
                </a:solidFill>
              </a:rPr>
              <a:t>Las Garantías del Programa Reactiva Perú, solo sirven de respaldo siempre que estas se utilicen, de manera exclusiva en operaciones del Banco Central de </a:t>
            </a:r>
            <a:r>
              <a:rPr lang="es-PE" sz="3600" dirty="0" smtClean="0">
                <a:solidFill>
                  <a:schemeClr val="tx1"/>
                </a:solidFill>
              </a:rPr>
              <a:t>Reserva </a:t>
            </a:r>
            <a:r>
              <a:rPr lang="es-PE" sz="3600" dirty="0">
                <a:solidFill>
                  <a:schemeClr val="tx1"/>
                </a:solidFill>
              </a:rPr>
              <a:t>del Perú - </a:t>
            </a:r>
            <a:r>
              <a:rPr lang="es-PE" sz="3600" dirty="0" smtClean="0">
                <a:solidFill>
                  <a:schemeClr val="tx1"/>
                </a:solidFill>
              </a:rPr>
              <a:t>BCRP</a:t>
            </a:r>
            <a:endParaRPr lang="es-PE" sz="3600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8601" y="8347695"/>
            <a:ext cx="137159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La </a:t>
            </a:r>
            <a:r>
              <a:rPr lang="es-ES" sz="2800" b="1" dirty="0"/>
              <a:t>Corporación  Financiera  de Desarrollo  S.A. - COFIDE</a:t>
            </a:r>
            <a:r>
              <a:rPr lang="es-ES" sz="2800" dirty="0"/>
              <a:t>, se  encarga de la administración    del   Programa   REACTIVA   PERÚ,   incluyendo   la   verificación de los créditos por las Empresas del Sistema Financiero que cumplen con los requisitos  y condiciones para acceder a la </a:t>
            </a:r>
            <a:r>
              <a:rPr lang="es-ES" sz="2800" dirty="0" smtClean="0"/>
              <a:t>garantía.</a:t>
            </a:r>
            <a:endParaRPr lang="es-ES" sz="2800" dirty="0"/>
          </a:p>
          <a:p>
            <a:r>
              <a:rPr lang="es-PE" dirty="0"/>
              <a:t>.</a:t>
            </a:r>
          </a:p>
        </p:txBody>
      </p:sp>
      <p:sp>
        <p:nvSpPr>
          <p:cNvPr id="9" name="Elipse 15"/>
          <p:cNvSpPr/>
          <p:nvPr/>
        </p:nvSpPr>
        <p:spPr>
          <a:xfrm>
            <a:off x="457200" y="-16089"/>
            <a:ext cx="914400" cy="777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3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6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4045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u="sng">
                <a:solidFill>
                  <a:srgbClr val="E32326"/>
                </a:solidFill>
              </a:rPr>
              <a:t>OPERATIVIDAD DEL FONDO</a:t>
            </a:r>
          </a:p>
        </p:txBody>
      </p:sp>
      <p:sp>
        <p:nvSpPr>
          <p:cNvPr id="21" name="Redondear rectángulo de esquina sencilla 20"/>
          <p:cNvSpPr/>
          <p:nvPr/>
        </p:nvSpPr>
        <p:spPr>
          <a:xfrm>
            <a:off x="5723207" y="840451"/>
            <a:ext cx="12564793" cy="8524984"/>
          </a:xfrm>
          <a:prstGeom prst="round1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4000" b="1" u="sng" dirty="0">
                <a:solidFill>
                  <a:srgbClr val="0070C0"/>
                </a:solidFill>
              </a:rPr>
              <a:t>REQUISITOS: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PE" sz="3000" dirty="0">
                <a:solidFill>
                  <a:schemeClr val="tx1"/>
                </a:solidFill>
              </a:rPr>
              <a:t>No deben tener deudas tributarias exigibles coactivamente por la SUNAT mayores a una (1) UIT </a:t>
            </a:r>
            <a:r>
              <a:rPr lang="es-PE" sz="3000" dirty="0" smtClean="0">
                <a:solidFill>
                  <a:schemeClr val="tx1"/>
                </a:solidFill>
              </a:rPr>
              <a:t>antes del 2020. </a:t>
            </a:r>
            <a:endParaRPr lang="es-PE" sz="30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PE" sz="3000" dirty="0" smtClean="0">
                <a:solidFill>
                  <a:schemeClr val="tx1"/>
                </a:solidFill>
              </a:rPr>
              <a:t>Mostrar su ventas brutas del 2019 y/o contribuciones de ESSALUD. SUNAT.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PE" sz="3000" dirty="0">
                <a:solidFill>
                  <a:schemeClr val="tx1"/>
                </a:solidFill>
              </a:rPr>
              <a:t>Deben encontrarse clasificadas en la central de riesgo de la SBS en la categoría “Normal” o “CPP” al 29 febrero 2020</a:t>
            </a:r>
            <a:r>
              <a:rPr lang="es-PE" sz="3000" dirty="0" smtClean="0">
                <a:solidFill>
                  <a:schemeClr val="tx1"/>
                </a:solidFill>
              </a:rPr>
              <a:t>.</a:t>
            </a:r>
            <a:endParaRPr lang="es-PE" sz="30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PE" sz="3000" dirty="0">
                <a:solidFill>
                  <a:schemeClr val="tx1"/>
                </a:solidFill>
              </a:rPr>
              <a:t>No deben tener vinculación con el sistema financiero y no estar comprendidas en el ámbito de la Ley 30737, reparación civil a favor del Estado Peruano por casos de corrupción y delitos conexos.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PE" sz="3000" dirty="0">
                <a:solidFill>
                  <a:schemeClr val="tx1"/>
                </a:solidFill>
              </a:rPr>
              <a:t>No estar incluidos en la lista de exclusión del anexo N° 01 del Reglamento.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PE" sz="3000" dirty="0">
              <a:solidFill>
                <a:schemeClr val="tx1"/>
              </a:solidFill>
            </a:endParaRPr>
          </a:p>
          <a:p>
            <a:r>
              <a:rPr lang="es-PE" sz="4000" b="1" u="sng" dirty="0">
                <a:solidFill>
                  <a:srgbClr val="0070C0"/>
                </a:solidFill>
              </a:rPr>
              <a:t>CONDICIONES: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PE" sz="3000" dirty="0">
                <a:solidFill>
                  <a:schemeClr val="tx1"/>
                </a:solidFill>
              </a:rPr>
              <a:t>No podrán ser usados para pagar obligaciones financieras que mantengan las empresas beneficiadas con el </a:t>
            </a:r>
            <a:r>
              <a:rPr lang="es-PE" sz="3000" dirty="0" smtClean="0">
                <a:solidFill>
                  <a:schemeClr val="tx1"/>
                </a:solidFill>
              </a:rPr>
              <a:t>Programa </a:t>
            </a:r>
            <a:r>
              <a:rPr lang="es-PE" sz="3000" dirty="0">
                <a:solidFill>
                  <a:schemeClr val="tx1"/>
                </a:solidFill>
              </a:rPr>
              <a:t>Reactiva Perú.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PE" sz="3000" dirty="0">
                <a:solidFill>
                  <a:schemeClr val="tx1"/>
                </a:solidFill>
              </a:rPr>
              <a:t>Las empresas beneficiadas no podrán distribuir utilidades durante la vigencia del crédito otorgado, salvo lo que corresponde a los trabajadores. 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4385601" y="4457700"/>
            <a:ext cx="1242648" cy="9684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dondear rectángulo de esquina sencilla 17"/>
          <p:cNvSpPr/>
          <p:nvPr/>
        </p:nvSpPr>
        <p:spPr>
          <a:xfrm>
            <a:off x="108438" y="3162300"/>
            <a:ext cx="4158760" cy="3810000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dirty="0">
                <a:solidFill>
                  <a:schemeClr val="tx1"/>
                </a:solidFill>
              </a:rPr>
              <a:t>Condiciones y requisitos de acceso</a:t>
            </a:r>
          </a:p>
          <a:p>
            <a:pPr algn="ctr"/>
            <a:r>
              <a:rPr lang="es-PE" sz="3600" b="1" dirty="0">
                <a:solidFill>
                  <a:srgbClr val="FF0000"/>
                </a:solidFill>
              </a:rPr>
              <a:t>(Cualquier Sector)</a:t>
            </a:r>
            <a:endParaRPr lang="es-PE" sz="3600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181600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dirty="0">
                <a:solidFill>
                  <a:srgbClr val="002060"/>
                </a:solidFill>
              </a:rPr>
              <a:t>PROGRAMA “REACTIVA PERÚ”</a:t>
            </a:r>
          </a:p>
        </p:txBody>
      </p:sp>
      <p:sp>
        <p:nvSpPr>
          <p:cNvPr id="7" name="Elipse 15"/>
          <p:cNvSpPr/>
          <p:nvPr/>
        </p:nvSpPr>
        <p:spPr>
          <a:xfrm>
            <a:off x="108438" y="107758"/>
            <a:ext cx="882162" cy="701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3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19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9549" y="92886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u="sng">
                <a:solidFill>
                  <a:srgbClr val="E32326"/>
                </a:solidFill>
              </a:rPr>
              <a:t>OPERATIVIDAD DEL FONDO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4343400" y="3314699"/>
            <a:ext cx="1143000" cy="9144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/>
          <p:cNvSpPr txBox="1"/>
          <p:nvPr/>
        </p:nvSpPr>
        <p:spPr>
          <a:xfrm>
            <a:off x="5902563" y="1252029"/>
            <a:ext cx="12080638" cy="48320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3600" dirty="0"/>
              <a:t>El plazo de los créditos </a:t>
            </a:r>
            <a:r>
              <a:rPr lang="es-ES" sz="3600" dirty="0">
                <a:solidFill>
                  <a:srgbClr val="C00000"/>
                </a:solidFill>
              </a:rPr>
              <a:t>no puede exceder de </a:t>
            </a:r>
            <a:r>
              <a:rPr lang="es-ES" sz="3600" b="1" dirty="0">
                <a:solidFill>
                  <a:srgbClr val="C00000"/>
                </a:solidFill>
              </a:rPr>
              <a:t>TREINTA Y SEIS (36) MESES,</a:t>
            </a:r>
            <a:r>
              <a:rPr lang="es-ES" sz="3600" dirty="0"/>
              <a:t> el que incluye un </a:t>
            </a:r>
            <a:r>
              <a:rPr lang="es-ES" sz="3600" b="1" dirty="0">
                <a:solidFill>
                  <a:srgbClr val="002060"/>
                </a:solidFill>
              </a:rPr>
              <a:t>período de gracia</a:t>
            </a:r>
            <a:r>
              <a:rPr lang="es-ES" sz="3600" dirty="0"/>
              <a:t> de intereses y principal de </a:t>
            </a:r>
            <a:r>
              <a:rPr lang="es-ES" sz="3600" b="1" dirty="0">
                <a:solidFill>
                  <a:srgbClr val="002060"/>
                </a:solidFill>
              </a:rPr>
              <a:t>hasta DOCE (12) MESES.</a:t>
            </a:r>
            <a:endParaRPr lang="en-US" sz="3600" b="1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PE" sz="3600" dirty="0"/>
              <a:t>Las garantías del programa se otorgan a nuevos créditos otorgados hasta el 30 de junio 2020.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PE" sz="3600" dirty="0"/>
              <a:t>La tasa de interés del crédito refleja el costo del fondeo y el margen de la ESF, debe cumplir con las condiciones de las operaciones según establezca el </a:t>
            </a:r>
            <a:r>
              <a:rPr lang="es-PE" sz="3600" dirty="0" smtClean="0"/>
              <a:t>BCR mediante subastas.</a:t>
            </a:r>
            <a:endParaRPr lang="es-PE" sz="3600" dirty="0"/>
          </a:p>
        </p:txBody>
      </p:sp>
      <p:sp>
        <p:nvSpPr>
          <p:cNvPr id="18" name="Redondear rectángulo de esquina sencilla 17"/>
          <p:cNvSpPr/>
          <p:nvPr/>
        </p:nvSpPr>
        <p:spPr>
          <a:xfrm>
            <a:off x="304800" y="2346063"/>
            <a:ext cx="3581400" cy="2286000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b="1">
                <a:solidFill>
                  <a:schemeClr val="tx1"/>
                </a:solidFill>
              </a:rPr>
              <a:t>Sobre los créditos</a:t>
            </a:r>
            <a:endParaRPr lang="es-PE" sz="4000">
              <a:solidFill>
                <a:schemeClr val="tx1"/>
              </a:solidFill>
            </a:endParaRPr>
          </a:p>
        </p:txBody>
      </p:sp>
      <p:sp>
        <p:nvSpPr>
          <p:cNvPr id="26" name="Pentágono 25"/>
          <p:cNvSpPr/>
          <p:nvPr/>
        </p:nvSpPr>
        <p:spPr>
          <a:xfrm>
            <a:off x="515810" y="7067960"/>
            <a:ext cx="4179570" cy="1511330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>
                <a:solidFill>
                  <a:schemeClr val="tx1"/>
                </a:solidFill>
              </a:rPr>
              <a:t>Limite de garantía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019800" y="7829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dirty="0">
                <a:solidFill>
                  <a:srgbClr val="002060"/>
                </a:solidFill>
              </a:rPr>
              <a:t>PROGRAMA “REACTIVA PERÚ”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125" y="6549971"/>
            <a:ext cx="6381751" cy="2491919"/>
          </a:xfrm>
          <a:prstGeom prst="rect">
            <a:avLst/>
          </a:prstGeom>
        </p:spPr>
      </p:pic>
      <p:sp>
        <p:nvSpPr>
          <p:cNvPr id="11" name="Elipse 15"/>
          <p:cNvSpPr/>
          <p:nvPr/>
        </p:nvSpPr>
        <p:spPr>
          <a:xfrm>
            <a:off x="304800" y="81462"/>
            <a:ext cx="1066800" cy="704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3</a:t>
            </a:r>
            <a:endParaRPr lang="es-PE" sz="3200" b="1">
              <a:solidFill>
                <a:srgbClr val="E32326"/>
              </a:solidFill>
            </a:endParaRPr>
          </a:p>
        </p:txBody>
      </p:sp>
      <p:sp>
        <p:nvSpPr>
          <p:cNvPr id="12" name="Flecha derecha 1"/>
          <p:cNvSpPr/>
          <p:nvPr/>
        </p:nvSpPr>
        <p:spPr>
          <a:xfrm>
            <a:off x="12148621" y="7305799"/>
            <a:ext cx="1143000" cy="9144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dondear rectángulo de esquina sencilla 17"/>
          <p:cNvSpPr/>
          <p:nvPr/>
        </p:nvSpPr>
        <p:spPr>
          <a:xfrm>
            <a:off x="13639800" y="6484110"/>
            <a:ext cx="4343401" cy="2557780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7200" b="1" dirty="0" smtClean="0">
                <a:solidFill>
                  <a:srgbClr val="FF0000"/>
                </a:solidFill>
              </a:rPr>
              <a:t>PERO</a:t>
            </a:r>
            <a:r>
              <a:rPr lang="mr-IN" sz="5400" b="1" dirty="0" smtClean="0">
                <a:solidFill>
                  <a:srgbClr val="FF0000"/>
                </a:solidFill>
              </a:rPr>
              <a:t>……</a:t>
            </a:r>
            <a:r>
              <a:rPr lang="es-ES" sz="9600" b="1" dirty="0" smtClean="0">
                <a:solidFill>
                  <a:srgbClr val="FF0000"/>
                </a:solidFill>
              </a:rPr>
              <a:t>?</a:t>
            </a:r>
            <a:endParaRPr lang="es-PE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3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67022" y="77535"/>
            <a:ext cx="13117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4800" b="1" smtClean="0">
                <a:solidFill>
                  <a:srgbClr val="E32326"/>
                </a:solidFill>
              </a:rPr>
              <a:t>Fondos, Programas e instrumentos Financieros</a:t>
            </a:r>
            <a:endParaRPr lang="en-US" sz="4800" b="1" dirty="0">
              <a:solidFill>
                <a:srgbClr val="E323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94652" y="2359312"/>
            <a:ext cx="13321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 smtClean="0"/>
              <a:t>Negociación de facturas pendientes de cobro – (</a:t>
            </a:r>
            <a:r>
              <a:rPr lang="es-PE" sz="4000" b="1" dirty="0" smtClean="0">
                <a:solidFill>
                  <a:srgbClr val="FF0000"/>
                </a:solidFill>
              </a:rPr>
              <a:t>Factoring</a:t>
            </a:r>
            <a:r>
              <a:rPr lang="es-PE" sz="4000" dirty="0" smtClean="0"/>
              <a:t>), con empresas del sistema no financiero </a:t>
            </a:r>
            <a:endParaRPr lang="es-PE" sz="4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08099" y="4269629"/>
            <a:ext cx="1355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smtClean="0"/>
              <a:t>Fondo de Apoyo Empresarial – </a:t>
            </a:r>
            <a:r>
              <a:rPr lang="es-PE" sz="4000" b="1" smtClean="0">
                <a:solidFill>
                  <a:srgbClr val="FF0000"/>
                </a:solidFill>
              </a:rPr>
              <a:t>FAE - MYPE</a:t>
            </a:r>
            <a:endParaRPr lang="es-PE" sz="4000" b="1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58918" y="5564393"/>
            <a:ext cx="13550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 smtClean="0"/>
              <a:t>Programa para asegurar la continuidad en la cadena de pagos ante el impacto del COVID-19 – </a:t>
            </a:r>
            <a:r>
              <a:rPr lang="es-PE" sz="4000" b="1" dirty="0" smtClean="0">
                <a:solidFill>
                  <a:srgbClr val="FF0000"/>
                </a:solidFill>
              </a:rPr>
              <a:t>PROGRAMA “REACTIVA PERÚ” </a:t>
            </a:r>
            <a:endParaRPr lang="es-PE" sz="4000" b="1" dirty="0">
              <a:solidFill>
                <a:srgbClr val="FF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209800" y="2489637"/>
            <a:ext cx="828845" cy="873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1</a:t>
            </a:r>
            <a:endParaRPr lang="es-PE" sz="3200" b="1">
              <a:solidFill>
                <a:srgbClr val="E32326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167022" y="4178273"/>
            <a:ext cx="871623" cy="932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2</a:t>
            </a:r>
            <a:endParaRPr lang="es-PE" sz="3200" b="1">
              <a:solidFill>
                <a:srgbClr val="E32326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2145633" y="5775516"/>
            <a:ext cx="914400" cy="901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3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8939" y="951472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u="sng" smtClean="0">
                <a:solidFill>
                  <a:srgbClr val="E32326"/>
                </a:solidFill>
              </a:rPr>
              <a:t>AJUSTE AL MARCO NORMATIVO</a:t>
            </a:r>
            <a:endParaRPr lang="es-PE" sz="3600" b="1" u="sng">
              <a:solidFill>
                <a:srgbClr val="E32326"/>
              </a:solidFill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5666587" y="5067300"/>
            <a:ext cx="1647365" cy="11224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dondear rectángulo de esquina sencilla 13"/>
          <p:cNvSpPr/>
          <p:nvPr/>
        </p:nvSpPr>
        <p:spPr>
          <a:xfrm>
            <a:off x="119871" y="1820874"/>
            <a:ext cx="5297993" cy="2286000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dirty="0" smtClean="0">
                <a:solidFill>
                  <a:schemeClr val="tx1"/>
                </a:solidFill>
              </a:rPr>
              <a:t>DL 1455-2020</a:t>
            </a:r>
          </a:p>
          <a:p>
            <a:pPr algn="ctr"/>
            <a:r>
              <a:rPr lang="es-PE" sz="4400" b="1" dirty="0" smtClean="0">
                <a:solidFill>
                  <a:schemeClr val="tx1"/>
                </a:solidFill>
              </a:rPr>
              <a:t>R.O. RM 134-2020/EF</a:t>
            </a:r>
            <a:endParaRPr lang="es-PE" sz="4400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89715" y="1574756"/>
            <a:ext cx="10210800" cy="2092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s-PE" sz="4000" dirty="0" smtClean="0"/>
              <a:t>Ventas promedio mesuales del 2019 y/o X3 contribucionesde ESSALUD.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s-PE" sz="4000" dirty="0" smtClean="0"/>
              <a:t>98% hasta S/ 30 mil de prestamo.    </a:t>
            </a:r>
            <a:endParaRPr lang="es-PE" sz="4000" dirty="0"/>
          </a:p>
        </p:txBody>
      </p:sp>
      <p:sp>
        <p:nvSpPr>
          <p:cNvPr id="16" name="Redondear rectángulo de esquina sencilla 15"/>
          <p:cNvSpPr/>
          <p:nvPr/>
        </p:nvSpPr>
        <p:spPr>
          <a:xfrm>
            <a:off x="263080" y="4533582"/>
            <a:ext cx="5178122" cy="2286000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dirty="0" smtClean="0">
                <a:solidFill>
                  <a:schemeClr val="tx1"/>
                </a:solidFill>
              </a:rPr>
              <a:t>DL 1485-2020</a:t>
            </a:r>
            <a:endParaRPr lang="es-PE" sz="4400" b="1" dirty="0">
              <a:solidFill>
                <a:schemeClr val="tx1"/>
              </a:solidFill>
            </a:endParaRPr>
          </a:p>
          <a:p>
            <a:pPr algn="ctr"/>
            <a:r>
              <a:rPr lang="es-PE" sz="4400" b="1" dirty="0" smtClean="0">
                <a:solidFill>
                  <a:schemeClr val="tx1"/>
                </a:solidFill>
              </a:rPr>
              <a:t>DS 124-2020/EF</a:t>
            </a:r>
            <a:endParaRPr lang="es-PE" sz="4400" dirty="0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689715" y="4149621"/>
            <a:ext cx="10323594" cy="5339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marR="0" lvl="0" indent="-5715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s-PE" dirty="0"/>
          </a:p>
          <a:p>
            <a:pPr marL="571500" lvl="0" indent="-5715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s-PE" sz="4000" b="1" dirty="0" smtClean="0">
                <a:solidFill>
                  <a:srgbClr val="FF0000"/>
                </a:solidFill>
              </a:rPr>
              <a:t>3 veces las </a:t>
            </a:r>
            <a:r>
              <a:rPr lang="es-PE" sz="4000" b="1" dirty="0">
                <a:solidFill>
                  <a:srgbClr val="FF0000"/>
                </a:solidFill>
              </a:rPr>
              <a:t>v</a:t>
            </a:r>
            <a:r>
              <a:rPr lang="es-PE" sz="4000" b="1" dirty="0" smtClean="0">
                <a:solidFill>
                  <a:srgbClr val="FF0000"/>
                </a:solidFill>
              </a:rPr>
              <a:t>entas </a:t>
            </a:r>
            <a:r>
              <a:rPr lang="es-PE" sz="4000" b="1" dirty="0">
                <a:solidFill>
                  <a:srgbClr val="FF0000"/>
                </a:solidFill>
              </a:rPr>
              <a:t>promedio </a:t>
            </a:r>
            <a:r>
              <a:rPr lang="es-PE" sz="4000" b="1" dirty="0" smtClean="0">
                <a:solidFill>
                  <a:srgbClr val="FF0000"/>
                </a:solidFill>
              </a:rPr>
              <a:t>mensuales </a:t>
            </a:r>
            <a:r>
              <a:rPr lang="es-PE" sz="4000" b="1" dirty="0">
                <a:solidFill>
                  <a:srgbClr val="FF0000"/>
                </a:solidFill>
              </a:rPr>
              <a:t>del </a:t>
            </a:r>
            <a:r>
              <a:rPr lang="es-PE" sz="4000" b="1" dirty="0" smtClean="0">
                <a:solidFill>
                  <a:srgbClr val="FF0000"/>
                </a:solidFill>
              </a:rPr>
              <a:t>2019.</a:t>
            </a:r>
            <a:r>
              <a:rPr lang="es-PE" sz="4000" dirty="0" smtClean="0"/>
              <a:t> En caso de las microempresas también se les consideran </a:t>
            </a:r>
            <a:r>
              <a:rPr lang="es-MX" sz="4000" b="1" dirty="0" smtClean="0">
                <a:solidFill>
                  <a:srgbClr val="FF0000"/>
                </a:solidFill>
              </a:rPr>
              <a:t>2 veces del pago mensual de la deuda de capital de trabajo del 2019</a:t>
            </a:r>
            <a:r>
              <a:rPr lang="es-MX" sz="4000" dirty="0" smtClean="0"/>
              <a:t>, </a:t>
            </a:r>
            <a:r>
              <a:rPr lang="es-MX" sz="4000" dirty="0"/>
              <a:t>hasta un máximo de S/ 40 </a:t>
            </a:r>
            <a:r>
              <a:rPr lang="es-MX" sz="4000" dirty="0" smtClean="0"/>
              <a:t>mil. De los dos componentes se toma el que resulte mayor.</a:t>
            </a:r>
            <a:endParaRPr lang="en-US" sz="4000" dirty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s-PE" sz="4000" dirty="0" smtClean="0"/>
              <a:t> 98% hasta S/ 90 mil de prestamos. </a:t>
            </a:r>
          </a:p>
          <a:p>
            <a:pPr marL="571500" marR="0" lvl="0" indent="-5715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s-PE" dirty="0" smtClean="0">
              <a:solidFill>
                <a:srgbClr val="FF0000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5666587" y="2333727"/>
            <a:ext cx="1647365" cy="9988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Elipse 14"/>
          <p:cNvSpPr/>
          <p:nvPr/>
        </p:nvSpPr>
        <p:spPr>
          <a:xfrm>
            <a:off x="263080" y="105803"/>
            <a:ext cx="879920" cy="701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>
                <a:solidFill>
                  <a:srgbClr val="E32326"/>
                </a:solidFill>
              </a:rPr>
              <a:t>3</a:t>
            </a:r>
          </a:p>
        </p:txBody>
      </p:sp>
      <p:sp>
        <p:nvSpPr>
          <p:cNvPr id="12" name="CuadroTexto 15"/>
          <p:cNvSpPr txBox="1"/>
          <p:nvPr/>
        </p:nvSpPr>
        <p:spPr>
          <a:xfrm>
            <a:off x="5181600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dirty="0">
                <a:solidFill>
                  <a:srgbClr val="002060"/>
                </a:solidFill>
              </a:rPr>
              <a:t>PROGRAMA “REACTIVA PERÚ”</a:t>
            </a:r>
          </a:p>
        </p:txBody>
      </p:sp>
      <p:pic>
        <p:nvPicPr>
          <p:cNvPr id="13" name="Imagen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2653"/>
            <a:ext cx="6734349" cy="29776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501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6230" y="925031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smtClean="0">
                <a:solidFill>
                  <a:srgbClr val="E32326"/>
                </a:solidFill>
              </a:rPr>
              <a:t>SUBASTA DEL BCRP </a:t>
            </a:r>
          </a:p>
          <a:p>
            <a:r>
              <a:rPr lang="es-PE" sz="4000" b="1" u="sng" dirty="0" smtClean="0">
                <a:solidFill>
                  <a:srgbClr val="E32326"/>
                </a:solidFill>
              </a:rPr>
              <a:t>Y TASA DE INTERÉS </a:t>
            </a:r>
            <a:endParaRPr lang="es-PE" sz="4000" b="1" u="sng" dirty="0">
              <a:solidFill>
                <a:srgbClr val="E32326"/>
              </a:solidFill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5135074" y="3995693"/>
            <a:ext cx="1371600" cy="1295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/>
          <p:cNvSpPr txBox="1"/>
          <p:nvPr/>
        </p:nvSpPr>
        <p:spPr>
          <a:xfrm>
            <a:off x="6652260" y="1329303"/>
            <a:ext cx="11536680" cy="71711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4400" dirty="0" smtClean="0"/>
              <a:t>Se han subastado Repos por S/ 27,65 mil millones (92.2%) del primer tramo.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FF0000"/>
                </a:solidFill>
              </a:rPr>
              <a:t>Tasa de interés promedio de 1,1%</a:t>
            </a:r>
            <a:endParaRPr lang="en-US" sz="4400" b="1" dirty="0">
              <a:solidFill>
                <a:srgbClr val="FF0000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400" dirty="0" smtClean="0"/>
              <a:t>Instituciones Financieras </a:t>
            </a:r>
            <a:r>
              <a:rPr lang="en-US" sz="4400" dirty="0"/>
              <a:t>que ganaron las subastas son: Bancos (9), BCP, BBVA, Interbank, Scotiabank, BANBIF, Pichincha, Mibanco, Comercio y Santander. Financieras (2) Qapaq y Proempresa. CMAC (10) Cusco, Arequipa, Sullana, Piura, Tacna, Lima, Trujillo, Huancayo, Maynas y Ica. CRAC (1) Raíz. (20.05.2020).</a:t>
            </a:r>
            <a:endParaRPr lang="es-PE" sz="4400" dirty="0"/>
          </a:p>
        </p:txBody>
      </p:sp>
      <p:sp>
        <p:nvSpPr>
          <p:cNvPr id="18" name="Redondear rectángulo de esquina sencilla 17"/>
          <p:cNvSpPr/>
          <p:nvPr/>
        </p:nvSpPr>
        <p:spPr>
          <a:xfrm>
            <a:off x="341288" y="3149539"/>
            <a:ext cx="4648200" cy="2743200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dirty="0" smtClean="0">
                <a:solidFill>
                  <a:srgbClr val="FF0000"/>
                </a:solidFill>
              </a:rPr>
              <a:t>15 Subastas</a:t>
            </a:r>
          </a:p>
          <a:p>
            <a:pPr algn="ctr"/>
            <a:r>
              <a:rPr lang="es-MX" sz="4400" b="1" dirty="0" smtClean="0">
                <a:solidFill>
                  <a:schemeClr val="tx1"/>
                </a:solidFill>
              </a:rPr>
              <a:t>23 abril – 28 mayo</a:t>
            </a:r>
            <a:endParaRPr lang="es-PE" sz="4400" dirty="0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811909" y="8202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dirty="0">
                <a:solidFill>
                  <a:srgbClr val="002060"/>
                </a:solidFill>
              </a:rPr>
              <a:t>PROGRAMA “REACTIVA PERÚ”</a:t>
            </a:r>
          </a:p>
        </p:txBody>
      </p:sp>
      <p:sp>
        <p:nvSpPr>
          <p:cNvPr id="7" name="Elipse 15"/>
          <p:cNvSpPr/>
          <p:nvPr/>
        </p:nvSpPr>
        <p:spPr>
          <a:xfrm>
            <a:off x="533400" y="84281"/>
            <a:ext cx="1028700" cy="659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3</a:t>
            </a:r>
            <a:endParaRPr lang="es-PE" sz="3200" b="1">
              <a:solidFill>
                <a:srgbClr val="E3232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8" y="6134100"/>
            <a:ext cx="616538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5638800" y="15951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dirty="0">
                <a:solidFill>
                  <a:srgbClr val="002060"/>
                </a:solidFill>
              </a:rPr>
              <a:t>PROGRAMA “REACTIVA PERÚ”</a:t>
            </a:r>
          </a:p>
        </p:txBody>
      </p:sp>
      <p:sp>
        <p:nvSpPr>
          <p:cNvPr id="5" name="Elipse 15"/>
          <p:cNvSpPr/>
          <p:nvPr/>
        </p:nvSpPr>
        <p:spPr>
          <a:xfrm>
            <a:off x="304800" y="190500"/>
            <a:ext cx="914400" cy="701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3</a:t>
            </a:r>
            <a:endParaRPr lang="es-PE" sz="3200" b="1">
              <a:solidFill>
                <a:srgbClr val="E32326"/>
              </a:solidFill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800100" y="1077458"/>
            <a:ext cx="842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smtClean="0">
                <a:solidFill>
                  <a:srgbClr val="E32326"/>
                </a:solidFill>
              </a:rPr>
              <a:t>COLOCACIÓN DE SUBASTAS DEL BCRP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71700"/>
            <a:ext cx="16764000" cy="6781800"/>
          </a:xfrm>
          <a:prstGeom prst="rect">
            <a:avLst/>
          </a:prstGeom>
        </p:spPr>
      </p:pic>
      <p:sp>
        <p:nvSpPr>
          <p:cNvPr id="7" name="Double Bracket 6"/>
          <p:cNvSpPr/>
          <p:nvPr/>
        </p:nvSpPr>
        <p:spPr>
          <a:xfrm>
            <a:off x="16002000" y="4381500"/>
            <a:ext cx="1143000" cy="1752600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08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5410200" y="4914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dirty="0">
                <a:solidFill>
                  <a:srgbClr val="002060"/>
                </a:solidFill>
              </a:rPr>
              <a:t>PROGRAMA “REACTIVA PERÚ”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98386"/>
            <a:ext cx="13716000" cy="8283714"/>
          </a:xfrm>
          <a:prstGeom prst="rect">
            <a:avLst/>
          </a:prstGeom>
        </p:spPr>
      </p:pic>
      <p:sp>
        <p:nvSpPr>
          <p:cNvPr id="3" name="Double Bracket 2"/>
          <p:cNvSpPr/>
          <p:nvPr/>
        </p:nvSpPr>
        <p:spPr>
          <a:xfrm>
            <a:off x="10744200" y="1181100"/>
            <a:ext cx="3505200" cy="73914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lipse 15"/>
          <p:cNvSpPr/>
          <p:nvPr/>
        </p:nvSpPr>
        <p:spPr>
          <a:xfrm>
            <a:off x="533400" y="0"/>
            <a:ext cx="990600" cy="701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3</a:t>
            </a:r>
            <a:endParaRPr lang="es-PE" sz="3200" b="1">
              <a:solidFill>
                <a:srgbClr val="E32326"/>
              </a:solidFill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13620750" y="357498"/>
            <a:ext cx="466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smtClean="0">
                <a:solidFill>
                  <a:srgbClr val="E32326"/>
                </a:solidFill>
              </a:rPr>
              <a:t>TASA DE INTERÉS </a:t>
            </a:r>
            <a:endParaRPr lang="es-PE" sz="4000" b="1" u="sng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28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5715000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dirty="0">
                <a:solidFill>
                  <a:srgbClr val="002060"/>
                </a:solidFill>
              </a:rPr>
              <a:t>PROGRAMA “REACTIVA PERÚ”</a:t>
            </a:r>
          </a:p>
        </p:txBody>
      </p:sp>
      <p:sp>
        <p:nvSpPr>
          <p:cNvPr id="4" name="Pentágono 25"/>
          <p:cNvSpPr/>
          <p:nvPr/>
        </p:nvSpPr>
        <p:spPr>
          <a:xfrm>
            <a:off x="649941" y="936302"/>
            <a:ext cx="4142344" cy="1735222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smtClean="0">
                <a:solidFill>
                  <a:schemeClr val="tx1"/>
                </a:solidFill>
              </a:rPr>
              <a:t>Beneficiarios</a:t>
            </a:r>
          </a:p>
          <a:p>
            <a:pPr algn="ctr"/>
            <a:r>
              <a:rPr lang="es-MX" sz="3600" b="1" smtClean="0">
                <a:solidFill>
                  <a:srgbClr val="FF0000"/>
                </a:solidFill>
              </a:rPr>
              <a:t>Al 21 de mayo </a:t>
            </a:r>
            <a:r>
              <a:rPr lang="es-MX" sz="3600" b="1" smtClean="0">
                <a:solidFill>
                  <a:schemeClr val="tx1"/>
                </a:solidFill>
              </a:rPr>
              <a:t>2020</a:t>
            </a:r>
            <a:endParaRPr lang="es-PE" sz="3600" b="1">
              <a:solidFill>
                <a:schemeClr val="tx1"/>
              </a:solidFill>
            </a:endParaRPr>
          </a:p>
        </p:txBody>
      </p:sp>
      <p:sp>
        <p:nvSpPr>
          <p:cNvPr id="5" name="CuadroTexto 22"/>
          <p:cNvSpPr txBox="1"/>
          <p:nvPr/>
        </p:nvSpPr>
        <p:spPr>
          <a:xfrm>
            <a:off x="5334000" y="1122278"/>
            <a:ext cx="116586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4000"/>
              <a:t> </a:t>
            </a:r>
            <a:r>
              <a:rPr lang="es-MX" sz="4000" smtClean="0"/>
              <a:t>  56 424 empresas beneficiadas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4000" smtClean="0"/>
              <a:t>   S/ 22 529 Millones préstamos colocados por las IFs.</a:t>
            </a:r>
            <a:endParaRPr lang="es-PE" sz="4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44" y="2669609"/>
            <a:ext cx="10363200" cy="681729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7" name="Pentágono 25"/>
          <p:cNvSpPr/>
          <p:nvPr/>
        </p:nvSpPr>
        <p:spPr>
          <a:xfrm>
            <a:off x="533400" y="5372100"/>
            <a:ext cx="3608944" cy="1735222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smtClean="0">
                <a:solidFill>
                  <a:schemeClr val="tx1"/>
                </a:solidFill>
              </a:rPr>
              <a:t>Beneficiarios por Sectores Económicos</a:t>
            </a:r>
            <a:endParaRPr lang="es-PE" sz="3600" b="1">
              <a:solidFill>
                <a:schemeClr val="tx1"/>
              </a:solidFill>
            </a:endParaRPr>
          </a:p>
        </p:txBody>
      </p:sp>
      <p:sp>
        <p:nvSpPr>
          <p:cNvPr id="8" name="Elipse 15"/>
          <p:cNvSpPr/>
          <p:nvPr/>
        </p:nvSpPr>
        <p:spPr>
          <a:xfrm>
            <a:off x="381000" y="0"/>
            <a:ext cx="838200" cy="701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3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5562600" y="-4117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dirty="0">
                <a:solidFill>
                  <a:srgbClr val="002060"/>
                </a:solidFill>
              </a:rPr>
              <a:t>PROGRAMA “REACTIVA PERÚ”</a:t>
            </a:r>
          </a:p>
        </p:txBody>
      </p:sp>
      <p:sp>
        <p:nvSpPr>
          <p:cNvPr id="4" name="Pentágono 25"/>
          <p:cNvSpPr/>
          <p:nvPr/>
        </p:nvSpPr>
        <p:spPr>
          <a:xfrm>
            <a:off x="685800" y="1257300"/>
            <a:ext cx="4142344" cy="1735222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smtClean="0">
                <a:solidFill>
                  <a:schemeClr val="tx1"/>
                </a:solidFill>
              </a:rPr>
              <a:t>Por regiones</a:t>
            </a:r>
          </a:p>
          <a:p>
            <a:pPr algn="ctr"/>
            <a:r>
              <a:rPr lang="es-MX" sz="3600" b="1" smtClean="0">
                <a:solidFill>
                  <a:srgbClr val="FF0000"/>
                </a:solidFill>
              </a:rPr>
              <a:t>Al 21 de mayo </a:t>
            </a:r>
            <a:r>
              <a:rPr lang="es-MX" sz="3600" b="1" smtClean="0">
                <a:solidFill>
                  <a:schemeClr val="tx1"/>
                </a:solidFill>
              </a:rPr>
              <a:t>2020</a:t>
            </a:r>
            <a:endParaRPr lang="es-PE" sz="3600" b="1">
              <a:solidFill>
                <a:schemeClr val="tx1"/>
              </a:solidFill>
            </a:endParaRPr>
          </a:p>
        </p:txBody>
      </p:sp>
      <p:sp>
        <p:nvSpPr>
          <p:cNvPr id="5" name="CuadroTexto 22"/>
          <p:cNvSpPr txBox="1"/>
          <p:nvPr/>
        </p:nvSpPr>
        <p:spPr>
          <a:xfrm>
            <a:off x="5181600" y="898386"/>
            <a:ext cx="11658600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4000" smtClean="0"/>
              <a:t> Lima representa el 50% de las colocaciones y con más de 29 mil empresas beneficiadas, seguida por Arequipa con el 6% y con más de 3.5 mil beneficiadas. La Libertad con 5% y con más de 3 mil beneficiadas.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55862"/>
            <a:ext cx="9448800" cy="5996596"/>
          </a:xfrm>
          <a:prstGeom prst="rect">
            <a:avLst/>
          </a:prstGeom>
        </p:spPr>
      </p:pic>
      <p:sp>
        <p:nvSpPr>
          <p:cNvPr id="6" name="Elipse 15"/>
          <p:cNvSpPr/>
          <p:nvPr/>
        </p:nvSpPr>
        <p:spPr>
          <a:xfrm>
            <a:off x="228600" y="92411"/>
            <a:ext cx="914400" cy="701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rgbClr val="E32326"/>
                </a:solidFill>
              </a:rPr>
              <a:t>3</a:t>
            </a:r>
            <a:endParaRPr lang="es-PE" sz="3200" b="1" dirty="0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3810000" y="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dirty="0" smtClean="0">
                <a:solidFill>
                  <a:srgbClr val="002060"/>
                </a:solidFill>
              </a:rPr>
              <a:t>CASO PRÁCTICO DE PROGRAMA </a:t>
            </a:r>
            <a:r>
              <a:rPr lang="es-PE" sz="4000" b="1" u="sng" dirty="0">
                <a:solidFill>
                  <a:srgbClr val="002060"/>
                </a:solidFill>
              </a:rPr>
              <a:t>“REACTIVA PERÚ”</a:t>
            </a:r>
          </a:p>
        </p:txBody>
      </p:sp>
      <p:sp>
        <p:nvSpPr>
          <p:cNvPr id="7" name="Elipse 15"/>
          <p:cNvSpPr/>
          <p:nvPr/>
        </p:nvSpPr>
        <p:spPr>
          <a:xfrm>
            <a:off x="228600" y="144083"/>
            <a:ext cx="990600" cy="704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3</a:t>
            </a:r>
            <a:endParaRPr lang="es-PE" sz="3200" b="1">
              <a:solidFill>
                <a:srgbClr val="E32326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64690932"/>
              </p:ext>
            </p:extLst>
          </p:nvPr>
        </p:nvGraphicFramePr>
        <p:xfrm>
          <a:off x="1219200" y="848563"/>
          <a:ext cx="15773400" cy="8499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5143500"/>
            <a:ext cx="14859000" cy="43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30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3581400" y="6337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dirty="0" smtClean="0">
                <a:solidFill>
                  <a:srgbClr val="002060"/>
                </a:solidFill>
              </a:rPr>
              <a:t>REQUISITO PRÁCTICO DE PROGRAMA </a:t>
            </a:r>
            <a:r>
              <a:rPr lang="es-PE" sz="4000" b="1" u="sng" dirty="0">
                <a:solidFill>
                  <a:srgbClr val="002060"/>
                </a:solidFill>
              </a:rPr>
              <a:t>“REACTIVA PERÚ”</a:t>
            </a:r>
          </a:p>
        </p:txBody>
      </p:sp>
      <p:sp>
        <p:nvSpPr>
          <p:cNvPr id="7" name="Elipse 15"/>
          <p:cNvSpPr/>
          <p:nvPr/>
        </p:nvSpPr>
        <p:spPr>
          <a:xfrm>
            <a:off x="457200" y="12674"/>
            <a:ext cx="1143000" cy="939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3</a:t>
            </a:r>
            <a:endParaRPr lang="es-PE" sz="3200" b="1">
              <a:solidFill>
                <a:srgbClr val="E32326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7990362"/>
              </p:ext>
            </p:extLst>
          </p:nvPr>
        </p:nvGraphicFramePr>
        <p:xfrm>
          <a:off x="193430" y="1079500"/>
          <a:ext cx="178308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6077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4038600" y="137746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 dirty="0" smtClean="0">
                <a:solidFill>
                  <a:srgbClr val="002060"/>
                </a:solidFill>
              </a:rPr>
              <a:t>CONSULTAS DEL PROGRAMA </a:t>
            </a:r>
            <a:r>
              <a:rPr lang="es-PE" sz="4000" b="1" u="sng" dirty="0">
                <a:solidFill>
                  <a:srgbClr val="002060"/>
                </a:solidFill>
              </a:rPr>
              <a:t>“REACTIVA PERÚ”</a:t>
            </a:r>
          </a:p>
        </p:txBody>
      </p:sp>
      <p:sp>
        <p:nvSpPr>
          <p:cNvPr id="8" name="CuadroTexto 4"/>
          <p:cNvSpPr txBox="1"/>
          <p:nvPr/>
        </p:nvSpPr>
        <p:spPr>
          <a:xfrm>
            <a:off x="1219200" y="2628900"/>
            <a:ext cx="161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200" b="1" dirty="0" smtClean="0">
                <a:solidFill>
                  <a:srgbClr val="FF0000"/>
                </a:solidFill>
              </a:rPr>
              <a:t>emergencia_nacional@produce.gob.pe</a:t>
            </a:r>
            <a:r>
              <a:rPr lang="es-PE" sz="6000" b="1" u="sng" dirty="0" smtClean="0">
                <a:solidFill>
                  <a:srgbClr val="FF0000"/>
                </a:solidFill>
              </a:rPr>
              <a:t>  </a:t>
            </a:r>
            <a:endParaRPr lang="es-PE" sz="6000" b="1" u="sng" dirty="0">
              <a:solidFill>
                <a:srgbClr val="FF0000"/>
              </a:solidFill>
            </a:endParaRPr>
          </a:p>
        </p:txBody>
      </p:sp>
      <p:sp>
        <p:nvSpPr>
          <p:cNvPr id="7" name="Elipse 15"/>
          <p:cNvSpPr/>
          <p:nvPr/>
        </p:nvSpPr>
        <p:spPr>
          <a:xfrm>
            <a:off x="228600" y="144083"/>
            <a:ext cx="838200" cy="701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3</a:t>
            </a:r>
            <a:endParaRPr lang="es-PE" sz="3200" b="1">
              <a:solidFill>
                <a:srgbClr val="E32326"/>
              </a:solidFill>
            </a:endParaRPr>
          </a:p>
        </p:txBody>
      </p:sp>
      <p:sp>
        <p:nvSpPr>
          <p:cNvPr id="9" name="CuadroTexto 4"/>
          <p:cNvSpPr txBox="1"/>
          <p:nvPr/>
        </p:nvSpPr>
        <p:spPr>
          <a:xfrm>
            <a:off x="1219200" y="5057745"/>
            <a:ext cx="161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200" b="1" u="sng" dirty="0" smtClean="0">
                <a:solidFill>
                  <a:srgbClr val="FF0000"/>
                </a:solidFill>
              </a:rPr>
              <a:t>GRACIAS</a:t>
            </a:r>
            <a:endParaRPr lang="es-PE" sz="7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89410" y="162342"/>
            <a:ext cx="13865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4400" b="1">
                <a:solidFill>
                  <a:srgbClr val="FF0000"/>
                </a:solidFill>
              </a:rPr>
              <a:t>Negociación de facturas pendientes de cobro – (Factoring</a:t>
            </a:r>
            <a:r>
              <a:rPr lang="es-PE" sz="4400" b="1" smtClean="0">
                <a:solidFill>
                  <a:srgbClr val="FF0000"/>
                </a:solidFill>
              </a:rPr>
              <a:t>).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ultidocumento 2"/>
          <p:cNvSpPr/>
          <p:nvPr/>
        </p:nvSpPr>
        <p:spPr>
          <a:xfrm>
            <a:off x="2743200" y="2053464"/>
            <a:ext cx="2362200" cy="320040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smtClean="0">
                <a:solidFill>
                  <a:schemeClr val="tx1"/>
                </a:solidFill>
              </a:rPr>
              <a:t>FACTORING</a:t>
            </a:r>
            <a:endParaRPr lang="es-PE" sz="2800" b="1">
              <a:solidFill>
                <a:schemeClr val="tx1"/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6537512" y="2811959"/>
            <a:ext cx="10668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458200" y="1750130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smtClean="0"/>
              <a:t>Negociar facturas pendientes de cobro para hacerlo efectivo antes de su vencimiento</a:t>
            </a:r>
            <a:endParaRPr lang="es-PE" sz="4400"/>
          </a:p>
        </p:txBody>
      </p:sp>
      <p:sp>
        <p:nvSpPr>
          <p:cNvPr id="9" name="Flecha abajo 8"/>
          <p:cNvSpPr/>
          <p:nvPr/>
        </p:nvSpPr>
        <p:spPr>
          <a:xfrm>
            <a:off x="11506200" y="4127803"/>
            <a:ext cx="838200" cy="1447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/>
          <p:cNvSpPr txBox="1"/>
          <p:nvPr/>
        </p:nvSpPr>
        <p:spPr>
          <a:xfrm>
            <a:off x="5562600" y="5829618"/>
            <a:ext cx="12230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4000" smtClean="0"/>
              <a:t>Operación que realizan las empresas desde hace mas de 20 años en el Perú, generalmente la grandes y medianas empresas con el respaldo de sus líneas de crédito en el sistema financiero. </a:t>
            </a:r>
            <a:r>
              <a:rPr lang="es-PE" sz="4000" b="1" smtClean="0"/>
              <a:t>Inalcanzable hasta el 2015 para las micro y pequeñas empresas. </a:t>
            </a:r>
            <a:endParaRPr lang="es-PE" sz="4000" b="1"/>
          </a:p>
        </p:txBody>
      </p:sp>
      <p:sp>
        <p:nvSpPr>
          <p:cNvPr id="17" name="Elipse 16"/>
          <p:cNvSpPr/>
          <p:nvPr/>
        </p:nvSpPr>
        <p:spPr>
          <a:xfrm>
            <a:off x="304800" y="230234"/>
            <a:ext cx="1143000" cy="950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1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11236" y="79458"/>
            <a:ext cx="13865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4400" b="1">
                <a:solidFill>
                  <a:srgbClr val="FF0000"/>
                </a:solidFill>
              </a:rPr>
              <a:t>Negociación de facturas pendientes de cobro – (Factoring</a:t>
            </a:r>
            <a:r>
              <a:rPr lang="es-PE" sz="4400" b="1" smtClean="0">
                <a:solidFill>
                  <a:srgbClr val="FF0000"/>
                </a:solidFill>
              </a:rPr>
              <a:t>).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inta perforada 5"/>
          <p:cNvSpPr/>
          <p:nvPr/>
        </p:nvSpPr>
        <p:spPr>
          <a:xfrm>
            <a:off x="1428190" y="1386463"/>
            <a:ext cx="4419600" cy="2209800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b="1" smtClean="0">
                <a:solidFill>
                  <a:schemeClr val="tx1"/>
                </a:solidFill>
              </a:rPr>
              <a:t>ENTRE LOS AÑOS 2010 - -&gt; 2015</a:t>
            </a:r>
            <a:endParaRPr lang="es-PE" sz="4000" b="1">
              <a:solidFill>
                <a:schemeClr val="tx1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6429095" y="2177703"/>
            <a:ext cx="1143000" cy="762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/>
          <p:cNvSpPr txBox="1"/>
          <p:nvPr/>
        </p:nvSpPr>
        <p:spPr>
          <a:xfrm>
            <a:off x="8153400" y="1249598"/>
            <a:ext cx="8153400" cy="255454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4000" smtClean="0"/>
              <a:t>Se dictan medidas normativas para que las facturas pendientes de cobro también puedan ser negociadas por la micro y pequeña empresa.</a:t>
            </a:r>
            <a:endParaRPr lang="es-PE" sz="4000"/>
          </a:p>
        </p:txBody>
      </p:sp>
      <p:sp>
        <p:nvSpPr>
          <p:cNvPr id="13" name="Llamada de flecha hacia arriba 12"/>
          <p:cNvSpPr/>
          <p:nvPr/>
        </p:nvSpPr>
        <p:spPr>
          <a:xfrm>
            <a:off x="3861547" y="4029745"/>
            <a:ext cx="14325600" cy="2057400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b="1" smtClean="0">
                <a:solidFill>
                  <a:schemeClr val="tx1"/>
                </a:solidFill>
              </a:rPr>
              <a:t>Se crean las empresas especializadas en negociar facturas (empresas de factoring – Resolución SBS )</a:t>
            </a:r>
            <a:endParaRPr lang="es-PE" sz="4000" b="1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371600" y="6538348"/>
            <a:ext cx="16267264" cy="255454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4000" smtClean="0"/>
              <a:t>Actualmente existen mas de 70 empresas que están operando y se encuentran registradas en la SBS  - &gt;&gt; </a:t>
            </a:r>
            <a:r>
              <a:rPr lang="es-PE" sz="4000">
                <a:hlinkClick r:id="rId3"/>
              </a:rPr>
              <a:t>https://www.sbs.gob.pe/supervisados-y-registros/registros/empresas-de-factoring-no-comprendidas-en-el-ambito-de-la-ley-general</a:t>
            </a:r>
            <a:r>
              <a:rPr lang="es-PE" sz="4000" smtClean="0"/>
              <a:t> </a:t>
            </a:r>
            <a:endParaRPr lang="es-PE" sz="4000"/>
          </a:p>
        </p:txBody>
      </p:sp>
      <p:sp>
        <p:nvSpPr>
          <p:cNvPr id="15" name="Elipse 14"/>
          <p:cNvSpPr/>
          <p:nvPr/>
        </p:nvSpPr>
        <p:spPr>
          <a:xfrm>
            <a:off x="723900" y="79458"/>
            <a:ext cx="914400" cy="880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1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62200" y="36186"/>
            <a:ext cx="13865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4400" b="1">
                <a:solidFill>
                  <a:srgbClr val="FF0000"/>
                </a:solidFill>
              </a:rPr>
              <a:t>Negociación de facturas pendientes de cobro – (Factoring</a:t>
            </a:r>
            <a:r>
              <a:rPr lang="es-PE" sz="4400" b="1" smtClean="0">
                <a:solidFill>
                  <a:srgbClr val="FF0000"/>
                </a:solidFill>
              </a:rPr>
              <a:t>).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ortar y redondear rectángulo de esquina sencilla 1"/>
          <p:cNvSpPr/>
          <p:nvPr/>
        </p:nvSpPr>
        <p:spPr>
          <a:xfrm>
            <a:off x="1066800" y="1188109"/>
            <a:ext cx="3825688" cy="1828800"/>
          </a:xfrm>
          <a:prstGeom prst="snip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dirty="0" smtClean="0">
                <a:solidFill>
                  <a:schemeClr val="tx1"/>
                </a:solidFill>
              </a:rPr>
              <a:t>INSTITUCIONES FINANCIERAS REGULADAS</a:t>
            </a:r>
            <a:endParaRPr lang="es-PE" sz="3600" b="1" dirty="0">
              <a:solidFill>
                <a:schemeClr val="tx1"/>
              </a:solidFill>
            </a:endParaRPr>
          </a:p>
        </p:txBody>
      </p:sp>
      <p:sp>
        <p:nvSpPr>
          <p:cNvPr id="10" name="Recortar y redondear rectángulo de esquina sencilla 9"/>
          <p:cNvSpPr/>
          <p:nvPr/>
        </p:nvSpPr>
        <p:spPr>
          <a:xfrm>
            <a:off x="1066800" y="3444610"/>
            <a:ext cx="3702424" cy="1981200"/>
          </a:xfrm>
          <a:prstGeom prst="snip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smtClean="0">
                <a:solidFill>
                  <a:schemeClr val="tx1"/>
                </a:solidFill>
              </a:rPr>
              <a:t>EMPRESAS DE FACTORING NO REGULADAS</a:t>
            </a:r>
            <a:endParaRPr lang="es-PE" sz="3600" b="1">
              <a:solidFill>
                <a:schemeClr val="tx1"/>
              </a:solidFill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5418044" y="1325044"/>
            <a:ext cx="4501720" cy="4100766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dirty="0" smtClean="0">
                <a:solidFill>
                  <a:schemeClr val="tx1"/>
                </a:solidFill>
              </a:rPr>
              <a:t>OPERACIONES:</a:t>
            </a:r>
            <a:endParaRPr lang="es-PE" sz="3600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058400" y="1350529"/>
            <a:ext cx="6550327" cy="37856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4000" b="1" u="sng" smtClean="0"/>
              <a:t>EN MILLONES DE SOLES</a:t>
            </a:r>
          </a:p>
          <a:p>
            <a:r>
              <a:rPr lang="es-PE" sz="4000" smtClean="0"/>
              <a:t>AÑO 2015              279</a:t>
            </a:r>
          </a:p>
          <a:p>
            <a:r>
              <a:rPr lang="es-PE" sz="4000" smtClean="0"/>
              <a:t>AÑO 2016            2,464 </a:t>
            </a:r>
          </a:p>
          <a:p>
            <a:r>
              <a:rPr lang="es-PE" sz="4000" smtClean="0"/>
              <a:t>AÑO 2017            5,548</a:t>
            </a:r>
          </a:p>
          <a:p>
            <a:r>
              <a:rPr lang="es-PE" sz="4000" smtClean="0"/>
              <a:t>AÑO 2018           10,800</a:t>
            </a:r>
          </a:p>
          <a:p>
            <a:r>
              <a:rPr lang="es-PE" sz="4000" smtClean="0"/>
              <a:t>AÑO 2019           13,500 </a:t>
            </a:r>
            <a:endParaRPr lang="es-PE" sz="4000"/>
          </a:p>
        </p:txBody>
      </p:sp>
      <p:sp>
        <p:nvSpPr>
          <p:cNvPr id="11" name="Flecha derecha 10"/>
          <p:cNvSpPr/>
          <p:nvPr/>
        </p:nvSpPr>
        <p:spPr>
          <a:xfrm>
            <a:off x="1828800" y="5886471"/>
            <a:ext cx="7178488" cy="30776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dirty="0" smtClean="0">
                <a:solidFill>
                  <a:srgbClr val="FF0000"/>
                </a:solidFill>
              </a:rPr>
              <a:t>En que se diferencian las empresas supervisadas y la empresas de factoring</a:t>
            </a:r>
            <a:endParaRPr lang="es-PE" sz="3600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308410" y="5655598"/>
            <a:ext cx="8421537" cy="3539430"/>
          </a:xfrm>
          <a:prstGeom prst="rect">
            <a:avLst/>
          </a:prstGeom>
          <a:noFill/>
          <a:ln>
            <a:solidFill>
              <a:srgbClr val="E32326"/>
            </a:solidFill>
          </a:ln>
        </p:spPr>
        <p:txBody>
          <a:bodyPr wrap="square" rtlCol="0">
            <a:spAutoFit/>
          </a:bodyPr>
          <a:lstStyle/>
          <a:p>
            <a:r>
              <a:rPr lang="es-PE" sz="3200" b="1" smtClean="0"/>
              <a:t>SUPERVISADAS</a:t>
            </a:r>
            <a:r>
              <a:rPr lang="es-PE" sz="3200" smtClean="0"/>
              <a:t> (BANCOS) </a:t>
            </a:r>
            <a:r>
              <a:rPr lang="es-PE" sz="3200" smtClean="0">
                <a:sym typeface="Wingdings" panose="05000000000000000000" pitchFamily="2" charset="2"/>
              </a:rPr>
              <a:t> LINEA DE CREDITO PARA LA MYPE : La MYPE es evaluada para obtener la línea antes de negociar las facturas.</a:t>
            </a:r>
          </a:p>
          <a:p>
            <a:endParaRPr lang="es-PE" sz="3200">
              <a:sym typeface="Wingdings" panose="05000000000000000000" pitchFamily="2" charset="2"/>
            </a:endParaRPr>
          </a:p>
          <a:p>
            <a:r>
              <a:rPr lang="es-PE" sz="3200" b="1" smtClean="0">
                <a:sym typeface="Wingdings" panose="05000000000000000000" pitchFamily="2" charset="2"/>
              </a:rPr>
              <a:t>NO SUPERVISADAS </a:t>
            </a:r>
            <a:r>
              <a:rPr lang="es-PE" sz="3200" smtClean="0">
                <a:sym typeface="Wingdings" panose="05000000000000000000" pitchFamily="2" charset="2"/>
              </a:rPr>
              <a:t>(Empresas de factoring)   NO NECESITA LINEA DE CREDITO,  La evaluación va dirigida al pagador (cliente)</a:t>
            </a:r>
            <a:endParaRPr lang="es-PE" sz="3200"/>
          </a:p>
        </p:txBody>
      </p:sp>
      <p:sp>
        <p:nvSpPr>
          <p:cNvPr id="14" name="Elipse 13"/>
          <p:cNvSpPr/>
          <p:nvPr/>
        </p:nvSpPr>
        <p:spPr>
          <a:xfrm>
            <a:off x="609600" y="51874"/>
            <a:ext cx="838200" cy="880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1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56279" y="111084"/>
            <a:ext cx="13865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4400" b="1">
                <a:solidFill>
                  <a:srgbClr val="FF0000"/>
                </a:solidFill>
              </a:rPr>
              <a:t>Negociación de facturas pendientes de cobro – (Factoring</a:t>
            </a:r>
            <a:r>
              <a:rPr lang="es-PE" sz="4400" b="1" smtClean="0">
                <a:solidFill>
                  <a:srgbClr val="FF0000"/>
                </a:solidFill>
              </a:rPr>
              <a:t>).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87686" y="1124494"/>
            <a:ext cx="811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b="1" u="sng" smtClean="0">
                <a:solidFill>
                  <a:srgbClr val="FF0000"/>
                </a:solidFill>
              </a:rPr>
              <a:t>Decreto de urgencia N° 040-2020</a:t>
            </a:r>
            <a:endParaRPr lang="es-PE" sz="4400" b="1" u="sng">
              <a:solidFill>
                <a:srgbClr val="FF0000"/>
              </a:solidFill>
            </a:endParaRPr>
          </a:p>
        </p:txBody>
      </p:sp>
      <p:sp>
        <p:nvSpPr>
          <p:cNvPr id="10" name="Recortar y redondear rectángulo de esquina sencilla 9"/>
          <p:cNvSpPr/>
          <p:nvPr/>
        </p:nvSpPr>
        <p:spPr>
          <a:xfrm>
            <a:off x="1066800" y="2504595"/>
            <a:ext cx="3219450" cy="2840995"/>
          </a:xfrm>
          <a:prstGeom prst="snip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smtClean="0">
                <a:solidFill>
                  <a:schemeClr val="tx1"/>
                </a:solidFill>
              </a:rPr>
              <a:t>EMPRESAS DE FACTORING NO REGULADAS</a:t>
            </a:r>
            <a:endParaRPr lang="es-PE" sz="3600" b="1">
              <a:solidFill>
                <a:schemeClr val="tx1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800600" y="3851216"/>
            <a:ext cx="1447800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6477000" y="2101860"/>
            <a:ext cx="11525250" cy="563231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3600" smtClean="0"/>
              <a:t>Puedan adquirir facturas no vencidas de la MIPYMEs incluso la empresas exportadoras, Garantizadas por el Estado.</a:t>
            </a:r>
          </a:p>
          <a:p>
            <a:endParaRPr lang="es-PE" sz="3600" b="1" u="sng" smtClean="0"/>
          </a:p>
          <a:p>
            <a:r>
              <a:rPr lang="es-PE" sz="3600" b="1" u="sng" smtClean="0"/>
              <a:t>Siempre que:</a:t>
            </a:r>
          </a:p>
          <a:p>
            <a:pPr algn="just"/>
            <a:r>
              <a:rPr lang="es-PE" sz="3600" smtClean="0"/>
              <a:t>Las facturas pendientes de cobro hayan sido emitidas por la MIPYMEs y cuyo vencimiento es igual o posterior al 13 de marzo 2020.</a:t>
            </a:r>
          </a:p>
          <a:p>
            <a:r>
              <a:rPr lang="es-PE" sz="3600" smtClean="0"/>
              <a:t>El plazo máximo de la operación es de 6 meses.</a:t>
            </a:r>
          </a:p>
          <a:p>
            <a:r>
              <a:rPr lang="es-PE" sz="3600" smtClean="0"/>
              <a:t>Los recursos para este propósito son utilizados hasta el 31.12.2020.</a:t>
            </a:r>
            <a:endParaRPr lang="es-PE" sz="3600"/>
          </a:p>
        </p:txBody>
      </p:sp>
      <p:sp>
        <p:nvSpPr>
          <p:cNvPr id="11" name="Flecha abajo 10"/>
          <p:cNvSpPr/>
          <p:nvPr/>
        </p:nvSpPr>
        <p:spPr>
          <a:xfrm>
            <a:off x="2056279" y="5526378"/>
            <a:ext cx="914400" cy="1066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/>
          <p:cNvSpPr txBox="1"/>
          <p:nvPr/>
        </p:nvSpPr>
        <p:spPr>
          <a:xfrm>
            <a:off x="871538" y="677396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/>
              <a:t>-  Garantía</a:t>
            </a:r>
          </a:p>
          <a:p>
            <a:r>
              <a:rPr lang="es-PE" sz="3600" b="1" smtClean="0"/>
              <a:t> - Apalancamiento</a:t>
            </a:r>
            <a:endParaRPr lang="es-PE" sz="3600" b="1"/>
          </a:p>
        </p:txBody>
      </p:sp>
      <p:sp>
        <p:nvSpPr>
          <p:cNvPr id="14" name="CuadroTexto 13"/>
          <p:cNvSpPr txBox="1"/>
          <p:nvPr/>
        </p:nvSpPr>
        <p:spPr>
          <a:xfrm>
            <a:off x="2348753" y="8268196"/>
            <a:ext cx="1511897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3600" b="1" smtClean="0"/>
              <a:t>La cobertura es del 90%  del monto financiado por las empresas de factoring. La garantía cubre el saldo insoluto de la operación.</a:t>
            </a:r>
            <a:endParaRPr lang="es-PE" sz="3600" b="1"/>
          </a:p>
        </p:txBody>
      </p:sp>
      <p:sp>
        <p:nvSpPr>
          <p:cNvPr id="15" name="Elipse 14"/>
          <p:cNvSpPr/>
          <p:nvPr/>
        </p:nvSpPr>
        <p:spPr>
          <a:xfrm>
            <a:off x="571500" y="76270"/>
            <a:ext cx="990600" cy="804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1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ondear rectángulo de esquina sencilla 5"/>
          <p:cNvSpPr/>
          <p:nvPr/>
        </p:nvSpPr>
        <p:spPr>
          <a:xfrm>
            <a:off x="1676400" y="1896035"/>
            <a:ext cx="6329047" cy="5772174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u="sng">
                <a:solidFill>
                  <a:schemeClr val="tx1"/>
                </a:solidFill>
              </a:rPr>
              <a:t>Fondo de Garantía</a:t>
            </a:r>
            <a:r>
              <a:rPr lang="es-PE" sz="4400" u="sng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PE" sz="4400">
                <a:solidFill>
                  <a:schemeClr val="tx1"/>
                </a:solidFill>
              </a:rPr>
              <a:t>S/ 300 millones</a:t>
            </a:r>
          </a:p>
          <a:p>
            <a:pPr algn="ctr"/>
            <a:r>
              <a:rPr lang="es-PE" sz="4400">
                <a:solidFill>
                  <a:schemeClr val="tx1"/>
                </a:solidFill>
              </a:rPr>
              <a:t>D. U. N° 029-2020</a:t>
            </a:r>
          </a:p>
          <a:p>
            <a:pPr algn="ctr"/>
            <a:r>
              <a:rPr lang="es-PE" sz="4400">
                <a:solidFill>
                  <a:schemeClr val="tx1"/>
                </a:solidFill>
              </a:rPr>
              <a:t>Más S/ 500 millones </a:t>
            </a:r>
            <a:endParaRPr lang="es-PE" sz="4400" smtClean="0">
              <a:solidFill>
                <a:schemeClr val="tx1"/>
              </a:solidFill>
            </a:endParaRPr>
          </a:p>
          <a:p>
            <a:pPr algn="ctr"/>
            <a:r>
              <a:rPr lang="es-PE" sz="4400" smtClean="0">
                <a:solidFill>
                  <a:schemeClr val="tx1"/>
                </a:solidFill>
              </a:rPr>
              <a:t>D.U</a:t>
            </a:r>
            <a:r>
              <a:rPr lang="es-PE" sz="4400">
                <a:solidFill>
                  <a:schemeClr val="tx1"/>
                </a:solidFill>
              </a:rPr>
              <a:t>. N° 049-2020 (27.04.2020</a:t>
            </a:r>
            <a:r>
              <a:rPr lang="es-PE" sz="4400" smtClean="0">
                <a:solidFill>
                  <a:schemeClr val="tx1"/>
                </a:solidFill>
              </a:rPr>
              <a:t>).</a:t>
            </a:r>
          </a:p>
          <a:p>
            <a:pPr algn="ctr"/>
            <a:endParaRPr lang="es-PE" sz="4400">
              <a:solidFill>
                <a:schemeClr val="tx1"/>
              </a:solidFill>
            </a:endParaRPr>
          </a:p>
          <a:p>
            <a:pPr algn="ctr"/>
            <a:r>
              <a:rPr lang="es-PE" sz="4400" b="1">
                <a:solidFill>
                  <a:srgbClr val="FF0000"/>
                </a:solidFill>
              </a:rPr>
              <a:t>Total S/ 800 </a:t>
            </a:r>
            <a:r>
              <a:rPr lang="es-PE" sz="4400" b="1" smtClean="0">
                <a:solidFill>
                  <a:srgbClr val="FF0000"/>
                </a:solidFill>
              </a:rPr>
              <a:t>millones.</a:t>
            </a:r>
            <a:endParaRPr lang="es-PE" sz="4400" b="1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329082" y="11842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u="sng">
                <a:solidFill>
                  <a:srgbClr val="002060"/>
                </a:solidFill>
              </a:rPr>
              <a:t>FAE - MYPE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33400" y="1030069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u="sng">
                <a:solidFill>
                  <a:srgbClr val="E32326"/>
                </a:solidFill>
              </a:rPr>
              <a:t>RECURSOS DEL TESORO PÚBLICO</a:t>
            </a:r>
          </a:p>
        </p:txBody>
      </p:sp>
      <p:sp>
        <p:nvSpPr>
          <p:cNvPr id="22" name="Redondear rectángulo de esquina sencilla 21"/>
          <p:cNvSpPr/>
          <p:nvPr/>
        </p:nvSpPr>
        <p:spPr>
          <a:xfrm>
            <a:off x="9906000" y="1777387"/>
            <a:ext cx="7886700" cy="5772174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u="sng">
                <a:solidFill>
                  <a:schemeClr val="tx1"/>
                </a:solidFill>
              </a:rPr>
              <a:t>Alcance:</a:t>
            </a:r>
          </a:p>
          <a:p>
            <a:pPr algn="just"/>
            <a:r>
              <a:rPr lang="es-PE" sz="4400">
                <a:solidFill>
                  <a:schemeClr val="tx1"/>
                </a:solidFill>
              </a:rPr>
              <a:t>Tiene como objetivo  promover el financiamiento de la Micro y Pequeña empresa (MYPE) a través de créditos para </a:t>
            </a:r>
            <a:r>
              <a:rPr lang="es-PE" sz="4400" b="1">
                <a:solidFill>
                  <a:srgbClr val="FF0000"/>
                </a:solidFill>
              </a:rPr>
              <a:t>capital de trabajo</a:t>
            </a:r>
            <a:r>
              <a:rPr lang="es-PE" sz="4400">
                <a:solidFill>
                  <a:schemeClr val="tx1"/>
                </a:solidFill>
              </a:rPr>
              <a:t>, a fin de mantener su actividad  productiva. </a:t>
            </a:r>
          </a:p>
        </p:txBody>
      </p:sp>
      <p:sp>
        <p:nvSpPr>
          <p:cNvPr id="23" name="Flecha derecha 22"/>
          <p:cNvSpPr/>
          <p:nvPr/>
        </p:nvSpPr>
        <p:spPr>
          <a:xfrm>
            <a:off x="8534400" y="4523700"/>
            <a:ext cx="1066800" cy="8776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80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52800" y="8377530"/>
            <a:ext cx="14439900" cy="13379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>
                <a:solidFill>
                  <a:schemeClr val="tx1"/>
                </a:solidFill>
              </a:rPr>
              <a:t>EL FONDO  PUEDE OTORGAR CRÉDITOS HASTA POR 5 VECES DE LOS RECURSOS DISPONIBLES </a:t>
            </a:r>
            <a:r>
              <a:rPr lang="es-PE" sz="4400" b="1">
                <a:solidFill>
                  <a:srgbClr val="FF0000"/>
                </a:solidFill>
              </a:rPr>
              <a:t>(</a:t>
            </a:r>
            <a:r>
              <a:rPr lang="es-PE" sz="4400" b="1" smtClean="0">
                <a:solidFill>
                  <a:srgbClr val="FF0000"/>
                </a:solidFill>
              </a:rPr>
              <a:t>4 000 Millones)</a:t>
            </a:r>
            <a:endParaRPr lang="es-PE" sz="4400" b="1">
              <a:solidFill>
                <a:srgbClr val="FF0000"/>
              </a:solidFill>
            </a:endParaRPr>
          </a:p>
        </p:txBody>
      </p:sp>
      <p:sp>
        <p:nvSpPr>
          <p:cNvPr id="8" name="Elipse 14"/>
          <p:cNvSpPr/>
          <p:nvPr/>
        </p:nvSpPr>
        <p:spPr>
          <a:xfrm>
            <a:off x="228600" y="1"/>
            <a:ext cx="1066800" cy="884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2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295291" y="-7069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u="sng" dirty="0">
                <a:solidFill>
                  <a:srgbClr val="002060"/>
                </a:solidFill>
              </a:rPr>
              <a:t>FAE - MYPE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83920" y="77014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u="sng">
                <a:solidFill>
                  <a:srgbClr val="E32326"/>
                </a:solidFill>
              </a:rPr>
              <a:t>OPERATIVIDAD DEL FONDO</a:t>
            </a:r>
          </a:p>
        </p:txBody>
      </p:sp>
      <p:sp>
        <p:nvSpPr>
          <p:cNvPr id="21" name="Redondear rectángulo de esquina sencilla 20"/>
          <p:cNvSpPr/>
          <p:nvPr/>
        </p:nvSpPr>
        <p:spPr>
          <a:xfrm>
            <a:off x="5806293" y="1660727"/>
            <a:ext cx="3581400" cy="2286000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u="sng" dirty="0">
                <a:solidFill>
                  <a:schemeClr val="tx1"/>
                </a:solidFill>
              </a:rPr>
              <a:t>COFIDE</a:t>
            </a:r>
            <a:endParaRPr lang="es-PE" sz="3200" u="sng" dirty="0">
              <a:solidFill>
                <a:schemeClr val="tx1"/>
              </a:solidFill>
            </a:endParaRPr>
          </a:p>
          <a:p>
            <a:pPr algn="ctr"/>
            <a:r>
              <a:rPr lang="es-PE" sz="3200" dirty="0">
                <a:solidFill>
                  <a:schemeClr val="tx1"/>
                </a:solidFill>
              </a:rPr>
              <a:t>Ejerce dominio fiduciario</a:t>
            </a:r>
          </a:p>
        </p:txBody>
      </p:sp>
      <p:sp>
        <p:nvSpPr>
          <p:cNvPr id="12" name="Redondear rectángulo de esquina sencilla 11"/>
          <p:cNvSpPr/>
          <p:nvPr/>
        </p:nvSpPr>
        <p:spPr>
          <a:xfrm>
            <a:off x="261590" y="1665554"/>
            <a:ext cx="4183380" cy="2286000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u="sng" dirty="0">
                <a:solidFill>
                  <a:schemeClr val="tx1"/>
                </a:solidFill>
              </a:rPr>
              <a:t>MEF</a:t>
            </a:r>
            <a:endParaRPr lang="es-PE" sz="3200" u="sng" dirty="0">
              <a:solidFill>
                <a:schemeClr val="tx1"/>
              </a:solidFill>
            </a:endParaRPr>
          </a:p>
          <a:p>
            <a:pPr algn="ctr"/>
            <a:r>
              <a:rPr lang="es-PE" sz="3200" dirty="0">
                <a:solidFill>
                  <a:schemeClr val="tx1"/>
                </a:solidFill>
              </a:rPr>
              <a:t>Representante del control de los recursos</a:t>
            </a:r>
          </a:p>
        </p:txBody>
      </p:sp>
      <p:sp>
        <p:nvSpPr>
          <p:cNvPr id="13" name="Redondear rectángulo de esquina sencilla 12"/>
          <p:cNvSpPr/>
          <p:nvPr/>
        </p:nvSpPr>
        <p:spPr>
          <a:xfrm>
            <a:off x="10808676" y="1057139"/>
            <a:ext cx="7467600" cy="2968970"/>
          </a:xfrm>
          <a:prstGeom prst="round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u="sng" dirty="0">
                <a:solidFill>
                  <a:schemeClr val="tx1"/>
                </a:solidFill>
              </a:rPr>
              <a:t>ESF</a:t>
            </a:r>
            <a:endParaRPr lang="es-PE" sz="3200" u="sng" dirty="0">
              <a:solidFill>
                <a:schemeClr val="tx1"/>
              </a:solidFill>
            </a:endParaRPr>
          </a:p>
          <a:p>
            <a:pPr algn="just"/>
            <a:r>
              <a:rPr lang="es-PE" sz="3200" dirty="0">
                <a:solidFill>
                  <a:schemeClr val="tx1"/>
                </a:solidFill>
              </a:rPr>
              <a:t>Empresas del sistema financiero </a:t>
            </a:r>
            <a:r>
              <a:rPr lang="es-PE" sz="3200" dirty="0" smtClean="0">
                <a:solidFill>
                  <a:schemeClr val="tx1"/>
                </a:solidFill>
              </a:rPr>
              <a:t>y cooperativas </a:t>
            </a:r>
            <a:r>
              <a:rPr lang="es-PE" sz="3200" dirty="0">
                <a:solidFill>
                  <a:schemeClr val="tx1"/>
                </a:solidFill>
              </a:rPr>
              <a:t>de ahorro y crédito no autorizadas a captar recursos del público registradas en la SBS, que otorgan créditos a las </a:t>
            </a:r>
            <a:r>
              <a:rPr lang="es-PE" sz="3200" dirty="0" smtClean="0">
                <a:solidFill>
                  <a:schemeClr val="tx1"/>
                </a:solidFill>
              </a:rPr>
              <a:t>MYPE.</a:t>
            </a:r>
            <a:endParaRPr lang="es-PE" sz="3200" dirty="0">
              <a:solidFill>
                <a:schemeClr val="tx1"/>
              </a:solidFill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4750782" y="2445633"/>
            <a:ext cx="875421" cy="747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lecha derecha 16"/>
          <p:cNvSpPr/>
          <p:nvPr/>
        </p:nvSpPr>
        <p:spPr>
          <a:xfrm>
            <a:off x="9705901" y="2560992"/>
            <a:ext cx="796290" cy="6317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1600200" y="4526714"/>
            <a:ext cx="5410200" cy="9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dirty="0">
                <a:solidFill>
                  <a:schemeClr val="tx1"/>
                </a:solidFill>
              </a:rPr>
              <a:t>Convenio de Fideicomiso para administración de los fondos</a:t>
            </a:r>
          </a:p>
        </p:txBody>
      </p:sp>
      <p:sp>
        <p:nvSpPr>
          <p:cNvPr id="10" name="Flecha arriba 9"/>
          <p:cNvSpPr/>
          <p:nvPr/>
        </p:nvSpPr>
        <p:spPr>
          <a:xfrm>
            <a:off x="1438880" y="4030405"/>
            <a:ext cx="914400" cy="441940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 arriba 18"/>
          <p:cNvSpPr/>
          <p:nvPr/>
        </p:nvSpPr>
        <p:spPr>
          <a:xfrm>
            <a:off x="6231255" y="4021248"/>
            <a:ext cx="914400" cy="441940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Rectángulo 19"/>
          <p:cNvSpPr/>
          <p:nvPr/>
        </p:nvSpPr>
        <p:spPr>
          <a:xfrm>
            <a:off x="7760970" y="4451449"/>
            <a:ext cx="9155430" cy="984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800" dirty="0">
              <a:solidFill>
                <a:schemeClr val="tx1"/>
              </a:solidFill>
            </a:endParaRPr>
          </a:p>
          <a:p>
            <a:pPr algn="ctr"/>
            <a:r>
              <a:rPr lang="es-PE" sz="3200" dirty="0">
                <a:solidFill>
                  <a:schemeClr val="tx1"/>
                </a:solidFill>
              </a:rPr>
              <a:t>Contrato de Adhesión</a:t>
            </a:r>
          </a:p>
          <a:p>
            <a:pPr algn="ctr"/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24" name="Flecha arriba 23"/>
          <p:cNvSpPr/>
          <p:nvPr/>
        </p:nvSpPr>
        <p:spPr>
          <a:xfrm>
            <a:off x="7760970" y="4026109"/>
            <a:ext cx="914400" cy="40636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lecha arriba 24"/>
          <p:cNvSpPr/>
          <p:nvPr/>
        </p:nvSpPr>
        <p:spPr>
          <a:xfrm>
            <a:off x="15849600" y="4000500"/>
            <a:ext cx="914400" cy="431974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CuadroTexto 21"/>
          <p:cNvSpPr txBox="1"/>
          <p:nvPr/>
        </p:nvSpPr>
        <p:spPr>
          <a:xfrm>
            <a:off x="7236064" y="5625203"/>
            <a:ext cx="10899536" cy="4524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sz="3200" b="1" u="sng" dirty="0" smtClean="0"/>
              <a:t>24 </a:t>
            </a:r>
            <a:r>
              <a:rPr lang="es-PE" sz="3200" b="1" u="sng" dirty="0"/>
              <a:t>contratos firmados entre las ESF y COFIDE al </a:t>
            </a:r>
            <a:r>
              <a:rPr lang="es-PE" sz="3200" b="1" u="sng" dirty="0" smtClean="0"/>
              <a:t>15/05/2020</a:t>
            </a:r>
            <a:endParaRPr lang="es-PE" sz="32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3200" dirty="0"/>
              <a:t>9 Cajas (Arequipa, Trujillo, Huancayo, Cusco, Piura, Ica  Maynas, Tacna y sullana</a:t>
            </a:r>
            <a:r>
              <a:rPr lang="es-PE" sz="3200" dirty="0" smtClean="0"/>
              <a:t>)</a:t>
            </a:r>
            <a:endParaRPr lang="es-PE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3200" dirty="0"/>
              <a:t>6 Financieras (Efectiva, Credinka, Proempresa, Confianza, Compartamos y Crediscotia</a:t>
            </a:r>
            <a:r>
              <a:rPr lang="es-PE" sz="3200" dirty="0" smtClean="0"/>
              <a:t>)</a:t>
            </a:r>
            <a:endParaRPr lang="es-PE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3200" dirty="0"/>
              <a:t>2 Cajas Rurales </a:t>
            </a:r>
            <a:r>
              <a:rPr lang="es-PE" sz="3200" dirty="0" smtClean="0"/>
              <a:t>(Raíz </a:t>
            </a:r>
            <a:r>
              <a:rPr lang="es-PE" sz="3200" dirty="0"/>
              <a:t>y Los </a:t>
            </a:r>
            <a:r>
              <a:rPr lang="es-PE" sz="3200" dirty="0" smtClean="0"/>
              <a:t>Andes)</a:t>
            </a:r>
            <a:endParaRPr lang="es-PE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3200" dirty="0" smtClean="0"/>
              <a:t>3 </a:t>
            </a:r>
            <a:r>
              <a:rPr lang="es-PE" sz="3200" dirty="0"/>
              <a:t>Edpyme (</a:t>
            </a:r>
            <a:r>
              <a:rPr lang="es-PE" sz="3200" dirty="0" smtClean="0"/>
              <a:t>Alternativa, Acceso Crediticio </a:t>
            </a:r>
            <a:r>
              <a:rPr lang="es-PE" sz="3200" dirty="0"/>
              <a:t>y Santander Consumer)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3200" dirty="0"/>
              <a:t>4 bancos (Mi Banco, BBVA, BCP y Pichincha</a:t>
            </a:r>
            <a:r>
              <a:rPr lang="es-PE" sz="3200" dirty="0" smtClean="0"/>
              <a:t>)</a:t>
            </a:r>
            <a:endParaRPr lang="es-PE" sz="3200" dirty="0"/>
          </a:p>
        </p:txBody>
      </p:sp>
      <p:sp>
        <p:nvSpPr>
          <p:cNvPr id="23" name="Pentágono 22"/>
          <p:cNvSpPr/>
          <p:nvPr/>
        </p:nvSpPr>
        <p:spPr>
          <a:xfrm>
            <a:off x="2307112" y="7056961"/>
            <a:ext cx="4703288" cy="1511330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>
                <a:solidFill>
                  <a:schemeClr val="tx1"/>
                </a:solidFill>
              </a:rPr>
              <a:t>Contratos de Adhesión</a:t>
            </a:r>
          </a:p>
        </p:txBody>
      </p:sp>
      <p:sp>
        <p:nvSpPr>
          <p:cNvPr id="18" name="Elipse 14"/>
          <p:cNvSpPr/>
          <p:nvPr/>
        </p:nvSpPr>
        <p:spPr>
          <a:xfrm>
            <a:off x="261590" y="93230"/>
            <a:ext cx="881410" cy="701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2</a:t>
            </a:r>
            <a:endParaRPr lang="es-PE" sz="3200" b="1">
              <a:solidFill>
                <a:srgbClr val="E32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705600" y="27068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u="sng" dirty="0">
                <a:solidFill>
                  <a:srgbClr val="002060"/>
                </a:solidFill>
              </a:rPr>
              <a:t>FAE - MYPE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90600" y="539282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u="sng">
                <a:solidFill>
                  <a:srgbClr val="E32326"/>
                </a:solidFill>
              </a:rPr>
              <a:t>OPERATIVIDAD DEL FONDO</a:t>
            </a:r>
          </a:p>
        </p:txBody>
      </p:sp>
      <p:sp>
        <p:nvSpPr>
          <p:cNvPr id="10" name="Elipse 14"/>
          <p:cNvSpPr/>
          <p:nvPr/>
        </p:nvSpPr>
        <p:spPr>
          <a:xfrm>
            <a:off x="152400" y="60775"/>
            <a:ext cx="961292" cy="957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smtClean="0">
                <a:solidFill>
                  <a:srgbClr val="E32326"/>
                </a:solidFill>
              </a:rPr>
              <a:t>2</a:t>
            </a:r>
            <a:endParaRPr lang="es-PE" sz="3200" b="1">
              <a:solidFill>
                <a:srgbClr val="E32326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593155"/>
              </p:ext>
            </p:extLst>
          </p:nvPr>
        </p:nvGraphicFramePr>
        <p:xfrm>
          <a:off x="2133600" y="1370279"/>
          <a:ext cx="15811500" cy="871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56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16542</TotalTime>
  <Words>2497</Words>
  <Application>Microsoft Macintosh PowerPoint</Application>
  <PresentationFormat>Custom</PresentationFormat>
  <Paragraphs>272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Mangal</vt:lpstr>
      <vt:lpstr>Wingdings</vt:lpstr>
      <vt:lpstr>ヒラギノ角ゴ Pro W3</vt:lpstr>
      <vt:lpstr>Arial</vt:lpstr>
      <vt:lpstr>8_Tema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McDowell Tech Solutions Inc.</dc:title>
  <dc:creator>Sheyda Samantha Marchan Romero</dc:creator>
  <cp:lastModifiedBy>Microsoft Office User</cp:lastModifiedBy>
  <cp:revision>1073</cp:revision>
  <cp:lastPrinted>2019-09-17T20:00:36Z</cp:lastPrinted>
  <dcterms:created xsi:type="dcterms:W3CDTF">2006-08-16T00:00:00Z</dcterms:created>
  <dcterms:modified xsi:type="dcterms:W3CDTF">2020-06-01T04:42:13Z</dcterms:modified>
  <dc:identifier>DADYLwkypF4</dc:identifier>
</cp:coreProperties>
</file>