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64" r:id="rId2"/>
    <p:sldId id="262" r:id="rId3"/>
    <p:sldId id="417" r:id="rId4"/>
    <p:sldId id="412" r:id="rId5"/>
    <p:sldId id="413" r:id="rId6"/>
    <p:sldId id="414" r:id="rId7"/>
    <p:sldId id="415" r:id="rId8"/>
    <p:sldId id="418" r:id="rId9"/>
    <p:sldId id="416" r:id="rId10"/>
    <p:sldId id="409" r:id="rId11"/>
    <p:sldId id="420" r:id="rId12"/>
    <p:sldId id="257" r:id="rId13"/>
    <p:sldId id="265" r:id="rId14"/>
    <p:sldId id="407" r:id="rId15"/>
    <p:sldId id="421" r:id="rId16"/>
    <p:sldId id="422" r:id="rId17"/>
    <p:sldId id="423" r:id="rId18"/>
    <p:sldId id="424" r:id="rId19"/>
    <p:sldId id="425" r:id="rId20"/>
    <p:sldId id="435" r:id="rId21"/>
    <p:sldId id="436" r:id="rId22"/>
    <p:sldId id="437" r:id="rId23"/>
    <p:sldId id="438" r:id="rId24"/>
    <p:sldId id="439" r:id="rId25"/>
    <p:sldId id="441" r:id="rId26"/>
    <p:sldId id="426" r:id="rId27"/>
    <p:sldId id="442" r:id="rId28"/>
    <p:sldId id="443" r:id="rId29"/>
    <p:sldId id="427" r:id="rId30"/>
    <p:sldId id="419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9DB2"/>
    <a:srgbClr val="007A92"/>
    <a:srgbClr val="FF6600"/>
    <a:srgbClr val="F60000"/>
    <a:srgbClr val="007CA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0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5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184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AABF8506-D6D0-4DB8-8E1B-2D54F11EEAE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82BE225-989E-49C7-9BC1-78EB686193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42DB14-8D31-402C-99CF-F70826E43B7D}" type="datetimeFigureOut">
              <a:rPr lang="es-PE" smtClean="0"/>
              <a:t>2019-04-25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2C5EBD8-52CA-4E04-9CA6-9427DF0D3AB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B3DB4BC-C92B-4F52-A64E-9E4647294E5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645DD5-C26B-4823-8768-75B249C3BCB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417161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64D869-97EB-40B7-90EE-1891E58C404C}" type="datetimeFigureOut">
              <a:rPr lang="es-PE" smtClean="0"/>
              <a:t>2019-04-25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7B94A2-2017-4AF6-84F4-1041BD87FA4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24763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9D2488C8-89C6-44D3-A730-E54314C1E3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682A5E7-8BAA-4E93-956D-8A4DB171D4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443" y="1559497"/>
            <a:ext cx="4261113" cy="338938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251" y="6336977"/>
            <a:ext cx="2080470" cy="45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36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76A96D9-8C02-4AE8-BF4E-14E326CE3A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31 Imagen">
            <a:extLst>
              <a:ext uri="{FF2B5EF4-FFF2-40B4-BE49-F238E27FC236}">
                <a16:creationId xmlns:a16="http://schemas.microsoft.com/office/drawing/2014/main" id="{CB14B48C-B2AA-43CC-B194-1FD50BF7B8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618" y="93663"/>
            <a:ext cx="1512887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984" y="6527183"/>
            <a:ext cx="1304954" cy="28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3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8BA8568B-F9CA-4BC1-A407-4287A1998A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31 Imagen">
            <a:extLst>
              <a:ext uri="{FF2B5EF4-FFF2-40B4-BE49-F238E27FC236}">
                <a16:creationId xmlns:a16="http://schemas.microsoft.com/office/drawing/2014/main" id="{3BFBD47B-C5BA-4BCE-AE72-29498AA105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618" y="93663"/>
            <a:ext cx="1512887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9" y="6385092"/>
            <a:ext cx="1805203" cy="39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70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7930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94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9" r:id="rId3"/>
    <p:sldLayoutId id="214748367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772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D892C39-F660-473C-8C73-E1BA2DD68F79}"/>
              </a:ext>
            </a:extLst>
          </p:cNvPr>
          <p:cNvSpPr txBox="1"/>
          <p:nvPr/>
        </p:nvSpPr>
        <p:spPr>
          <a:xfrm>
            <a:off x="1" y="1838739"/>
            <a:ext cx="9143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MEDIDAS DE PREVENCIÓN Y REDUCCIÓN DEL RIESGO DE DESASTRES</a:t>
            </a:r>
          </a:p>
          <a:p>
            <a:pPr algn="ctr"/>
            <a:endParaRPr lang="es-PE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09250C0-BEE5-4534-8D01-3E50F5A933EE}"/>
              </a:ext>
            </a:extLst>
          </p:cNvPr>
          <p:cNvSpPr txBox="1"/>
          <p:nvPr/>
        </p:nvSpPr>
        <p:spPr>
          <a:xfrm>
            <a:off x="0" y="3538331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Jhon E. Chahua Janampa</a:t>
            </a:r>
          </a:p>
          <a:p>
            <a:pPr algn="ctr"/>
            <a:r>
              <a:rPr lang="es-P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Subdirección de Nomas y Lineamientos</a:t>
            </a:r>
          </a:p>
          <a:p>
            <a:pPr algn="ctr"/>
            <a:r>
              <a:rPr lang="es-PE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jchahua@cenepred.gob.pe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B495669-77FC-4057-A252-4B81D43D4A04}"/>
              </a:ext>
            </a:extLst>
          </p:cNvPr>
          <p:cNvSpPr txBox="1"/>
          <p:nvPr/>
        </p:nvSpPr>
        <p:spPr>
          <a:xfrm>
            <a:off x="1" y="6211669"/>
            <a:ext cx="914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Lima, 26 de abril del 2019</a:t>
            </a:r>
            <a:endParaRPr lang="es-PE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996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BB863FD-19A0-460E-AE85-A5A81FCEBF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5" y="2107900"/>
            <a:ext cx="1273371" cy="12752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026113F-56DF-4DE5-911B-7C0E11FE0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700" y="2107900"/>
            <a:ext cx="1273371" cy="12752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828CF69-37A0-4AC7-838F-98FE8E1465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97" y="2107900"/>
            <a:ext cx="1273371" cy="12752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80FA4EE-6865-4701-8668-30EFAD6296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88" y="3590792"/>
            <a:ext cx="2724486" cy="87182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AE9D230-96C4-4697-AE5B-D0FA7F1895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198" y="3589928"/>
            <a:ext cx="1720954" cy="87182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743E610-46E0-42F8-BA69-FDA6FEADF5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143" y="3590794"/>
            <a:ext cx="2724486" cy="87182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34909BEC-DE58-4A1A-B402-68D98FE66B4D}"/>
              </a:ext>
            </a:extLst>
          </p:cNvPr>
          <p:cNvSpPr txBox="1">
            <a:spLocks/>
          </p:cNvSpPr>
          <p:nvPr/>
        </p:nvSpPr>
        <p:spPr>
          <a:xfrm>
            <a:off x="1141172" y="3799115"/>
            <a:ext cx="1944216" cy="5422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s-PE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GESTIÓN</a:t>
            </a:r>
          </a:p>
          <a:p>
            <a:pPr>
              <a:spcBef>
                <a:spcPct val="0"/>
              </a:spcBef>
            </a:pPr>
            <a:r>
              <a:rPr lang="es-PE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PROSPECTIVA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C3313F18-565E-4741-851E-AA03DBF20FB6}"/>
              </a:ext>
            </a:extLst>
          </p:cNvPr>
          <p:cNvSpPr txBox="1">
            <a:spLocks/>
          </p:cNvSpPr>
          <p:nvPr/>
        </p:nvSpPr>
        <p:spPr>
          <a:xfrm>
            <a:off x="4136406" y="3799115"/>
            <a:ext cx="1944216" cy="5422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s-PE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GESTIÓN</a:t>
            </a:r>
          </a:p>
          <a:p>
            <a:pPr>
              <a:spcBef>
                <a:spcPct val="0"/>
              </a:spcBef>
            </a:pPr>
            <a:r>
              <a:rPr lang="es-PE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CORRECTIVA</a:t>
            </a:r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92271230-EDC4-441E-813A-78A1214D8610}"/>
              </a:ext>
            </a:extLst>
          </p:cNvPr>
          <p:cNvSpPr txBox="1">
            <a:spLocks/>
          </p:cNvSpPr>
          <p:nvPr/>
        </p:nvSpPr>
        <p:spPr>
          <a:xfrm>
            <a:off x="7092280" y="3835862"/>
            <a:ext cx="1165264" cy="5422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s-P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GESTIÓN</a:t>
            </a:r>
          </a:p>
          <a:p>
            <a:pPr>
              <a:spcBef>
                <a:spcPct val="0"/>
              </a:spcBef>
            </a:pPr>
            <a:r>
              <a:rPr lang="es-P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REACTIVA</a:t>
            </a:r>
          </a:p>
        </p:txBody>
      </p:sp>
      <p:sp>
        <p:nvSpPr>
          <p:cNvPr id="12" name="Flecha: pentágono 11">
            <a:extLst>
              <a:ext uri="{FF2B5EF4-FFF2-40B4-BE49-F238E27FC236}">
                <a16:creationId xmlns:a16="http://schemas.microsoft.com/office/drawing/2014/main" id="{0F40820A-9163-4D8A-B5BD-A899068ECFD6}"/>
              </a:ext>
            </a:extLst>
          </p:cNvPr>
          <p:cNvSpPr/>
          <p:nvPr/>
        </p:nvSpPr>
        <p:spPr>
          <a:xfrm rot="5400000">
            <a:off x="3335344" y="2016052"/>
            <a:ext cx="478028" cy="5786541"/>
          </a:xfrm>
          <a:prstGeom prst="homePlate">
            <a:avLst/>
          </a:prstGeom>
          <a:solidFill>
            <a:srgbClr val="06859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000" dirty="0">
                <a:latin typeface="Arial Narrow" panose="020B0606020202030204" pitchFamily="34" charset="0"/>
              </a:rPr>
              <a:t>Asesoramiento técnico a cargo de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4C2FEBF0-940F-4D33-A648-646A727C9CC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577" y="5264220"/>
            <a:ext cx="1575153" cy="49843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D93D3E1-379F-4471-A533-7634D86196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980" y="5269556"/>
            <a:ext cx="1853188" cy="554737"/>
          </a:xfrm>
          <a:prstGeom prst="rect">
            <a:avLst/>
          </a:prstGeom>
        </p:spPr>
      </p:pic>
      <p:sp>
        <p:nvSpPr>
          <p:cNvPr id="15" name="Flecha: pentágono 14">
            <a:extLst>
              <a:ext uri="{FF2B5EF4-FFF2-40B4-BE49-F238E27FC236}">
                <a16:creationId xmlns:a16="http://schemas.microsoft.com/office/drawing/2014/main" id="{3C2A807E-49E0-48FD-B636-195F3061B52D}"/>
              </a:ext>
            </a:extLst>
          </p:cNvPr>
          <p:cNvSpPr/>
          <p:nvPr/>
        </p:nvSpPr>
        <p:spPr>
          <a:xfrm rot="5400000">
            <a:off x="7421821" y="4052734"/>
            <a:ext cx="483725" cy="1718873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000" dirty="0">
                <a:latin typeface="Arial Narrow" panose="020B0606020202030204" pitchFamily="34" charset="0"/>
              </a:rPr>
              <a:t>Asesoramiento técnico a cargo de</a:t>
            </a:r>
          </a:p>
        </p:txBody>
      </p:sp>
      <p:sp>
        <p:nvSpPr>
          <p:cNvPr id="16" name="28 Rectángulo">
            <a:extLst>
              <a:ext uri="{FF2B5EF4-FFF2-40B4-BE49-F238E27FC236}">
                <a16:creationId xmlns:a16="http://schemas.microsoft.com/office/drawing/2014/main" id="{63A758D7-4B26-42A3-B85A-F85A9AA8C1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79" y="139490"/>
            <a:ext cx="69446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P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Componentes de la Gestión  del Riesgo de Desastres</a:t>
            </a:r>
          </a:p>
        </p:txBody>
      </p:sp>
    </p:spTree>
    <p:extLst>
      <p:ext uri="{BB962C8B-B14F-4D97-AF65-F5344CB8AC3E}">
        <p14:creationId xmlns:p14="http://schemas.microsoft.com/office/powerpoint/2010/main" val="3073678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Rectángulo">
            <a:extLst>
              <a:ext uri="{FF2B5EF4-FFF2-40B4-BE49-F238E27FC236}">
                <a16:creationId xmlns:a16="http://schemas.microsoft.com/office/drawing/2014/main" id="{EBD5F935-3A62-45CE-9B62-04B1F790D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9073" y="2879435"/>
            <a:ext cx="271059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altLang="es-PE" sz="1800" i="1" dirty="0">
                <a:latin typeface="Corbel" panose="020B0503020204020204" pitchFamily="34" charset="0"/>
              </a:rPr>
              <a:t>Todas las entidades públicas, en todos los niveles de gobierno, son responsables de incluir en su desarrollo institucional estos 7  procesos. </a:t>
            </a:r>
            <a:endParaRPr lang="es-ES" altLang="es-PE" sz="1800" dirty="0">
              <a:latin typeface="Corbel" panose="020B0503020204020204" pitchFamily="34" charset="0"/>
            </a:endParaRPr>
          </a:p>
        </p:txBody>
      </p:sp>
      <p:sp>
        <p:nvSpPr>
          <p:cNvPr id="3" name="20 Elipse">
            <a:extLst>
              <a:ext uri="{FF2B5EF4-FFF2-40B4-BE49-F238E27FC236}">
                <a16:creationId xmlns:a16="http://schemas.microsoft.com/office/drawing/2014/main" id="{C2A6C64B-5A1A-44F3-AB7E-C930040A04C8}"/>
              </a:ext>
            </a:extLst>
          </p:cNvPr>
          <p:cNvSpPr/>
          <p:nvPr/>
        </p:nvSpPr>
        <p:spPr>
          <a:xfrm>
            <a:off x="968375" y="4993331"/>
            <a:ext cx="2571750" cy="1498600"/>
          </a:xfrm>
          <a:prstGeom prst="ellipse">
            <a:avLst/>
          </a:prstGeom>
          <a:solidFill>
            <a:srgbClr val="349DB2"/>
          </a:solidFill>
          <a:ln w="38100">
            <a:solidFill>
              <a:srgbClr val="007A9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2000" b="1" i="1" dirty="0">
                <a:solidFill>
                  <a:srgbClr val="FF0000"/>
                </a:solidFill>
                <a:latin typeface="Corbel" pitchFamily="34" charset="0"/>
              </a:rPr>
              <a:t>Proceso 7</a:t>
            </a:r>
          </a:p>
          <a:p>
            <a:pPr algn="ctr" eaLnBrk="1" hangingPunct="1">
              <a:defRPr/>
            </a:pPr>
            <a:r>
              <a:rPr lang="es-ES" sz="2000" b="1" i="1" dirty="0">
                <a:solidFill>
                  <a:schemeClr val="tx1"/>
                </a:solidFill>
                <a:latin typeface="Corbel" pitchFamily="34" charset="0"/>
              </a:rPr>
              <a:t>Reconstrucción</a:t>
            </a:r>
          </a:p>
        </p:txBody>
      </p:sp>
      <p:sp>
        <p:nvSpPr>
          <p:cNvPr id="4" name="21 Elipse">
            <a:extLst>
              <a:ext uri="{FF2B5EF4-FFF2-40B4-BE49-F238E27FC236}">
                <a16:creationId xmlns:a16="http://schemas.microsoft.com/office/drawing/2014/main" id="{51772EAF-E800-491A-99F8-56BC270426C6}"/>
              </a:ext>
            </a:extLst>
          </p:cNvPr>
          <p:cNvSpPr/>
          <p:nvPr/>
        </p:nvSpPr>
        <p:spPr>
          <a:xfrm>
            <a:off x="155575" y="3117700"/>
            <a:ext cx="2308225" cy="1516062"/>
          </a:xfrm>
          <a:prstGeom prst="ellipse">
            <a:avLst/>
          </a:prstGeom>
          <a:solidFill>
            <a:srgbClr val="349DB2"/>
          </a:solidFill>
          <a:ln w="38100">
            <a:solidFill>
              <a:srgbClr val="007A9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2000" b="1" i="1" dirty="0">
                <a:solidFill>
                  <a:srgbClr val="FF0000"/>
                </a:solidFill>
                <a:latin typeface="Corbel" pitchFamily="34" charset="0"/>
              </a:rPr>
              <a:t>Proceso 1</a:t>
            </a:r>
          </a:p>
          <a:p>
            <a:pPr algn="ctr" eaLnBrk="1" hangingPunct="1">
              <a:defRPr/>
            </a:pPr>
            <a:r>
              <a:rPr lang="es-ES" sz="2000" b="1" i="1" dirty="0">
                <a:solidFill>
                  <a:schemeClr val="tx1"/>
                </a:solidFill>
                <a:latin typeface="Corbel" pitchFamily="34" charset="0"/>
              </a:rPr>
              <a:t>Estimación del riesgo</a:t>
            </a:r>
          </a:p>
          <a:p>
            <a:pPr algn="ctr" eaLnBrk="1" hangingPunct="1">
              <a:defRPr/>
            </a:pPr>
            <a:endParaRPr lang="es-ES" sz="2000" b="1" i="1" dirty="0">
              <a:solidFill>
                <a:srgbClr val="FF0000"/>
              </a:solidFill>
              <a:latin typeface="Corbel" pitchFamily="34" charset="0"/>
            </a:endParaRPr>
          </a:p>
        </p:txBody>
      </p:sp>
      <p:sp>
        <p:nvSpPr>
          <p:cNvPr id="5" name="22 Elipse">
            <a:extLst>
              <a:ext uri="{FF2B5EF4-FFF2-40B4-BE49-F238E27FC236}">
                <a16:creationId xmlns:a16="http://schemas.microsoft.com/office/drawing/2014/main" id="{941335DE-2A0D-4F90-B878-BC345846EB46}"/>
              </a:ext>
            </a:extLst>
          </p:cNvPr>
          <p:cNvSpPr/>
          <p:nvPr/>
        </p:nvSpPr>
        <p:spPr>
          <a:xfrm>
            <a:off x="6484938" y="3803499"/>
            <a:ext cx="2433637" cy="1660525"/>
          </a:xfrm>
          <a:prstGeom prst="ellipse">
            <a:avLst/>
          </a:prstGeom>
          <a:solidFill>
            <a:schemeClr val="accent2"/>
          </a:solidFill>
          <a:ln w="38100"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b="1" i="1" dirty="0">
                <a:solidFill>
                  <a:srgbClr val="FF0000"/>
                </a:solidFill>
                <a:latin typeface="Corbel" pitchFamily="34" charset="0"/>
              </a:rPr>
              <a:t>Proceso</a:t>
            </a:r>
            <a:r>
              <a:rPr lang="es-ES" sz="2800" b="1" i="1" dirty="0">
                <a:solidFill>
                  <a:srgbClr val="FF0000"/>
                </a:solidFill>
                <a:latin typeface="Corbel" pitchFamily="34" charset="0"/>
              </a:rPr>
              <a:t> 5  </a:t>
            </a:r>
            <a:endParaRPr lang="es-ES" b="1" i="1" dirty="0">
              <a:solidFill>
                <a:srgbClr val="FF0000"/>
              </a:solidFill>
              <a:latin typeface="Corbel" pitchFamily="34" charset="0"/>
            </a:endParaRPr>
          </a:p>
          <a:p>
            <a:pPr algn="ctr" eaLnBrk="1" hangingPunct="1">
              <a:defRPr/>
            </a:pPr>
            <a:r>
              <a:rPr lang="es-ES" b="1" i="1" dirty="0">
                <a:solidFill>
                  <a:schemeClr val="tx1"/>
                </a:solidFill>
                <a:latin typeface="Corbel" pitchFamily="34" charset="0"/>
              </a:rPr>
              <a:t>Respuesta</a:t>
            </a:r>
            <a:r>
              <a:rPr lang="es-ES" b="1" i="1" dirty="0">
                <a:solidFill>
                  <a:srgbClr val="FF0000"/>
                </a:solidFill>
                <a:latin typeface="Corbel" pitchFamily="34" charset="0"/>
              </a:rPr>
              <a:t> </a:t>
            </a:r>
          </a:p>
        </p:txBody>
      </p:sp>
      <p:sp>
        <p:nvSpPr>
          <p:cNvPr id="6" name="23 Elipse">
            <a:extLst>
              <a:ext uri="{FF2B5EF4-FFF2-40B4-BE49-F238E27FC236}">
                <a16:creationId xmlns:a16="http://schemas.microsoft.com/office/drawing/2014/main" id="{0956008E-BFD9-469B-99DF-0D87D1114FEB}"/>
              </a:ext>
            </a:extLst>
          </p:cNvPr>
          <p:cNvSpPr/>
          <p:nvPr/>
        </p:nvSpPr>
        <p:spPr>
          <a:xfrm>
            <a:off x="1235075" y="1276200"/>
            <a:ext cx="2305050" cy="1543050"/>
          </a:xfrm>
          <a:prstGeom prst="ellipse">
            <a:avLst/>
          </a:prstGeom>
          <a:solidFill>
            <a:srgbClr val="349DB2"/>
          </a:solidFill>
          <a:ln w="38100">
            <a:solidFill>
              <a:srgbClr val="007A9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2000" b="1" i="1" dirty="0">
                <a:solidFill>
                  <a:srgbClr val="FF0000"/>
                </a:solidFill>
                <a:latin typeface="Corbel" pitchFamily="34" charset="0"/>
              </a:rPr>
              <a:t>Proceso 2 </a:t>
            </a:r>
          </a:p>
          <a:p>
            <a:pPr algn="ctr" eaLnBrk="1" hangingPunct="1">
              <a:defRPr/>
            </a:pPr>
            <a:r>
              <a:rPr lang="es-ES" sz="2000" b="1" i="1" dirty="0">
                <a:solidFill>
                  <a:schemeClr val="tx1"/>
                </a:solidFill>
                <a:latin typeface="Corbel" pitchFamily="34" charset="0"/>
              </a:rPr>
              <a:t>Prevención del riesgo</a:t>
            </a:r>
          </a:p>
        </p:txBody>
      </p:sp>
      <p:sp>
        <p:nvSpPr>
          <p:cNvPr id="7" name="17 Elipse">
            <a:extLst>
              <a:ext uri="{FF2B5EF4-FFF2-40B4-BE49-F238E27FC236}">
                <a16:creationId xmlns:a16="http://schemas.microsoft.com/office/drawing/2014/main" id="{A5487D3E-90F9-46B5-88F6-1B811AACDC65}"/>
              </a:ext>
            </a:extLst>
          </p:cNvPr>
          <p:cNvSpPr/>
          <p:nvPr/>
        </p:nvSpPr>
        <p:spPr>
          <a:xfrm>
            <a:off x="3931036" y="964115"/>
            <a:ext cx="2305050" cy="1543050"/>
          </a:xfrm>
          <a:prstGeom prst="ellipse">
            <a:avLst/>
          </a:prstGeom>
          <a:solidFill>
            <a:srgbClr val="349DB2"/>
          </a:solidFill>
          <a:ln w="38100">
            <a:solidFill>
              <a:srgbClr val="007A9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2000" b="1" i="1" dirty="0">
                <a:solidFill>
                  <a:srgbClr val="FF0000"/>
                </a:solidFill>
                <a:latin typeface="Corbel" pitchFamily="34" charset="0"/>
              </a:rPr>
              <a:t>Proceso 3 </a:t>
            </a:r>
          </a:p>
          <a:p>
            <a:pPr algn="ctr" eaLnBrk="1" hangingPunct="1">
              <a:defRPr/>
            </a:pPr>
            <a:r>
              <a:rPr lang="es-ES" sz="2000" b="1" i="1" dirty="0">
                <a:solidFill>
                  <a:schemeClr val="tx1"/>
                </a:solidFill>
                <a:latin typeface="Corbel" pitchFamily="34" charset="0"/>
              </a:rPr>
              <a:t>Reducción del riesgo </a:t>
            </a:r>
          </a:p>
        </p:txBody>
      </p:sp>
      <p:sp>
        <p:nvSpPr>
          <p:cNvPr id="8" name="19 Elipse">
            <a:extLst>
              <a:ext uri="{FF2B5EF4-FFF2-40B4-BE49-F238E27FC236}">
                <a16:creationId xmlns:a16="http://schemas.microsoft.com/office/drawing/2014/main" id="{5D2871B5-935D-4425-A9AF-AE31AE754AB9}"/>
              </a:ext>
            </a:extLst>
          </p:cNvPr>
          <p:cNvSpPr/>
          <p:nvPr/>
        </p:nvSpPr>
        <p:spPr>
          <a:xfrm>
            <a:off x="4097338" y="5006031"/>
            <a:ext cx="2387600" cy="1498600"/>
          </a:xfrm>
          <a:prstGeom prst="ellipse">
            <a:avLst/>
          </a:prstGeom>
          <a:solidFill>
            <a:schemeClr val="accent2"/>
          </a:solidFill>
          <a:ln w="38100"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b="1" i="1" dirty="0">
                <a:solidFill>
                  <a:srgbClr val="FF0000"/>
                </a:solidFill>
                <a:latin typeface="Corbel" pitchFamily="34" charset="0"/>
              </a:rPr>
              <a:t>Proceso 6 </a:t>
            </a:r>
          </a:p>
          <a:p>
            <a:pPr algn="ctr" eaLnBrk="1" hangingPunct="1">
              <a:defRPr/>
            </a:pPr>
            <a:r>
              <a:rPr lang="es-ES" b="1" i="1" dirty="0">
                <a:solidFill>
                  <a:schemeClr val="tx1"/>
                </a:solidFill>
                <a:latin typeface="Corbel" pitchFamily="34" charset="0"/>
              </a:rPr>
              <a:t>Rehabilitación</a:t>
            </a:r>
          </a:p>
        </p:txBody>
      </p:sp>
      <p:sp>
        <p:nvSpPr>
          <p:cNvPr id="9" name="24 Elipse">
            <a:extLst>
              <a:ext uri="{FF2B5EF4-FFF2-40B4-BE49-F238E27FC236}">
                <a16:creationId xmlns:a16="http://schemas.microsoft.com/office/drawing/2014/main" id="{8F1A1125-878F-426E-B2C0-40E3FF02CF16}"/>
              </a:ext>
            </a:extLst>
          </p:cNvPr>
          <p:cNvSpPr/>
          <p:nvPr/>
        </p:nvSpPr>
        <p:spPr>
          <a:xfrm>
            <a:off x="6392863" y="1766888"/>
            <a:ext cx="2435225" cy="1662112"/>
          </a:xfrm>
          <a:prstGeom prst="ellipse">
            <a:avLst/>
          </a:prstGeom>
          <a:solidFill>
            <a:schemeClr val="accent2"/>
          </a:solidFill>
          <a:ln w="38100"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b="1" i="1" dirty="0">
                <a:solidFill>
                  <a:srgbClr val="FF0000"/>
                </a:solidFill>
                <a:latin typeface="Corbel" pitchFamily="34" charset="0"/>
              </a:rPr>
              <a:t>Proceso 4  </a:t>
            </a:r>
          </a:p>
          <a:p>
            <a:pPr algn="ctr" eaLnBrk="1" hangingPunct="1">
              <a:defRPr/>
            </a:pPr>
            <a:r>
              <a:rPr lang="es-ES" b="1" i="1" dirty="0">
                <a:solidFill>
                  <a:schemeClr val="tx1"/>
                </a:solidFill>
                <a:latin typeface="Corbel" pitchFamily="34" charset="0"/>
              </a:rPr>
              <a:t>Preparación</a:t>
            </a:r>
          </a:p>
          <a:p>
            <a:pPr algn="ctr" eaLnBrk="1" hangingPunct="1">
              <a:defRPr/>
            </a:pPr>
            <a:r>
              <a:rPr lang="es-ES" b="1" i="1" dirty="0">
                <a:solidFill>
                  <a:srgbClr val="FF0000"/>
                </a:solidFill>
                <a:latin typeface="Corbel" pitchFamily="34" charset="0"/>
              </a:rPr>
              <a:t> </a:t>
            </a:r>
          </a:p>
        </p:txBody>
      </p:sp>
      <p:sp>
        <p:nvSpPr>
          <p:cNvPr id="10" name="28 Rectángulo">
            <a:extLst>
              <a:ext uri="{FF2B5EF4-FFF2-40B4-BE49-F238E27FC236}">
                <a16:creationId xmlns:a16="http://schemas.microsoft.com/office/drawing/2014/main" id="{5C963D69-F36B-4BF4-9B3D-92AFE8E90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79" y="139490"/>
            <a:ext cx="64831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P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Procesos de la Gestión  del Riesgo de Desastres</a:t>
            </a:r>
          </a:p>
        </p:txBody>
      </p:sp>
    </p:spTree>
    <p:extLst>
      <p:ext uri="{BB962C8B-B14F-4D97-AF65-F5344CB8AC3E}">
        <p14:creationId xmlns:p14="http://schemas.microsoft.com/office/powerpoint/2010/main" val="50707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B7B0C9D-4516-475B-9803-F57E77187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21976"/>
            <a:ext cx="9144000" cy="5075367"/>
          </a:xfrm>
          <a:prstGeom prst="rect">
            <a:avLst/>
          </a:prstGeom>
        </p:spPr>
      </p:pic>
      <p:sp>
        <p:nvSpPr>
          <p:cNvPr id="3" name="28 Rectángulo">
            <a:extLst>
              <a:ext uri="{FF2B5EF4-FFF2-40B4-BE49-F238E27FC236}">
                <a16:creationId xmlns:a16="http://schemas.microsoft.com/office/drawing/2014/main" id="{9F79EDB7-A36A-4B9B-9B98-8FF876F39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0"/>
            <a:ext cx="724929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P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PLAN DE PREVENCIÓN Y REDUCCIÓN DEL RIESGO DE DESASTRES</a:t>
            </a:r>
          </a:p>
        </p:txBody>
      </p:sp>
    </p:spTree>
    <p:extLst>
      <p:ext uri="{BB962C8B-B14F-4D97-AF65-F5344CB8AC3E}">
        <p14:creationId xmlns:p14="http://schemas.microsoft.com/office/powerpoint/2010/main" val="1148697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6971E2E-179D-4CB1-9A75-41E2B083E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2437"/>
            <a:ext cx="9144000" cy="5342639"/>
          </a:xfrm>
          <a:prstGeom prst="rect">
            <a:avLst/>
          </a:prstGeom>
        </p:spPr>
      </p:pic>
      <p:sp>
        <p:nvSpPr>
          <p:cNvPr id="3" name="28 Rectángulo">
            <a:extLst>
              <a:ext uri="{FF2B5EF4-FFF2-40B4-BE49-F238E27FC236}">
                <a16:creationId xmlns:a16="http://schemas.microsoft.com/office/drawing/2014/main" id="{1662BF8E-0FE4-48ED-B18B-1F0ABFD1EF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092"/>
            <a:ext cx="72492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P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METODOLOGÍA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EDC71D8-4740-4CA2-950F-A534E04D1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370"/>
            <a:ext cx="9144000" cy="5621055"/>
          </a:xfrm>
          <a:prstGeom prst="rect">
            <a:avLst/>
          </a:prstGeom>
        </p:spPr>
      </p:pic>
      <p:sp>
        <p:nvSpPr>
          <p:cNvPr id="3" name="28 Rectángulo">
            <a:extLst>
              <a:ext uri="{FF2B5EF4-FFF2-40B4-BE49-F238E27FC236}">
                <a16:creationId xmlns:a16="http://schemas.microsoft.com/office/drawing/2014/main" id="{2DCF9C97-B949-4597-901B-C7DD6CC23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5" y="98854"/>
            <a:ext cx="72492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P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FASES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49B8411-D588-4497-8A9C-97E5420183B0}"/>
              </a:ext>
            </a:extLst>
          </p:cNvPr>
          <p:cNvSpPr/>
          <p:nvPr/>
        </p:nvSpPr>
        <p:spPr>
          <a:xfrm>
            <a:off x="3954161" y="947351"/>
            <a:ext cx="1400434" cy="40118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255133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B68EC17-B977-4AE1-B324-EB4047A443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03"/>
          <a:stretch/>
        </p:blipFill>
        <p:spPr>
          <a:xfrm>
            <a:off x="0" y="1128584"/>
            <a:ext cx="9144000" cy="5182556"/>
          </a:xfrm>
          <a:prstGeom prst="rect">
            <a:avLst/>
          </a:prstGeom>
        </p:spPr>
      </p:pic>
      <p:sp>
        <p:nvSpPr>
          <p:cNvPr id="3" name="28 Rectángulo">
            <a:extLst>
              <a:ext uri="{FF2B5EF4-FFF2-40B4-BE49-F238E27FC236}">
                <a16:creationId xmlns:a16="http://schemas.microsoft.com/office/drawing/2014/main" id="{227B86A1-F16E-4908-85B8-ECD427471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5" y="98854"/>
            <a:ext cx="72492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P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FASES 3</a:t>
            </a:r>
          </a:p>
        </p:txBody>
      </p:sp>
    </p:spTree>
    <p:extLst>
      <p:ext uri="{BB962C8B-B14F-4D97-AF65-F5344CB8AC3E}">
        <p14:creationId xmlns:p14="http://schemas.microsoft.com/office/powerpoint/2010/main" val="510209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B48AC8A-5A19-4C54-9D15-DF56264F5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21" y="917832"/>
            <a:ext cx="7784757" cy="5533082"/>
          </a:xfrm>
          <a:prstGeom prst="rect">
            <a:avLst/>
          </a:prstGeom>
        </p:spPr>
      </p:pic>
      <p:sp>
        <p:nvSpPr>
          <p:cNvPr id="3" name="28 Rectángulo">
            <a:extLst>
              <a:ext uri="{FF2B5EF4-FFF2-40B4-BE49-F238E27FC236}">
                <a16:creationId xmlns:a16="http://schemas.microsoft.com/office/drawing/2014/main" id="{B9281F97-D23A-4806-BEA2-A706F4ECA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5" y="98854"/>
            <a:ext cx="72492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P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FASES 3</a:t>
            </a:r>
          </a:p>
        </p:txBody>
      </p:sp>
    </p:spTree>
    <p:extLst>
      <p:ext uri="{BB962C8B-B14F-4D97-AF65-F5344CB8AC3E}">
        <p14:creationId xmlns:p14="http://schemas.microsoft.com/office/powerpoint/2010/main" val="1370423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53552B5-878C-4B08-B301-F44B6955F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611" y="902126"/>
            <a:ext cx="5568778" cy="549006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5A9E04D-E0D4-4F49-8E68-412F89B96153}"/>
              </a:ext>
            </a:extLst>
          </p:cNvPr>
          <p:cNvSpPr txBox="1"/>
          <p:nvPr/>
        </p:nvSpPr>
        <p:spPr>
          <a:xfrm>
            <a:off x="98854" y="20712"/>
            <a:ext cx="2998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UBICACIÓN</a:t>
            </a:r>
          </a:p>
        </p:txBody>
      </p:sp>
    </p:spTree>
    <p:extLst>
      <p:ext uri="{BB962C8B-B14F-4D97-AF65-F5344CB8AC3E}">
        <p14:creationId xmlns:p14="http://schemas.microsoft.com/office/powerpoint/2010/main" val="3495863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90ABC76-680C-4ACB-9C39-E76AB3AAE71C}"/>
              </a:ext>
            </a:extLst>
          </p:cNvPr>
          <p:cNvSpPr txBox="1"/>
          <p:nvPr/>
        </p:nvSpPr>
        <p:spPr>
          <a:xfrm>
            <a:off x="98854" y="20712"/>
            <a:ext cx="6021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FACTORES CONDICIONANTES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1BA2DA0-A5D2-490A-BC83-621F19858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866" y="886058"/>
            <a:ext cx="5516268" cy="5490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06EB416-CE73-4492-B102-9294F8533C89}"/>
              </a:ext>
            </a:extLst>
          </p:cNvPr>
          <p:cNvSpPr txBox="1"/>
          <p:nvPr/>
        </p:nvSpPr>
        <p:spPr>
          <a:xfrm rot="16200000">
            <a:off x="-1334871" y="3307893"/>
            <a:ext cx="4210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GEOMORFOLOGÍA</a:t>
            </a:r>
          </a:p>
        </p:txBody>
      </p:sp>
    </p:spTree>
    <p:extLst>
      <p:ext uri="{BB962C8B-B14F-4D97-AF65-F5344CB8AC3E}">
        <p14:creationId xmlns:p14="http://schemas.microsoft.com/office/powerpoint/2010/main" val="2912586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D892C39-F660-473C-8C73-E1BA2DD68F79}"/>
              </a:ext>
            </a:extLst>
          </p:cNvPr>
          <p:cNvSpPr txBox="1"/>
          <p:nvPr/>
        </p:nvSpPr>
        <p:spPr>
          <a:xfrm>
            <a:off x="1" y="1838739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Medidas de Prevención y Mitigación</a:t>
            </a:r>
          </a:p>
          <a:p>
            <a:pPr algn="ctr"/>
            <a:r>
              <a:rPr lang="es-PE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 Desastres Naturales</a:t>
            </a:r>
            <a:endParaRPr lang="es-PE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B495669-77FC-4057-A252-4B81D43D4A04}"/>
              </a:ext>
            </a:extLst>
          </p:cNvPr>
          <p:cNvSpPr txBox="1"/>
          <p:nvPr/>
        </p:nvSpPr>
        <p:spPr>
          <a:xfrm>
            <a:off x="1" y="6211669"/>
            <a:ext cx="914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Lima, 26 de abril del 2019</a:t>
            </a:r>
            <a:endParaRPr lang="es-PE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476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90ABC76-680C-4ACB-9C39-E76AB3AAE71C}"/>
              </a:ext>
            </a:extLst>
          </p:cNvPr>
          <p:cNvSpPr txBox="1"/>
          <p:nvPr/>
        </p:nvSpPr>
        <p:spPr>
          <a:xfrm>
            <a:off x="98854" y="20712"/>
            <a:ext cx="6021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FACTORES CONDICIONANTES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06EB416-CE73-4492-B102-9294F8533C89}"/>
              </a:ext>
            </a:extLst>
          </p:cNvPr>
          <p:cNvSpPr txBox="1"/>
          <p:nvPr/>
        </p:nvSpPr>
        <p:spPr>
          <a:xfrm rot="16200000">
            <a:off x="-1334871" y="3307893"/>
            <a:ext cx="4210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GEOLOGÍA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4867613-C5BE-40F9-B8BE-A8D86C36F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137" y="886058"/>
            <a:ext cx="5509725" cy="54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545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90ABC76-680C-4ACB-9C39-E76AB3AAE71C}"/>
              </a:ext>
            </a:extLst>
          </p:cNvPr>
          <p:cNvSpPr txBox="1"/>
          <p:nvPr/>
        </p:nvSpPr>
        <p:spPr>
          <a:xfrm>
            <a:off x="98854" y="20712"/>
            <a:ext cx="6021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FACTORES CONDICIONANTES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06EB416-CE73-4492-B102-9294F8533C89}"/>
              </a:ext>
            </a:extLst>
          </p:cNvPr>
          <p:cNvSpPr txBox="1"/>
          <p:nvPr/>
        </p:nvSpPr>
        <p:spPr>
          <a:xfrm rot="16200000">
            <a:off x="-1334871" y="3307893"/>
            <a:ext cx="4210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PENDIENTE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7F17CC3-A30B-4197-8B6A-5485D2DFF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701" y="886058"/>
            <a:ext cx="5542598" cy="54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392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90ABC76-680C-4ACB-9C39-E76AB3AAE71C}"/>
              </a:ext>
            </a:extLst>
          </p:cNvPr>
          <p:cNvSpPr txBox="1"/>
          <p:nvPr/>
        </p:nvSpPr>
        <p:spPr>
          <a:xfrm>
            <a:off x="98854" y="20712"/>
            <a:ext cx="6021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SUSCEPTIBILIDAD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EA1E581-4498-4DC8-AB97-D3244B28D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903" y="922637"/>
            <a:ext cx="5872036" cy="5490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4AFE326-6319-4390-BD58-8AD80A411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660" y="5289857"/>
            <a:ext cx="1109877" cy="9585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570F759-B997-4265-AD7F-813571396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200687"/>
            <a:ext cx="936772" cy="93231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A592E31-1331-4101-AED0-E34D636F15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3080279"/>
            <a:ext cx="936772" cy="93341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046E707-43DB-45C3-9FFC-6A95F1DFC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4960978"/>
            <a:ext cx="936772" cy="927882"/>
          </a:xfrm>
          <a:prstGeom prst="rect">
            <a:avLst/>
          </a:prstGeom>
        </p:spPr>
      </p:pic>
      <p:sp>
        <p:nvSpPr>
          <p:cNvPr id="10" name="Signo más 9">
            <a:extLst>
              <a:ext uri="{FF2B5EF4-FFF2-40B4-BE49-F238E27FC236}">
                <a16:creationId xmlns:a16="http://schemas.microsoft.com/office/drawing/2014/main" id="{602DC81C-FFB7-4549-B11D-43F014A1E149}"/>
              </a:ext>
            </a:extLst>
          </p:cNvPr>
          <p:cNvSpPr/>
          <p:nvPr/>
        </p:nvSpPr>
        <p:spPr>
          <a:xfrm>
            <a:off x="617942" y="2439199"/>
            <a:ext cx="288324" cy="334878"/>
          </a:xfrm>
          <a:prstGeom prst="mathPlus">
            <a:avLst/>
          </a:prstGeom>
          <a:solidFill>
            <a:srgbClr val="349DB2"/>
          </a:solidFill>
          <a:ln>
            <a:solidFill>
              <a:srgbClr val="007A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" name="Signo más 10">
            <a:extLst>
              <a:ext uri="{FF2B5EF4-FFF2-40B4-BE49-F238E27FC236}">
                <a16:creationId xmlns:a16="http://schemas.microsoft.com/office/drawing/2014/main" id="{4BB15A6B-EEDE-4526-A61B-269090AB82FA}"/>
              </a:ext>
            </a:extLst>
          </p:cNvPr>
          <p:cNvSpPr/>
          <p:nvPr/>
        </p:nvSpPr>
        <p:spPr>
          <a:xfrm>
            <a:off x="617942" y="4319898"/>
            <a:ext cx="288324" cy="334878"/>
          </a:xfrm>
          <a:prstGeom prst="mathPlus">
            <a:avLst/>
          </a:prstGeom>
          <a:solidFill>
            <a:srgbClr val="349DB2"/>
          </a:solidFill>
          <a:ln>
            <a:solidFill>
              <a:srgbClr val="007A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" name="Es igual a 11">
            <a:extLst>
              <a:ext uri="{FF2B5EF4-FFF2-40B4-BE49-F238E27FC236}">
                <a16:creationId xmlns:a16="http://schemas.microsoft.com/office/drawing/2014/main" id="{2FC56A26-3199-430A-9715-7FCD45CE415D}"/>
              </a:ext>
            </a:extLst>
          </p:cNvPr>
          <p:cNvSpPr/>
          <p:nvPr/>
        </p:nvSpPr>
        <p:spPr>
          <a:xfrm>
            <a:off x="1408670" y="3429000"/>
            <a:ext cx="247135" cy="310978"/>
          </a:xfrm>
          <a:prstGeom prst="mathEqual">
            <a:avLst/>
          </a:prstGeom>
          <a:solidFill>
            <a:srgbClr val="349DB2"/>
          </a:solidFill>
          <a:ln>
            <a:solidFill>
              <a:srgbClr val="007A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10101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90ABC76-680C-4ACB-9C39-E76AB3AAE71C}"/>
              </a:ext>
            </a:extLst>
          </p:cNvPr>
          <p:cNvSpPr txBox="1"/>
          <p:nvPr/>
        </p:nvSpPr>
        <p:spPr>
          <a:xfrm>
            <a:off x="98854" y="20712"/>
            <a:ext cx="6021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PELIGRO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EA1E581-4498-4DC8-AB97-D3244B28D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47" y="1529428"/>
            <a:ext cx="1554611" cy="1453468"/>
          </a:xfrm>
          <a:prstGeom prst="rect">
            <a:avLst/>
          </a:prstGeom>
        </p:spPr>
      </p:pic>
      <p:sp>
        <p:nvSpPr>
          <p:cNvPr id="10" name="Signo más 9">
            <a:extLst>
              <a:ext uri="{FF2B5EF4-FFF2-40B4-BE49-F238E27FC236}">
                <a16:creationId xmlns:a16="http://schemas.microsoft.com/office/drawing/2014/main" id="{602DC81C-FFB7-4549-B11D-43F014A1E149}"/>
              </a:ext>
            </a:extLst>
          </p:cNvPr>
          <p:cNvSpPr/>
          <p:nvPr/>
        </p:nvSpPr>
        <p:spPr>
          <a:xfrm>
            <a:off x="940890" y="3318872"/>
            <a:ext cx="288324" cy="334878"/>
          </a:xfrm>
          <a:prstGeom prst="mathPlus">
            <a:avLst/>
          </a:prstGeom>
          <a:solidFill>
            <a:srgbClr val="349DB2"/>
          </a:solidFill>
          <a:ln>
            <a:solidFill>
              <a:srgbClr val="007A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" name="Es igual a 11">
            <a:extLst>
              <a:ext uri="{FF2B5EF4-FFF2-40B4-BE49-F238E27FC236}">
                <a16:creationId xmlns:a16="http://schemas.microsoft.com/office/drawing/2014/main" id="{2FC56A26-3199-430A-9715-7FCD45CE415D}"/>
              </a:ext>
            </a:extLst>
          </p:cNvPr>
          <p:cNvSpPr/>
          <p:nvPr/>
        </p:nvSpPr>
        <p:spPr>
          <a:xfrm>
            <a:off x="2183027" y="3320931"/>
            <a:ext cx="247135" cy="310978"/>
          </a:xfrm>
          <a:prstGeom prst="mathEqual">
            <a:avLst/>
          </a:prstGeom>
          <a:solidFill>
            <a:srgbClr val="349DB2"/>
          </a:solidFill>
          <a:ln>
            <a:solidFill>
              <a:srgbClr val="007A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4B65559-914D-4315-991A-B3CD5E18E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46" y="3968392"/>
            <a:ext cx="1554611" cy="153623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3A31A24-E91F-4676-9907-2EF0FF468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6170" y="921085"/>
            <a:ext cx="5544063" cy="546533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4AFE326-6319-4390-BD58-8AD80A411B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1620" y="5289857"/>
            <a:ext cx="1109877" cy="9585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74183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90ABC76-680C-4ACB-9C39-E76AB3AAE71C}"/>
              </a:ext>
            </a:extLst>
          </p:cNvPr>
          <p:cNvSpPr txBox="1"/>
          <p:nvPr/>
        </p:nvSpPr>
        <p:spPr>
          <a:xfrm>
            <a:off x="98854" y="20712"/>
            <a:ext cx="6021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VULNERABILIDAD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4AFE326-6319-4390-BD58-8AD80A411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1620" y="5289857"/>
            <a:ext cx="1109877" cy="9585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D7F5F6A-3E75-4F78-81CA-9D589F21E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241" y="1345461"/>
            <a:ext cx="5203517" cy="511114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09E7240-1D69-433E-87D8-5F03F3024286}"/>
              </a:ext>
            </a:extLst>
          </p:cNvPr>
          <p:cNvSpPr txBox="1"/>
          <p:nvPr/>
        </p:nvSpPr>
        <p:spPr>
          <a:xfrm>
            <a:off x="0" y="853018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VULNERABILIDAD = f (EXPOSICIÓN,  FRAGILIDAD,  RESILIENCIA)</a:t>
            </a:r>
          </a:p>
        </p:txBody>
      </p:sp>
    </p:spTree>
    <p:extLst>
      <p:ext uri="{BB962C8B-B14F-4D97-AF65-F5344CB8AC3E}">
        <p14:creationId xmlns:p14="http://schemas.microsoft.com/office/powerpoint/2010/main" val="12207796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7E9AEFD4-A8DB-45E7-A7EC-AE60623F6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234" y="853084"/>
            <a:ext cx="5678795" cy="559795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90ABC76-680C-4ACB-9C39-E76AB3AAE71C}"/>
              </a:ext>
            </a:extLst>
          </p:cNvPr>
          <p:cNvSpPr txBox="1"/>
          <p:nvPr/>
        </p:nvSpPr>
        <p:spPr>
          <a:xfrm>
            <a:off x="98854" y="20712"/>
            <a:ext cx="6021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RIESGO</a:t>
            </a:r>
          </a:p>
        </p:txBody>
      </p:sp>
      <p:sp>
        <p:nvSpPr>
          <p:cNvPr id="12" name="Es igual a 11">
            <a:extLst>
              <a:ext uri="{FF2B5EF4-FFF2-40B4-BE49-F238E27FC236}">
                <a16:creationId xmlns:a16="http://schemas.microsoft.com/office/drawing/2014/main" id="{2FC56A26-3199-430A-9715-7FCD45CE415D}"/>
              </a:ext>
            </a:extLst>
          </p:cNvPr>
          <p:cNvSpPr/>
          <p:nvPr/>
        </p:nvSpPr>
        <p:spPr>
          <a:xfrm>
            <a:off x="2570205" y="3192768"/>
            <a:ext cx="617838" cy="694881"/>
          </a:xfrm>
          <a:prstGeom prst="mathEqual">
            <a:avLst/>
          </a:prstGeom>
          <a:solidFill>
            <a:srgbClr val="349DB2"/>
          </a:solidFill>
          <a:ln>
            <a:solidFill>
              <a:srgbClr val="007A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3A31A24-E91F-4676-9907-2EF0FF468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71" y="1066984"/>
            <a:ext cx="2103292" cy="207342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4AFE326-6319-4390-BD58-8AD80A411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2809" y="5347522"/>
            <a:ext cx="1109877" cy="9585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4F001B7-0E6F-4CD7-BE77-380958ABF3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971" y="3968392"/>
            <a:ext cx="2103293" cy="2065956"/>
          </a:xfrm>
          <a:prstGeom prst="rect">
            <a:avLst/>
          </a:prstGeom>
        </p:spPr>
      </p:pic>
      <p:sp>
        <p:nvSpPr>
          <p:cNvPr id="7" name="Signo de multiplicación 6">
            <a:extLst>
              <a:ext uri="{FF2B5EF4-FFF2-40B4-BE49-F238E27FC236}">
                <a16:creationId xmlns:a16="http://schemas.microsoft.com/office/drawing/2014/main" id="{CBBFA3F9-622B-4DD7-B731-4B2DBE220277}"/>
              </a:ext>
            </a:extLst>
          </p:cNvPr>
          <p:cNvSpPr/>
          <p:nvPr/>
        </p:nvSpPr>
        <p:spPr>
          <a:xfrm>
            <a:off x="978698" y="3276370"/>
            <a:ext cx="617838" cy="568411"/>
          </a:xfrm>
          <a:prstGeom prst="mathMultiply">
            <a:avLst/>
          </a:prstGeom>
          <a:solidFill>
            <a:srgbClr val="349DB2"/>
          </a:solidFill>
          <a:ln>
            <a:solidFill>
              <a:srgbClr val="007A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23791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9E0EDD5-6690-4E2A-BA54-1E53A5EFED6C}"/>
              </a:ext>
            </a:extLst>
          </p:cNvPr>
          <p:cNvSpPr txBox="1"/>
          <p:nvPr/>
        </p:nvSpPr>
        <p:spPr>
          <a:xfrm>
            <a:off x="98854" y="20712"/>
            <a:ext cx="6021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GESTIÓN PROSPECTIVA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4D287A8D-0870-4EC0-9605-A52FC5475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490" y="1654455"/>
            <a:ext cx="3668002" cy="360723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98785E56-8CBD-45B0-8B98-969106F53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898" y="1654455"/>
            <a:ext cx="3668002" cy="3624490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AD2DFA3F-183C-43F9-A2DD-26E56ECA5E4C}"/>
              </a:ext>
            </a:extLst>
          </p:cNvPr>
          <p:cNvSpPr txBox="1"/>
          <p:nvPr/>
        </p:nvSpPr>
        <p:spPr>
          <a:xfrm>
            <a:off x="238898" y="5490920"/>
            <a:ext cx="3668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C231E864-AF28-4CBE-8DC9-AB272BAE8C9E}"/>
              </a:ext>
            </a:extLst>
          </p:cNvPr>
          <p:cNvSpPr txBox="1"/>
          <p:nvPr/>
        </p:nvSpPr>
        <p:spPr>
          <a:xfrm>
            <a:off x="4973490" y="5470726"/>
            <a:ext cx="3668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DESPUÉS</a:t>
            </a:r>
          </a:p>
        </p:txBody>
      </p:sp>
    </p:spTree>
    <p:extLst>
      <p:ext uri="{BB962C8B-B14F-4D97-AF65-F5344CB8AC3E}">
        <p14:creationId xmlns:p14="http://schemas.microsoft.com/office/powerpoint/2010/main" val="35018796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9E0EDD5-6690-4E2A-BA54-1E53A5EFED6C}"/>
              </a:ext>
            </a:extLst>
          </p:cNvPr>
          <p:cNvSpPr txBox="1"/>
          <p:nvPr/>
        </p:nvSpPr>
        <p:spPr>
          <a:xfrm>
            <a:off x="98854" y="20712"/>
            <a:ext cx="6021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GESTIÓN PROSPECTIVA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8A7B360-B445-49F3-A881-8141C6C95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952" y="1203942"/>
            <a:ext cx="4954060" cy="49245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FE70975-7B39-4C86-886B-1ACA4466F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93" y="2043765"/>
            <a:ext cx="3288037" cy="324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232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9E0EDD5-6690-4E2A-BA54-1E53A5EFED6C}"/>
              </a:ext>
            </a:extLst>
          </p:cNvPr>
          <p:cNvSpPr txBox="1"/>
          <p:nvPr/>
        </p:nvSpPr>
        <p:spPr>
          <a:xfrm>
            <a:off x="98854" y="20712"/>
            <a:ext cx="6021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GESTIÓN CORRECTIVA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6791C0C-9544-46B1-9454-DDF9E798F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324" y="1708501"/>
            <a:ext cx="3978875" cy="392263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1B27E6C-4C0E-473E-95D7-B330B5B10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1708501"/>
            <a:ext cx="4185620" cy="3913303"/>
          </a:xfrm>
          <a:prstGeom prst="rect">
            <a:avLst/>
          </a:prstGeom>
        </p:spPr>
      </p:pic>
      <p:sp>
        <p:nvSpPr>
          <p:cNvPr id="5" name="Signo menos 4">
            <a:extLst>
              <a:ext uri="{FF2B5EF4-FFF2-40B4-BE49-F238E27FC236}">
                <a16:creationId xmlns:a16="http://schemas.microsoft.com/office/drawing/2014/main" id="{7F8D2576-945F-4679-8BA4-1EAE6B6F9297}"/>
              </a:ext>
            </a:extLst>
          </p:cNvPr>
          <p:cNvSpPr/>
          <p:nvPr/>
        </p:nvSpPr>
        <p:spPr>
          <a:xfrm rot="18789822">
            <a:off x="6407795" y="3926671"/>
            <a:ext cx="2039946" cy="436429"/>
          </a:xfrm>
          <a:prstGeom prst="mathMinus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7857594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44C571F-D0BC-42D8-8836-D5A7657CE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421" y="1520595"/>
            <a:ext cx="4168345" cy="413356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3D0ACDA-DDDE-41D2-8F3F-1DA7896B8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21" y="1520596"/>
            <a:ext cx="4193115" cy="413356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AAE3759-03A1-449B-8DE5-8815EB06F8A9}"/>
              </a:ext>
            </a:extLst>
          </p:cNvPr>
          <p:cNvSpPr txBox="1"/>
          <p:nvPr/>
        </p:nvSpPr>
        <p:spPr>
          <a:xfrm>
            <a:off x="98854" y="20712"/>
            <a:ext cx="6021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GESTIÓN CORRECTIVA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98D9160-6473-46F1-A815-A76A1FE12BAB}"/>
              </a:ext>
            </a:extLst>
          </p:cNvPr>
          <p:cNvSpPr txBox="1"/>
          <p:nvPr/>
        </p:nvSpPr>
        <p:spPr>
          <a:xfrm>
            <a:off x="321221" y="5674356"/>
            <a:ext cx="3668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618019F-E652-448A-8BAE-022BEC9230E9}"/>
              </a:ext>
            </a:extLst>
          </p:cNvPr>
          <p:cNvSpPr txBox="1"/>
          <p:nvPr/>
        </p:nvSpPr>
        <p:spPr>
          <a:xfrm>
            <a:off x="5055813" y="5654162"/>
            <a:ext cx="3668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DESPUÉS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FCA6BC3-4108-46D8-A0F3-DED4F3538AF0}"/>
              </a:ext>
            </a:extLst>
          </p:cNvPr>
          <p:cNvSpPr txBox="1"/>
          <p:nvPr/>
        </p:nvSpPr>
        <p:spPr>
          <a:xfrm>
            <a:off x="2434281" y="874264"/>
            <a:ext cx="4275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REDUCCIÓN DE LA EXPOSICIÓN</a:t>
            </a:r>
          </a:p>
        </p:txBody>
      </p:sp>
    </p:spTree>
    <p:extLst>
      <p:ext uri="{BB962C8B-B14F-4D97-AF65-F5344CB8AC3E}">
        <p14:creationId xmlns:p14="http://schemas.microsoft.com/office/powerpoint/2010/main" val="4128314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D892C39-F660-473C-8C73-E1BA2DD68F79}"/>
              </a:ext>
            </a:extLst>
          </p:cNvPr>
          <p:cNvSpPr txBox="1"/>
          <p:nvPr/>
        </p:nvSpPr>
        <p:spPr>
          <a:xfrm>
            <a:off x="1" y="1838739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Medidas de Prevención y Mitigación</a:t>
            </a:r>
          </a:p>
          <a:p>
            <a:pPr algn="ctr"/>
            <a:r>
              <a:rPr lang="es-PE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 Desastres Naturales</a:t>
            </a:r>
            <a:endParaRPr lang="es-PE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B495669-77FC-4057-A252-4B81D43D4A04}"/>
              </a:ext>
            </a:extLst>
          </p:cNvPr>
          <p:cNvSpPr txBox="1"/>
          <p:nvPr/>
        </p:nvSpPr>
        <p:spPr>
          <a:xfrm>
            <a:off x="1" y="6211669"/>
            <a:ext cx="914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Lima, 26 de abril del 2019</a:t>
            </a:r>
            <a:endParaRPr lang="es-PE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9279121F-7FFC-4C2C-B282-BEF7573F319C}"/>
              </a:ext>
            </a:extLst>
          </p:cNvPr>
          <p:cNvCxnSpPr/>
          <p:nvPr/>
        </p:nvCxnSpPr>
        <p:spPr>
          <a:xfrm>
            <a:off x="3023286" y="3072714"/>
            <a:ext cx="420129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07054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D892C39-F660-473C-8C73-E1BA2DD68F79}"/>
              </a:ext>
            </a:extLst>
          </p:cNvPr>
          <p:cNvSpPr txBox="1"/>
          <p:nvPr/>
        </p:nvSpPr>
        <p:spPr>
          <a:xfrm>
            <a:off x="-3" y="1376821"/>
            <a:ext cx="9143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MEDIDAS DE PREVENCIÓN Y REDUCCIÓN DEL RIESGO DE DESASTRES</a:t>
            </a:r>
          </a:p>
          <a:p>
            <a:pPr algn="ctr"/>
            <a:endParaRPr lang="es-PE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09250C0-BEE5-4534-8D01-3E50F5A933EE}"/>
              </a:ext>
            </a:extLst>
          </p:cNvPr>
          <p:cNvSpPr txBox="1"/>
          <p:nvPr/>
        </p:nvSpPr>
        <p:spPr>
          <a:xfrm>
            <a:off x="-2" y="3129336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Jhon E. Chahua Janampa</a:t>
            </a:r>
          </a:p>
          <a:p>
            <a:pPr algn="ctr"/>
            <a:r>
              <a:rPr lang="es-P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Subdirección de Nomas y Lineamientos</a:t>
            </a:r>
          </a:p>
          <a:p>
            <a:pPr algn="ctr"/>
            <a:r>
              <a:rPr lang="es-PE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jchahua@cenepred.gob.pe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B495669-77FC-4057-A252-4B81D43D4A04}"/>
              </a:ext>
            </a:extLst>
          </p:cNvPr>
          <p:cNvSpPr txBox="1"/>
          <p:nvPr/>
        </p:nvSpPr>
        <p:spPr>
          <a:xfrm>
            <a:off x="1" y="6211669"/>
            <a:ext cx="914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Lima, 15 de octubre del 2018</a:t>
            </a:r>
            <a:endParaRPr lang="es-PE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074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6658BD6-F224-42BA-B5FA-8F0B82BC7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3768"/>
            <a:ext cx="9144000" cy="51435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EF09630-255B-4F45-83B3-303E4BE63E0F}"/>
              </a:ext>
            </a:extLst>
          </p:cNvPr>
          <p:cNvSpPr txBox="1"/>
          <p:nvPr/>
        </p:nvSpPr>
        <p:spPr>
          <a:xfrm>
            <a:off x="7628238" y="6157268"/>
            <a:ext cx="15157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dirty="0">
                <a:solidFill>
                  <a:schemeClr val="bg1">
                    <a:lumMod val="50000"/>
                  </a:schemeClr>
                </a:solidFill>
              </a:rPr>
              <a:t>(Cesar criocrio, 2017)</a:t>
            </a:r>
          </a:p>
        </p:txBody>
      </p:sp>
      <p:sp>
        <p:nvSpPr>
          <p:cNvPr id="7" name="Forma libre: forma 6">
            <a:extLst>
              <a:ext uri="{FF2B5EF4-FFF2-40B4-BE49-F238E27FC236}">
                <a16:creationId xmlns:a16="http://schemas.microsoft.com/office/drawing/2014/main" id="{AD1D92CB-C8AF-4EEE-A008-DCE9BF0D9FB6}"/>
              </a:ext>
            </a:extLst>
          </p:cNvPr>
          <p:cNvSpPr/>
          <p:nvPr/>
        </p:nvSpPr>
        <p:spPr>
          <a:xfrm>
            <a:off x="-24714" y="1046205"/>
            <a:ext cx="5799438" cy="2125363"/>
          </a:xfrm>
          <a:custGeom>
            <a:avLst/>
            <a:gdLst>
              <a:gd name="connsiteX0" fmla="*/ 5799438 w 5799438"/>
              <a:gd name="connsiteY0" fmla="*/ 0 h 2125363"/>
              <a:gd name="connsiteX1" fmla="*/ 4868563 w 5799438"/>
              <a:gd name="connsiteY1" fmla="*/ 543698 h 2125363"/>
              <a:gd name="connsiteX2" fmla="*/ 3723503 w 5799438"/>
              <a:gd name="connsiteY2" fmla="*/ 815546 h 2125363"/>
              <a:gd name="connsiteX3" fmla="*/ 2545492 w 5799438"/>
              <a:gd name="connsiteY3" fmla="*/ 1161536 h 2125363"/>
              <a:gd name="connsiteX4" fmla="*/ 1054444 w 5799438"/>
              <a:gd name="connsiteY4" fmla="*/ 1721709 h 2125363"/>
              <a:gd name="connsiteX5" fmla="*/ 313038 w 5799438"/>
              <a:gd name="connsiteY5" fmla="*/ 2010033 h 2125363"/>
              <a:gd name="connsiteX6" fmla="*/ 0 w 5799438"/>
              <a:gd name="connsiteY6" fmla="*/ 2125363 h 2125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9438" h="2125363">
                <a:moveTo>
                  <a:pt x="5799438" y="0"/>
                </a:moveTo>
                <a:cubicBezTo>
                  <a:pt x="5506995" y="203887"/>
                  <a:pt x="5214552" y="407774"/>
                  <a:pt x="4868563" y="543698"/>
                </a:cubicBezTo>
                <a:cubicBezTo>
                  <a:pt x="4522574" y="679622"/>
                  <a:pt x="4110681" y="712573"/>
                  <a:pt x="3723503" y="815546"/>
                </a:cubicBezTo>
                <a:cubicBezTo>
                  <a:pt x="3336325" y="918519"/>
                  <a:pt x="2990335" y="1010509"/>
                  <a:pt x="2545492" y="1161536"/>
                </a:cubicBezTo>
                <a:cubicBezTo>
                  <a:pt x="2100649" y="1312563"/>
                  <a:pt x="1054444" y="1721709"/>
                  <a:pt x="1054444" y="1721709"/>
                </a:cubicBezTo>
                <a:lnTo>
                  <a:pt x="313038" y="2010033"/>
                </a:lnTo>
                <a:cubicBezTo>
                  <a:pt x="137297" y="2077309"/>
                  <a:pt x="68648" y="2101336"/>
                  <a:pt x="0" y="2125363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/>
          </a:p>
        </p:txBody>
      </p:sp>
      <p:sp>
        <p:nvSpPr>
          <p:cNvPr id="8" name="Forma libre: forma 7">
            <a:extLst>
              <a:ext uri="{FF2B5EF4-FFF2-40B4-BE49-F238E27FC236}">
                <a16:creationId xmlns:a16="http://schemas.microsoft.com/office/drawing/2014/main" id="{ED960998-A58F-4C8F-83BB-BA6D894A5C3D}"/>
              </a:ext>
            </a:extLst>
          </p:cNvPr>
          <p:cNvSpPr/>
          <p:nvPr/>
        </p:nvSpPr>
        <p:spPr>
          <a:xfrm>
            <a:off x="6918542" y="996778"/>
            <a:ext cx="2233696" cy="2347784"/>
          </a:xfrm>
          <a:custGeom>
            <a:avLst/>
            <a:gdLst>
              <a:gd name="connsiteX0" fmla="*/ 190712 w 2233696"/>
              <a:gd name="connsiteY0" fmla="*/ 0 h 2347784"/>
              <a:gd name="connsiteX1" fmla="*/ 34193 w 2233696"/>
              <a:gd name="connsiteY1" fmla="*/ 362465 h 2347784"/>
              <a:gd name="connsiteX2" fmla="*/ 9480 w 2233696"/>
              <a:gd name="connsiteY2" fmla="*/ 848498 h 2347784"/>
              <a:gd name="connsiteX3" fmla="*/ 157761 w 2233696"/>
              <a:gd name="connsiteY3" fmla="*/ 1235676 h 2347784"/>
              <a:gd name="connsiteX4" fmla="*/ 586128 w 2233696"/>
              <a:gd name="connsiteY4" fmla="*/ 1507525 h 2347784"/>
              <a:gd name="connsiteX5" fmla="*/ 1739426 w 2233696"/>
              <a:gd name="connsiteY5" fmla="*/ 2158314 h 2347784"/>
              <a:gd name="connsiteX6" fmla="*/ 2233696 w 2233696"/>
              <a:gd name="connsiteY6" fmla="*/ 2347784 h 2347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33696" h="2347784">
                <a:moveTo>
                  <a:pt x="190712" y="0"/>
                </a:moveTo>
                <a:cubicBezTo>
                  <a:pt x="127555" y="110524"/>
                  <a:pt x="64398" y="221049"/>
                  <a:pt x="34193" y="362465"/>
                </a:cubicBezTo>
                <a:cubicBezTo>
                  <a:pt x="3988" y="503881"/>
                  <a:pt x="-11115" y="702963"/>
                  <a:pt x="9480" y="848498"/>
                </a:cubicBezTo>
                <a:cubicBezTo>
                  <a:pt x="30075" y="994033"/>
                  <a:pt x="61653" y="1125838"/>
                  <a:pt x="157761" y="1235676"/>
                </a:cubicBezTo>
                <a:cubicBezTo>
                  <a:pt x="253869" y="1345514"/>
                  <a:pt x="322517" y="1353752"/>
                  <a:pt x="586128" y="1507525"/>
                </a:cubicBezTo>
                <a:cubicBezTo>
                  <a:pt x="849739" y="1661298"/>
                  <a:pt x="1464831" y="2018271"/>
                  <a:pt x="1739426" y="2158314"/>
                </a:cubicBezTo>
                <a:cubicBezTo>
                  <a:pt x="2014021" y="2298357"/>
                  <a:pt x="2123858" y="2323070"/>
                  <a:pt x="2233696" y="2347784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/>
          </a:p>
        </p:txBody>
      </p:sp>
      <p:sp>
        <p:nvSpPr>
          <p:cNvPr id="16" name="Flecha: hacia abajo 15">
            <a:extLst>
              <a:ext uri="{FF2B5EF4-FFF2-40B4-BE49-F238E27FC236}">
                <a16:creationId xmlns:a16="http://schemas.microsoft.com/office/drawing/2014/main" id="{896FE68E-696D-4AFE-A081-2BAA37E3A4D2}"/>
              </a:ext>
            </a:extLst>
          </p:cNvPr>
          <p:cNvSpPr/>
          <p:nvPr/>
        </p:nvSpPr>
        <p:spPr>
          <a:xfrm rot="1611454">
            <a:off x="5486990" y="2152260"/>
            <a:ext cx="395075" cy="1103871"/>
          </a:xfrm>
          <a:prstGeom prst="downArrow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61403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E4E3990-6AD3-4F30-99B3-FEE6CA4BFB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02" y="794780"/>
            <a:ext cx="8149795" cy="543319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47F097F-2909-43B5-B50A-4FC960819C36}"/>
              </a:ext>
            </a:extLst>
          </p:cNvPr>
          <p:cNvSpPr txBox="1"/>
          <p:nvPr/>
        </p:nvSpPr>
        <p:spPr>
          <a:xfrm>
            <a:off x="7018638" y="6227977"/>
            <a:ext cx="1729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dirty="0">
                <a:solidFill>
                  <a:schemeClr val="bg1">
                    <a:lumMod val="50000"/>
                  </a:schemeClr>
                </a:solidFill>
              </a:rPr>
              <a:t>(Revista </a:t>
            </a:r>
            <a:r>
              <a:rPr lang="es-PE" sz="1200" dirty="0" err="1">
                <a:solidFill>
                  <a:schemeClr val="bg1">
                    <a:lumMod val="50000"/>
                  </a:schemeClr>
                </a:solidFill>
              </a:rPr>
              <a:t>Ganamas</a:t>
            </a:r>
            <a:r>
              <a:rPr lang="es-PE" sz="1200" dirty="0">
                <a:solidFill>
                  <a:schemeClr val="bg1">
                    <a:lumMod val="50000"/>
                  </a:schemeClr>
                </a:solidFill>
              </a:rPr>
              <a:t>, 2019)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AD71D123-1589-4A5D-91D9-F21A60C45066}"/>
              </a:ext>
            </a:extLst>
          </p:cNvPr>
          <p:cNvCxnSpPr/>
          <p:nvPr/>
        </p:nvCxnSpPr>
        <p:spPr>
          <a:xfrm flipV="1">
            <a:off x="1186249" y="2257168"/>
            <a:ext cx="1960605" cy="3970809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1A334635-A4BF-4751-880F-F16045E38413}"/>
              </a:ext>
            </a:extLst>
          </p:cNvPr>
          <p:cNvCxnSpPr/>
          <p:nvPr/>
        </p:nvCxnSpPr>
        <p:spPr>
          <a:xfrm flipH="1" flipV="1">
            <a:off x="3723503" y="2257168"/>
            <a:ext cx="1178011" cy="3970809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: angular 9">
            <a:extLst>
              <a:ext uri="{FF2B5EF4-FFF2-40B4-BE49-F238E27FC236}">
                <a16:creationId xmlns:a16="http://schemas.microsoft.com/office/drawing/2014/main" id="{62A90E41-23B5-4B7C-98F2-8007C00D31C8}"/>
              </a:ext>
            </a:extLst>
          </p:cNvPr>
          <p:cNvCxnSpPr/>
          <p:nvPr/>
        </p:nvCxnSpPr>
        <p:spPr>
          <a:xfrm>
            <a:off x="2258585" y="4057220"/>
            <a:ext cx="626075" cy="370703"/>
          </a:xfrm>
          <a:prstGeom prst="bentConnector3">
            <a:avLst/>
          </a:prstGeom>
          <a:ln w="38100">
            <a:solidFill>
              <a:srgbClr val="007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8159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D892C39-F660-473C-8C73-E1BA2DD68F79}"/>
              </a:ext>
            </a:extLst>
          </p:cNvPr>
          <p:cNvSpPr txBox="1"/>
          <p:nvPr/>
        </p:nvSpPr>
        <p:spPr>
          <a:xfrm>
            <a:off x="1" y="1838739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Medidas de Prevención y Mitigación</a:t>
            </a:r>
          </a:p>
          <a:p>
            <a:pPr algn="ctr"/>
            <a:r>
              <a:rPr lang="es-PE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 Desastres Naturales</a:t>
            </a:r>
            <a:endParaRPr lang="es-PE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B495669-77FC-4057-A252-4B81D43D4A04}"/>
              </a:ext>
            </a:extLst>
          </p:cNvPr>
          <p:cNvSpPr txBox="1"/>
          <p:nvPr/>
        </p:nvSpPr>
        <p:spPr>
          <a:xfrm>
            <a:off x="1" y="6211669"/>
            <a:ext cx="914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Lima, 26 de abril del 2019</a:t>
            </a:r>
            <a:endParaRPr lang="es-PE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9279121F-7FFC-4C2C-B282-BEF7573F319C}"/>
              </a:ext>
            </a:extLst>
          </p:cNvPr>
          <p:cNvCxnSpPr/>
          <p:nvPr/>
        </p:nvCxnSpPr>
        <p:spPr>
          <a:xfrm>
            <a:off x="3023286" y="3072714"/>
            <a:ext cx="420129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gno de multiplicación 2">
            <a:extLst>
              <a:ext uri="{FF2B5EF4-FFF2-40B4-BE49-F238E27FC236}">
                <a16:creationId xmlns:a16="http://schemas.microsoft.com/office/drawing/2014/main" id="{63A435E4-BC1B-4AF6-A2EC-7FDF6A4E0FDC}"/>
              </a:ext>
            </a:extLst>
          </p:cNvPr>
          <p:cNvSpPr/>
          <p:nvPr/>
        </p:nvSpPr>
        <p:spPr>
          <a:xfrm>
            <a:off x="5272216" y="2171520"/>
            <a:ext cx="1853514" cy="1323439"/>
          </a:xfrm>
          <a:prstGeom prst="mathMultiply">
            <a:avLst>
              <a:gd name="adj1" fmla="val 8581"/>
            </a:avLst>
          </a:prstGeom>
          <a:solidFill>
            <a:srgbClr val="F60000">
              <a:alpha val="5098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773985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D892C39-F660-473C-8C73-E1BA2DD68F79}"/>
              </a:ext>
            </a:extLst>
          </p:cNvPr>
          <p:cNvSpPr txBox="1"/>
          <p:nvPr/>
        </p:nvSpPr>
        <p:spPr>
          <a:xfrm>
            <a:off x="1" y="1838739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Medidas de Prevención y Mitigación</a:t>
            </a:r>
          </a:p>
          <a:p>
            <a:pPr algn="ctr"/>
            <a:r>
              <a:rPr lang="es-PE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 Desastres</a:t>
            </a:r>
            <a:endParaRPr lang="es-PE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B495669-77FC-4057-A252-4B81D43D4A04}"/>
              </a:ext>
            </a:extLst>
          </p:cNvPr>
          <p:cNvSpPr txBox="1"/>
          <p:nvPr/>
        </p:nvSpPr>
        <p:spPr>
          <a:xfrm>
            <a:off x="1" y="6211669"/>
            <a:ext cx="914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Lima, 26 de abril del 2019</a:t>
            </a:r>
            <a:endParaRPr lang="es-PE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9279121F-7FFC-4C2C-B282-BEF7573F319C}"/>
              </a:ext>
            </a:extLst>
          </p:cNvPr>
          <p:cNvCxnSpPr>
            <a:cxnSpLocks/>
          </p:cNvCxnSpPr>
          <p:nvPr/>
        </p:nvCxnSpPr>
        <p:spPr>
          <a:xfrm>
            <a:off x="4077730" y="3072714"/>
            <a:ext cx="207593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792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 Flecha izquierda, derecha y arriba">
            <a:extLst>
              <a:ext uri="{FF2B5EF4-FFF2-40B4-BE49-F238E27FC236}">
                <a16:creationId xmlns:a16="http://schemas.microsoft.com/office/drawing/2014/main" id="{3B58E404-A996-4AC2-A777-F8A4DE915F4B}"/>
              </a:ext>
            </a:extLst>
          </p:cNvPr>
          <p:cNvSpPr/>
          <p:nvPr/>
        </p:nvSpPr>
        <p:spPr>
          <a:xfrm>
            <a:off x="3429000" y="1951638"/>
            <a:ext cx="2286000" cy="865188"/>
          </a:xfrm>
          <a:prstGeom prst="leftRightUpArrow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3" name="8 Rectángulo redondeado">
            <a:extLst>
              <a:ext uri="{FF2B5EF4-FFF2-40B4-BE49-F238E27FC236}">
                <a16:creationId xmlns:a16="http://schemas.microsoft.com/office/drawing/2014/main" id="{C3177EA3-D18B-46EE-B10E-7020C732EAE0}"/>
              </a:ext>
            </a:extLst>
          </p:cNvPr>
          <p:cNvSpPr/>
          <p:nvPr/>
        </p:nvSpPr>
        <p:spPr>
          <a:xfrm>
            <a:off x="750093" y="2078338"/>
            <a:ext cx="2071687" cy="865188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/>
              <a:t>ANTES DE </a:t>
            </a:r>
          </a:p>
          <a:p>
            <a:pPr algn="ctr">
              <a:defRPr/>
            </a:pPr>
            <a:r>
              <a:rPr lang="es-ES" dirty="0"/>
              <a:t>LA LEY 29664 (Ley Nº 19338)</a:t>
            </a:r>
          </a:p>
        </p:txBody>
      </p:sp>
      <p:sp>
        <p:nvSpPr>
          <p:cNvPr id="4" name="9 Rectángulo redondeado">
            <a:extLst>
              <a:ext uri="{FF2B5EF4-FFF2-40B4-BE49-F238E27FC236}">
                <a16:creationId xmlns:a16="http://schemas.microsoft.com/office/drawing/2014/main" id="{A2CA9084-6E40-48B4-9E2E-16C57C916F44}"/>
              </a:ext>
            </a:extLst>
          </p:cNvPr>
          <p:cNvSpPr/>
          <p:nvPr/>
        </p:nvSpPr>
        <p:spPr>
          <a:xfrm>
            <a:off x="6250781" y="2006901"/>
            <a:ext cx="2071687" cy="1008062"/>
          </a:xfrm>
          <a:prstGeom prst="roundRect">
            <a:avLst/>
          </a:prstGeom>
          <a:solidFill>
            <a:srgbClr val="349DB2"/>
          </a:solidFill>
          <a:ln w="28575">
            <a:solidFill>
              <a:srgbClr val="007A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DESPUÉS DE </a:t>
            </a:r>
          </a:p>
          <a:p>
            <a:pPr algn="ctr"/>
            <a:r>
              <a:rPr lang="es-ES" dirty="0">
                <a:solidFill>
                  <a:schemeClr val="bg1"/>
                </a:solidFill>
              </a:rPr>
              <a:t>LA LEY 29664</a:t>
            </a:r>
          </a:p>
        </p:txBody>
      </p:sp>
      <p:sp>
        <p:nvSpPr>
          <p:cNvPr id="5" name="14 Rectángulo redondeado">
            <a:extLst>
              <a:ext uri="{FF2B5EF4-FFF2-40B4-BE49-F238E27FC236}">
                <a16:creationId xmlns:a16="http://schemas.microsoft.com/office/drawing/2014/main" id="{1DB7E634-6329-44E0-8EA4-47BF7D5EBBD3}"/>
              </a:ext>
            </a:extLst>
          </p:cNvPr>
          <p:cNvSpPr/>
          <p:nvPr/>
        </p:nvSpPr>
        <p:spPr>
          <a:xfrm>
            <a:off x="3750469" y="979102"/>
            <a:ext cx="1643062" cy="576262"/>
          </a:xfrm>
          <a:prstGeom prst="roundRect">
            <a:avLst/>
          </a:prstGeom>
          <a:gradFill flip="none" rotWithShape="1">
            <a:gsLst>
              <a:gs pos="0">
                <a:srgbClr val="349DB2">
                  <a:shade val="30000"/>
                  <a:satMod val="115000"/>
                </a:srgbClr>
              </a:gs>
              <a:gs pos="50000">
                <a:srgbClr val="349DB2">
                  <a:shade val="67500"/>
                  <a:satMod val="115000"/>
                </a:srgbClr>
              </a:gs>
              <a:gs pos="100000">
                <a:srgbClr val="349DB2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rgbClr val="007A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>
                <a:solidFill>
                  <a:schemeClr val="bg1"/>
                </a:solidFill>
              </a:rPr>
              <a:t>LEY 29664</a:t>
            </a:r>
          </a:p>
        </p:txBody>
      </p:sp>
      <p:sp>
        <p:nvSpPr>
          <p:cNvPr id="6" name="15 Rectángulo redondeado">
            <a:extLst>
              <a:ext uri="{FF2B5EF4-FFF2-40B4-BE49-F238E27FC236}">
                <a16:creationId xmlns:a16="http://schemas.microsoft.com/office/drawing/2014/main" id="{806429B2-0226-4196-B7EA-8943237A5495}"/>
              </a:ext>
            </a:extLst>
          </p:cNvPr>
          <p:cNvSpPr/>
          <p:nvPr/>
        </p:nvSpPr>
        <p:spPr>
          <a:xfrm>
            <a:off x="285750" y="3141664"/>
            <a:ext cx="3000375" cy="3144838"/>
          </a:xfrm>
          <a:prstGeom prst="roundRect">
            <a:avLst/>
          </a:prstGeom>
          <a:noFill/>
          <a:ln>
            <a:solidFill>
              <a:srgbClr val="007A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Gestión del Desastre</a:t>
            </a:r>
          </a:p>
          <a:p>
            <a:pPr algn="ctr">
              <a:defRPr/>
            </a:pPr>
            <a:endParaRPr lang="es-ES" sz="2000" b="1" dirty="0">
              <a:solidFill>
                <a:schemeClr val="tx2">
                  <a:lumMod val="75000"/>
                </a:schemeClr>
              </a:solidFill>
            </a:endParaRPr>
          </a:p>
          <a:p>
            <a:pPr algn="just">
              <a:defRPr/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Se entiende los desastres como una situación natural en la cual las sociedades actúan de manera reactiva esperando que el desastre ocurra.</a:t>
            </a:r>
          </a:p>
        </p:txBody>
      </p:sp>
      <p:sp>
        <p:nvSpPr>
          <p:cNvPr id="7" name="16 Rectángulo redondeado">
            <a:extLst>
              <a:ext uri="{FF2B5EF4-FFF2-40B4-BE49-F238E27FC236}">
                <a16:creationId xmlns:a16="http://schemas.microsoft.com/office/drawing/2014/main" id="{1F89248A-7581-4844-B2B8-290B359FD4B3}"/>
              </a:ext>
            </a:extLst>
          </p:cNvPr>
          <p:cNvSpPr/>
          <p:nvPr/>
        </p:nvSpPr>
        <p:spPr>
          <a:xfrm>
            <a:off x="5715000" y="3213100"/>
            <a:ext cx="3143250" cy="3144838"/>
          </a:xfrm>
          <a:prstGeom prst="roundRect">
            <a:avLst/>
          </a:prstGeom>
          <a:noFill/>
          <a:ln>
            <a:solidFill>
              <a:srgbClr val="007A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400" b="1" dirty="0">
                <a:solidFill>
                  <a:srgbClr val="007A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Gestión del Riesgo de Desastre</a:t>
            </a:r>
          </a:p>
          <a:p>
            <a:pPr algn="just">
              <a:defRPr/>
            </a:pPr>
            <a:r>
              <a:rPr lang="es-ES" sz="1600" dirty="0">
                <a:solidFill>
                  <a:schemeClr val="tx2">
                    <a:lumMod val="75000"/>
                  </a:schemeClr>
                </a:solidFill>
              </a:rPr>
              <a:t>Se entiende que los desastres son producto de procesos de desarrollo  mal logrados, pues se tiene a la población y sus medios de vida en condiciones de vulnerabilidad; con lo cual se entiende que es posible actuar antes del desastre  (planificación del desarrollo).</a:t>
            </a:r>
          </a:p>
        </p:txBody>
      </p:sp>
      <p:sp>
        <p:nvSpPr>
          <p:cNvPr id="8" name="11 CuadroTexto">
            <a:extLst>
              <a:ext uri="{FF2B5EF4-FFF2-40B4-BE49-F238E27FC236}">
                <a16:creationId xmlns:a16="http://schemas.microsoft.com/office/drawing/2014/main" id="{34280C1E-F4D7-4646-B113-03269B312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6188" y="3068638"/>
            <a:ext cx="1500187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E" b="1" i="1" dirty="0"/>
              <a:t>Concepción</a:t>
            </a:r>
          </a:p>
        </p:txBody>
      </p:sp>
    </p:spTree>
    <p:extLst>
      <p:ext uri="{BB962C8B-B14F-4D97-AF65-F5344CB8AC3E}">
        <p14:creationId xmlns:p14="http://schemas.microsoft.com/office/powerpoint/2010/main" val="2921884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D892C39-F660-473C-8C73-E1BA2DD68F79}"/>
              </a:ext>
            </a:extLst>
          </p:cNvPr>
          <p:cNvSpPr txBox="1"/>
          <p:nvPr/>
        </p:nvSpPr>
        <p:spPr>
          <a:xfrm>
            <a:off x="1" y="1838739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Medidas de Prevención y Mitigación</a:t>
            </a:r>
          </a:p>
          <a:p>
            <a:pPr algn="ctr"/>
            <a:r>
              <a:rPr lang="es-PE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 Riesgo de Desastres</a:t>
            </a:r>
            <a:endParaRPr lang="es-PE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B495669-77FC-4057-A252-4B81D43D4A04}"/>
              </a:ext>
            </a:extLst>
          </p:cNvPr>
          <p:cNvSpPr txBox="1"/>
          <p:nvPr/>
        </p:nvSpPr>
        <p:spPr>
          <a:xfrm>
            <a:off x="1" y="6211669"/>
            <a:ext cx="914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Lima, 26 de abril del 2019</a:t>
            </a:r>
            <a:endParaRPr lang="es-PE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9279121F-7FFC-4C2C-B282-BEF7573F319C}"/>
              </a:ext>
            </a:extLst>
          </p:cNvPr>
          <p:cNvCxnSpPr>
            <a:cxnSpLocks/>
          </p:cNvCxnSpPr>
          <p:nvPr/>
        </p:nvCxnSpPr>
        <p:spPr>
          <a:xfrm>
            <a:off x="6161903" y="2537254"/>
            <a:ext cx="223245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33263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NEPRED.potx" id="{D7845341-AEEC-4E4A-BBBB-B6BC3A1992F5}" vid="{D1807C69-D33A-4C70-9331-9A48D17A67B0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1957</TotalTime>
  <Words>388</Words>
  <Application>Microsoft Office PowerPoint</Application>
  <PresentationFormat>Presentación en pantalla (4:3)</PresentationFormat>
  <Paragraphs>90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5" baseType="lpstr">
      <vt:lpstr>Arial</vt:lpstr>
      <vt:lpstr>Arial Narrow</vt:lpstr>
      <vt:lpstr>Calibri</vt:lpstr>
      <vt:lpstr>Corbel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JHON ELVIS CHAHUA JANAMPA</dc:creator>
  <cp:lastModifiedBy>JJEE CCJJ</cp:lastModifiedBy>
  <cp:revision>76</cp:revision>
  <dcterms:created xsi:type="dcterms:W3CDTF">2018-10-01T15:59:51Z</dcterms:created>
  <dcterms:modified xsi:type="dcterms:W3CDTF">2019-04-26T11:27:35Z</dcterms:modified>
</cp:coreProperties>
</file>