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74" r:id="rId3"/>
    <p:sldId id="259" r:id="rId4"/>
    <p:sldId id="265" r:id="rId5"/>
    <p:sldId id="277" r:id="rId6"/>
    <p:sldId id="294" r:id="rId7"/>
    <p:sldId id="296" r:id="rId8"/>
    <p:sldId id="295" r:id="rId9"/>
    <p:sldId id="282" r:id="rId10"/>
    <p:sldId id="281" r:id="rId11"/>
    <p:sldId id="283" r:id="rId12"/>
    <p:sldId id="280" r:id="rId13"/>
    <p:sldId id="287" r:id="rId14"/>
    <p:sldId id="286" r:id="rId15"/>
    <p:sldId id="285" r:id="rId16"/>
    <p:sldId id="297" r:id="rId17"/>
    <p:sldId id="290" r:id="rId18"/>
    <p:sldId id="291" r:id="rId19"/>
    <p:sldId id="292" r:id="rId20"/>
    <p:sldId id="284" r:id="rId21"/>
    <p:sldId id="293" r:id="rId22"/>
    <p:sldId id="263" r:id="rId2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63" d="100"/>
          <a:sy n="63" d="100"/>
        </p:scale>
        <p:origin x="2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PE" b="1"/>
              <a:t>Gráfico</a:t>
            </a:r>
            <a:r>
              <a:rPr lang="es-PE" b="1" baseline="0"/>
              <a:t> N° 01: Cantidad de Presencia de Eventos Sanitarios enero-diciembre 2018 </a:t>
            </a:r>
            <a:endParaRPr lang="es-PE" b="1"/>
          </a:p>
        </c:rich>
      </c:tx>
      <c:layout>
        <c:manualLayout>
          <c:xMode val="edge"/>
          <c:yMode val="edge"/>
          <c:x val="0.11799999999999999"/>
          <c:y val="4.166666666666666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P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371636272369589E-2"/>
          <c:y val="0.32209790944426936"/>
          <c:w val="0.60670555550673044"/>
          <c:h val="0.59014227184728285"/>
        </c:manualLayout>
      </c:layout>
      <c:pie3DChart>
        <c:varyColors val="1"/>
        <c:ser>
          <c:idx val="0"/>
          <c:order val="0"/>
          <c:explosion val="2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1A2-4E5D-8F6A-3D0DE41ED46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1A2-4E5D-8F6A-3D0DE41ED46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1A2-4E5D-8F6A-3D0DE41ED46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1A2-4E5D-8F6A-3D0DE41ED46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'[PLANES DE CONTINGENCIA 2018_actu_nov.xlsx]GRA-CANTIDAD'!$B$4:$B$7</c:f>
              <c:strCache>
                <c:ptCount val="4"/>
                <c:pt idx="0">
                  <c:v>E. coli</c:v>
                </c:pt>
                <c:pt idx="1">
                  <c:v>PSP</c:v>
                </c:pt>
                <c:pt idx="2">
                  <c:v>SALMONELLA</c:v>
                </c:pt>
                <c:pt idx="3">
                  <c:v>VHA</c:v>
                </c:pt>
              </c:strCache>
            </c:strRef>
          </c:cat>
          <c:val>
            <c:numRef>
              <c:f>'[PLANES DE CONTINGENCIA 2018_actu_nov.xlsx]GRA-CANTIDAD'!$O$4:$O$7</c:f>
              <c:numCache>
                <c:formatCode>General</c:formatCode>
                <c:ptCount val="4"/>
                <c:pt idx="0">
                  <c:v>29</c:v>
                </c:pt>
                <c:pt idx="1">
                  <c:v>1</c:v>
                </c:pt>
                <c:pt idx="2">
                  <c:v>14</c:v>
                </c:pt>
                <c:pt idx="3">
                  <c:v>3</c:v>
                </c:pt>
              </c:numCache>
            </c:numRef>
          </c:val>
          <c:extLst>
            <c:ext xmlns:c16="http://schemas.microsoft.com/office/drawing/2014/chart" uri="{C3380CC4-5D6E-409C-BE32-E72D297353CC}">
              <c16:uniqueId val="{00000008-81A2-4E5D-8F6A-3D0DE41ED464}"/>
            </c:ext>
          </c:extLst>
        </c:ser>
        <c:dLbls>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200" b="1" i="1" u="none" strike="noStrike" kern="1200" baseline="0">
                <a:solidFill>
                  <a:schemeClr val="tx1">
                    <a:lumMod val="65000"/>
                    <a:lumOff val="35000"/>
                  </a:schemeClr>
                </a:solidFill>
                <a:latin typeface="+mn-lt"/>
                <a:ea typeface="+mn-ea"/>
                <a:cs typeface="+mn-cs"/>
              </a:defRPr>
            </a:pPr>
            <a:endParaRPr lang="es-PE"/>
          </a:p>
        </c:txPr>
      </c:legendEntry>
      <c:layout>
        <c:manualLayout>
          <c:xMode val="edge"/>
          <c:yMode val="edge"/>
          <c:x val="0.76826094993714522"/>
          <c:y val="0.28973571011956839"/>
          <c:w val="0.21678577610042948"/>
          <c:h val="0.5000656167979001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PE"/>
              <a:t>TConcentracion</a:t>
            </a:r>
            <a:r>
              <a:rPr lang="es-PE" baseline="0"/>
              <a:t> de E. Coli Salinas (01-A-SAL)</a:t>
            </a:r>
            <a:endParaRPr lang="es-PE"/>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PE"/>
        </a:p>
      </c:txPr>
    </c:title>
    <c:autoTitleDeleted val="0"/>
    <c:plotArea>
      <c:layout>
        <c:manualLayout>
          <c:layoutTarget val="inner"/>
          <c:xMode val="edge"/>
          <c:yMode val="edge"/>
          <c:x val="9.0360885334215421E-2"/>
          <c:y val="8.8270105101171545E-2"/>
          <c:w val="0.85689186435271603"/>
          <c:h val="0.64933544862418024"/>
        </c:manualLayout>
      </c:layout>
      <c:lineChart>
        <c:grouping val="standard"/>
        <c:varyColors val="0"/>
        <c:ser>
          <c:idx val="0"/>
          <c:order val="0"/>
          <c:tx>
            <c:strRef>
              <c:f>'SALINAS 2016-2017'!$N$5:$O$5</c:f>
              <c:strCache>
                <c:ptCount val="2"/>
                <c:pt idx="0">
                  <c:v>E. coli</c:v>
                </c:pt>
                <c:pt idx="1">
                  <c:v>NMP/100g)</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'SALINAS 2016-2017'!$P$2:$BB$4</c:f>
              <c:multiLvlStrCache>
                <c:ptCount val="39"/>
                <c:lvl>
                  <c:pt idx="0">
                    <c:v>12.01.2016</c:v>
                  </c:pt>
                  <c:pt idx="1">
                    <c:v>26.01.2016</c:v>
                  </c:pt>
                  <c:pt idx="2">
                    <c:v>09.02.2016</c:v>
                  </c:pt>
                  <c:pt idx="3">
                    <c:v>23.02.2016</c:v>
                  </c:pt>
                  <c:pt idx="4">
                    <c:v>08.03.2016</c:v>
                  </c:pt>
                  <c:pt idx="5">
                    <c:v>22.03.2016</c:v>
                  </c:pt>
                  <c:pt idx="6">
                    <c:v>05.04.2016</c:v>
                  </c:pt>
                  <c:pt idx="7">
                    <c:v>19.04.2016</c:v>
                  </c:pt>
                  <c:pt idx="8">
                    <c:v>03.05.2016</c:v>
                  </c:pt>
                  <c:pt idx="9">
                    <c:v>17.05.2016</c:v>
                  </c:pt>
                  <c:pt idx="10">
                    <c:v>01.06.2016</c:v>
                  </c:pt>
                  <c:pt idx="11">
                    <c:v>17.06.2016</c:v>
                  </c:pt>
                  <c:pt idx="12">
                    <c:v>28.06.2016</c:v>
                  </c:pt>
                  <c:pt idx="13">
                    <c:v>12.07.2016</c:v>
                  </c:pt>
                  <c:pt idx="14">
                    <c:v>26.07.2016</c:v>
                  </c:pt>
                  <c:pt idx="15">
                    <c:v>09.08.2016</c:v>
                  </c:pt>
                  <c:pt idx="16">
                    <c:v>26.08.2016</c:v>
                  </c:pt>
                  <c:pt idx="17">
                    <c:v>06.09.2016</c:v>
                  </c:pt>
                  <c:pt idx="18">
                    <c:v>20.09.2016</c:v>
                  </c:pt>
                  <c:pt idx="19">
                    <c:v>04.10.2016</c:v>
                  </c:pt>
                  <c:pt idx="20">
                    <c:v>21.10.2016</c:v>
                  </c:pt>
                  <c:pt idx="21">
                    <c:v>02.11.2016</c:v>
                  </c:pt>
                  <c:pt idx="22">
                    <c:v>16.11.2016</c:v>
                  </c:pt>
                  <c:pt idx="23">
                    <c:v>30.11.2016</c:v>
                  </c:pt>
                  <c:pt idx="24">
                    <c:v>14.12.2016</c:v>
                  </c:pt>
                  <c:pt idx="25">
                    <c:v>27.12.206</c:v>
                  </c:pt>
                  <c:pt idx="26">
                    <c:v>11.01.2017</c:v>
                  </c:pt>
                  <c:pt idx="27">
                    <c:v>25.01.2017</c:v>
                  </c:pt>
                  <c:pt idx="28">
                    <c:v>08.02.2017</c:v>
                  </c:pt>
                  <c:pt idx="29">
                    <c:v>22.02.2017</c:v>
                  </c:pt>
                  <c:pt idx="30">
                    <c:v>08.03.2017</c:v>
                  </c:pt>
                  <c:pt idx="31">
                    <c:v>25.03.2017</c:v>
                  </c:pt>
                  <c:pt idx="32">
                    <c:v>29.03.2017</c:v>
                  </c:pt>
                  <c:pt idx="33">
                    <c:v>31.03.2017</c:v>
                  </c:pt>
                  <c:pt idx="34">
                    <c:v>05.04.2017</c:v>
                  </c:pt>
                  <c:pt idx="35">
                    <c:v>10.04.2017</c:v>
                  </c:pt>
                  <c:pt idx="36">
                    <c:v>19.04.2017</c:v>
                  </c:pt>
                  <c:pt idx="37">
                    <c:v>03.05.2017</c:v>
                  </c:pt>
                  <c:pt idx="38">
                    <c:v>17.05.2017</c:v>
                  </c:pt>
                </c:lvl>
                <c:lvl>
                  <c:pt idx="0">
                    <c:v>Enero</c:v>
                  </c:pt>
                  <c:pt idx="2">
                    <c:v>Febrero</c:v>
                  </c:pt>
                  <c:pt idx="4">
                    <c:v>Marzo</c:v>
                  </c:pt>
                  <c:pt idx="6">
                    <c:v>Abril</c:v>
                  </c:pt>
                  <c:pt idx="8">
                    <c:v>Mayo</c:v>
                  </c:pt>
                  <c:pt idx="10">
                    <c:v>Junio</c:v>
                  </c:pt>
                  <c:pt idx="13">
                    <c:v>Julio</c:v>
                  </c:pt>
                  <c:pt idx="15">
                    <c:v>Agosto</c:v>
                  </c:pt>
                  <c:pt idx="17">
                    <c:v>Septiembre</c:v>
                  </c:pt>
                  <c:pt idx="19">
                    <c:v>Octubre</c:v>
                  </c:pt>
                  <c:pt idx="21">
                    <c:v>Noviembre</c:v>
                  </c:pt>
                  <c:pt idx="24">
                    <c:v>Diciembre</c:v>
                  </c:pt>
                  <c:pt idx="26">
                    <c:v>Enero</c:v>
                  </c:pt>
                  <c:pt idx="28">
                    <c:v>Febrero</c:v>
                  </c:pt>
                  <c:pt idx="30">
                    <c:v>Marzo</c:v>
                  </c:pt>
                  <c:pt idx="34">
                    <c:v>Abril</c:v>
                  </c:pt>
                  <c:pt idx="37">
                    <c:v>Mayo</c:v>
                  </c:pt>
                </c:lvl>
                <c:lvl>
                  <c:pt idx="0">
                    <c:v>Verano</c:v>
                  </c:pt>
                  <c:pt idx="6">
                    <c:v>Otoño</c:v>
                  </c:pt>
                  <c:pt idx="13">
                    <c:v>Invierno</c:v>
                  </c:pt>
                  <c:pt idx="19">
                    <c:v>Primavera</c:v>
                  </c:pt>
                  <c:pt idx="26">
                    <c:v>Verano</c:v>
                  </c:pt>
                  <c:pt idx="32">
                    <c:v>Otoño</c:v>
                  </c:pt>
                </c:lvl>
              </c:multiLvlStrCache>
            </c:multiLvlStrRef>
          </c:cat>
          <c:val>
            <c:numRef>
              <c:f>'SALINAS 2016-2017'!$P$5:$BB$5</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20</c:v>
                </c:pt>
                <c:pt idx="29">
                  <c:v>0</c:v>
                </c:pt>
                <c:pt idx="30">
                  <c:v>20</c:v>
                </c:pt>
                <c:pt idx="31">
                  <c:v>2200</c:v>
                </c:pt>
                <c:pt idx="32">
                  <c:v>490</c:v>
                </c:pt>
                <c:pt idx="33">
                  <c:v>790</c:v>
                </c:pt>
                <c:pt idx="34">
                  <c:v>220</c:v>
                </c:pt>
                <c:pt idx="35">
                  <c:v>170</c:v>
                </c:pt>
                <c:pt idx="36">
                  <c:v>20</c:v>
                </c:pt>
                <c:pt idx="37">
                  <c:v>0</c:v>
                </c:pt>
                <c:pt idx="38">
                  <c:v>20</c:v>
                </c:pt>
              </c:numCache>
            </c:numRef>
          </c:val>
          <c:smooth val="0"/>
          <c:extLst>
            <c:ext xmlns:c16="http://schemas.microsoft.com/office/drawing/2014/chart" uri="{C3380CC4-5D6E-409C-BE32-E72D297353CC}">
              <c16:uniqueId val="{00000000-C765-4799-B300-6BE352F5D601}"/>
            </c:ext>
          </c:extLst>
        </c:ser>
        <c:ser>
          <c:idx val="1"/>
          <c:order val="1"/>
          <c:tx>
            <c:strRef>
              <c:f>'SALINAS 2016-2017'!$N$6:$O$6</c:f>
              <c:strCache>
                <c:ptCount val="2"/>
                <c:pt idx="0">
                  <c:v>C. termotolerantes</c:v>
                </c:pt>
                <c:pt idx="1">
                  <c:v> (NMP/100mL)</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'SALINAS 2016-2017'!$P$2:$BB$4</c:f>
              <c:multiLvlStrCache>
                <c:ptCount val="39"/>
                <c:lvl>
                  <c:pt idx="0">
                    <c:v>12.01.2016</c:v>
                  </c:pt>
                  <c:pt idx="1">
                    <c:v>26.01.2016</c:v>
                  </c:pt>
                  <c:pt idx="2">
                    <c:v>09.02.2016</c:v>
                  </c:pt>
                  <c:pt idx="3">
                    <c:v>23.02.2016</c:v>
                  </c:pt>
                  <c:pt idx="4">
                    <c:v>08.03.2016</c:v>
                  </c:pt>
                  <c:pt idx="5">
                    <c:v>22.03.2016</c:v>
                  </c:pt>
                  <c:pt idx="6">
                    <c:v>05.04.2016</c:v>
                  </c:pt>
                  <c:pt idx="7">
                    <c:v>19.04.2016</c:v>
                  </c:pt>
                  <c:pt idx="8">
                    <c:v>03.05.2016</c:v>
                  </c:pt>
                  <c:pt idx="9">
                    <c:v>17.05.2016</c:v>
                  </c:pt>
                  <c:pt idx="10">
                    <c:v>01.06.2016</c:v>
                  </c:pt>
                  <c:pt idx="11">
                    <c:v>17.06.2016</c:v>
                  </c:pt>
                  <c:pt idx="12">
                    <c:v>28.06.2016</c:v>
                  </c:pt>
                  <c:pt idx="13">
                    <c:v>12.07.2016</c:v>
                  </c:pt>
                  <c:pt idx="14">
                    <c:v>26.07.2016</c:v>
                  </c:pt>
                  <c:pt idx="15">
                    <c:v>09.08.2016</c:v>
                  </c:pt>
                  <c:pt idx="16">
                    <c:v>26.08.2016</c:v>
                  </c:pt>
                  <c:pt idx="17">
                    <c:v>06.09.2016</c:v>
                  </c:pt>
                  <c:pt idx="18">
                    <c:v>20.09.2016</c:v>
                  </c:pt>
                  <c:pt idx="19">
                    <c:v>04.10.2016</c:v>
                  </c:pt>
                  <c:pt idx="20">
                    <c:v>21.10.2016</c:v>
                  </c:pt>
                  <c:pt idx="21">
                    <c:v>02.11.2016</c:v>
                  </c:pt>
                  <c:pt idx="22">
                    <c:v>16.11.2016</c:v>
                  </c:pt>
                  <c:pt idx="23">
                    <c:v>30.11.2016</c:v>
                  </c:pt>
                  <c:pt idx="24">
                    <c:v>14.12.2016</c:v>
                  </c:pt>
                  <c:pt idx="25">
                    <c:v>27.12.206</c:v>
                  </c:pt>
                  <c:pt idx="26">
                    <c:v>11.01.2017</c:v>
                  </c:pt>
                  <c:pt idx="27">
                    <c:v>25.01.2017</c:v>
                  </c:pt>
                  <c:pt idx="28">
                    <c:v>08.02.2017</c:v>
                  </c:pt>
                  <c:pt idx="29">
                    <c:v>22.02.2017</c:v>
                  </c:pt>
                  <c:pt idx="30">
                    <c:v>08.03.2017</c:v>
                  </c:pt>
                  <c:pt idx="31">
                    <c:v>25.03.2017</c:v>
                  </c:pt>
                  <c:pt idx="32">
                    <c:v>29.03.2017</c:v>
                  </c:pt>
                  <c:pt idx="33">
                    <c:v>31.03.2017</c:v>
                  </c:pt>
                  <c:pt idx="34">
                    <c:v>05.04.2017</c:v>
                  </c:pt>
                  <c:pt idx="35">
                    <c:v>10.04.2017</c:v>
                  </c:pt>
                  <c:pt idx="36">
                    <c:v>19.04.2017</c:v>
                  </c:pt>
                  <c:pt idx="37">
                    <c:v>03.05.2017</c:v>
                  </c:pt>
                  <c:pt idx="38">
                    <c:v>17.05.2017</c:v>
                  </c:pt>
                </c:lvl>
                <c:lvl>
                  <c:pt idx="0">
                    <c:v>Enero</c:v>
                  </c:pt>
                  <c:pt idx="2">
                    <c:v>Febrero</c:v>
                  </c:pt>
                  <c:pt idx="4">
                    <c:v>Marzo</c:v>
                  </c:pt>
                  <c:pt idx="6">
                    <c:v>Abril</c:v>
                  </c:pt>
                  <c:pt idx="8">
                    <c:v>Mayo</c:v>
                  </c:pt>
                  <c:pt idx="10">
                    <c:v>Junio</c:v>
                  </c:pt>
                  <c:pt idx="13">
                    <c:v>Julio</c:v>
                  </c:pt>
                  <c:pt idx="15">
                    <c:v>Agosto</c:v>
                  </c:pt>
                  <c:pt idx="17">
                    <c:v>Septiembre</c:v>
                  </c:pt>
                  <c:pt idx="19">
                    <c:v>Octubre</c:v>
                  </c:pt>
                  <c:pt idx="21">
                    <c:v>Noviembre</c:v>
                  </c:pt>
                  <c:pt idx="24">
                    <c:v>Diciembre</c:v>
                  </c:pt>
                  <c:pt idx="26">
                    <c:v>Enero</c:v>
                  </c:pt>
                  <c:pt idx="28">
                    <c:v>Febrero</c:v>
                  </c:pt>
                  <c:pt idx="30">
                    <c:v>Marzo</c:v>
                  </c:pt>
                  <c:pt idx="34">
                    <c:v>Abril</c:v>
                  </c:pt>
                  <c:pt idx="37">
                    <c:v>Mayo</c:v>
                  </c:pt>
                </c:lvl>
                <c:lvl>
                  <c:pt idx="0">
                    <c:v>Verano</c:v>
                  </c:pt>
                  <c:pt idx="6">
                    <c:v>Otoño</c:v>
                  </c:pt>
                  <c:pt idx="13">
                    <c:v>Invierno</c:v>
                  </c:pt>
                  <c:pt idx="19">
                    <c:v>Primavera</c:v>
                  </c:pt>
                  <c:pt idx="26">
                    <c:v>Verano</c:v>
                  </c:pt>
                  <c:pt idx="32">
                    <c:v>Otoño</c:v>
                  </c:pt>
                </c:lvl>
              </c:multiLvlStrCache>
            </c:multiLvlStrRef>
          </c:cat>
          <c:val>
            <c:numRef>
              <c:f>'SALINAS 2016-2017'!$P$6:$BB$6</c:f>
              <c:numCache>
                <c:formatCode>General</c:formatCode>
                <c:ptCount val="39"/>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920</c:v>
                </c:pt>
                <c:pt idx="31">
                  <c:v>1600</c:v>
                </c:pt>
                <c:pt idx="32">
                  <c:v>33</c:v>
                </c:pt>
                <c:pt idx="33">
                  <c:v>540</c:v>
                </c:pt>
                <c:pt idx="34">
                  <c:v>49</c:v>
                </c:pt>
                <c:pt idx="35">
                  <c:v>1.8</c:v>
                </c:pt>
                <c:pt idx="36">
                  <c:v>2</c:v>
                </c:pt>
                <c:pt idx="37">
                  <c:v>1.8</c:v>
                </c:pt>
                <c:pt idx="38">
                  <c:v>1.8</c:v>
                </c:pt>
              </c:numCache>
            </c:numRef>
          </c:val>
          <c:smooth val="0"/>
          <c:extLst>
            <c:ext xmlns:c16="http://schemas.microsoft.com/office/drawing/2014/chart" uri="{C3380CC4-5D6E-409C-BE32-E72D297353CC}">
              <c16:uniqueId val="{00000001-C765-4799-B300-6BE352F5D601}"/>
            </c:ext>
          </c:extLst>
        </c:ser>
        <c:dLbls>
          <c:showLegendKey val="0"/>
          <c:showVal val="0"/>
          <c:showCatName val="0"/>
          <c:showSerName val="0"/>
          <c:showPercent val="0"/>
          <c:showBubbleSize val="0"/>
        </c:dLbls>
        <c:smooth val="0"/>
        <c:axId val="602478872"/>
        <c:axId val="602479264"/>
      </c:lineChart>
      <c:catAx>
        <c:axId val="60247887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PE"/>
          </a:p>
        </c:txPr>
        <c:crossAx val="602479264"/>
        <c:crosses val="autoZero"/>
        <c:auto val="1"/>
        <c:lblAlgn val="ctr"/>
        <c:lblOffset val="100"/>
        <c:noMultiLvlLbl val="0"/>
      </c:catAx>
      <c:valAx>
        <c:axId val="602479264"/>
        <c:scaling>
          <c:orientation val="minMax"/>
        </c:scaling>
        <c:delete val="0"/>
        <c:axPos val="l"/>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PE"/>
          </a:p>
        </c:txPr>
        <c:crossAx val="60247887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PE"/>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P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0.01538</cdr:x>
      <cdr:y>0.29106</cdr:y>
    </cdr:from>
    <cdr:to>
      <cdr:x>0.06374</cdr:x>
      <cdr:y>0.55086</cdr:y>
    </cdr:to>
    <cdr:sp macro="" textlink="">
      <cdr:nvSpPr>
        <cdr:cNvPr id="2" name="CuadroTexto 1"/>
        <cdr:cNvSpPr txBox="1"/>
      </cdr:nvSpPr>
      <cdr:spPr>
        <a:xfrm xmlns:a="http://schemas.openxmlformats.org/drawingml/2006/main">
          <a:off x="166688" y="1574007"/>
          <a:ext cx="523875" cy="1404938"/>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s-PE" sz="1100"/>
            <a:t>E. Coli NMP/100g</a:t>
          </a:r>
        </a:p>
      </cdr:txBody>
    </cdr:sp>
  </cdr:relSizeAnchor>
  <cdr:relSizeAnchor xmlns:cdr="http://schemas.openxmlformats.org/drawingml/2006/chartDrawing">
    <cdr:from>
      <cdr:x>0.96484</cdr:x>
      <cdr:y>0.52004</cdr:y>
    </cdr:from>
    <cdr:to>
      <cdr:x>1</cdr:x>
      <cdr:y>0.68912</cdr:y>
    </cdr:to>
    <cdr:sp macro="" textlink="">
      <cdr:nvSpPr>
        <cdr:cNvPr id="3" name="CuadroTexto 2"/>
        <cdr:cNvSpPr txBox="1"/>
      </cdr:nvSpPr>
      <cdr:spPr>
        <a:xfrm xmlns:a="http://schemas.openxmlformats.org/drawingml/2006/main">
          <a:off x="10453688" y="2812257"/>
          <a:ext cx="381000" cy="91440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s-PE" sz="1100"/>
            <a:t>C.Fecal NMP/100mL</a:t>
          </a:r>
        </a:p>
      </cdr:txBody>
    </cdr:sp>
  </cdr:relSizeAnchor>
  <cdr:relSizeAnchor xmlns:cdr="http://schemas.openxmlformats.org/drawingml/2006/chartDrawing">
    <cdr:from>
      <cdr:x>0.08469</cdr:x>
      <cdr:y>0.71869</cdr:y>
    </cdr:from>
    <cdr:to>
      <cdr:x>0.96054</cdr:x>
      <cdr:y>0.7201</cdr:y>
    </cdr:to>
    <cdr:cxnSp macro="">
      <cdr:nvCxnSpPr>
        <cdr:cNvPr id="9" name="Conector recto 8">
          <a:extLst xmlns:a="http://schemas.openxmlformats.org/drawingml/2006/main">
            <a:ext uri="{FF2B5EF4-FFF2-40B4-BE49-F238E27FC236}">
              <a16:creationId xmlns:a16="http://schemas.microsoft.com/office/drawing/2014/main" id="{2B70F653-332C-439D-93FC-5A7DC50F211D}"/>
            </a:ext>
          </a:extLst>
        </cdr:cNvPr>
        <cdr:cNvCxnSpPr/>
      </cdr:nvCxnSpPr>
      <cdr:spPr>
        <a:xfrm xmlns:a="http://schemas.openxmlformats.org/drawingml/2006/main">
          <a:off x="874690" y="3494335"/>
          <a:ext cx="9045598" cy="6842"/>
        </a:xfrm>
        <a:prstGeom xmlns:a="http://schemas.openxmlformats.org/drawingml/2006/main" prst="line">
          <a:avLst/>
        </a:prstGeom>
        <a:ln xmlns:a="http://schemas.openxmlformats.org/drawingml/2006/main">
          <a:solidFill>
            <a:srgbClr val="FF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0.30758</cdr:x>
      <cdr:y>0.66427</cdr:y>
    </cdr:from>
    <cdr:to>
      <cdr:x>0.39611</cdr:x>
      <cdr:y>0.89348</cdr:y>
    </cdr:to>
    <cdr:sp macro="" textlink="">
      <cdr:nvSpPr>
        <cdr:cNvPr id="13" name="CuadroTexto 12"/>
        <cdr:cNvSpPr txBox="1"/>
      </cdr:nvSpPr>
      <cdr:spPr>
        <a:xfrm xmlns:a="http://schemas.openxmlformats.org/drawingml/2006/main">
          <a:off x="3176588" y="3229715"/>
          <a:ext cx="914400" cy="1114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PE" sz="1100" dirty="0"/>
        </a:p>
      </cdr:txBody>
    </cdr:sp>
  </cdr:relSizeAnchor>
  <cdr:relSizeAnchor xmlns:cdr="http://schemas.openxmlformats.org/drawingml/2006/chartDrawing">
    <cdr:from>
      <cdr:x>0.30758</cdr:x>
      <cdr:y>0.66133</cdr:y>
    </cdr:from>
    <cdr:to>
      <cdr:x>0.40165</cdr:x>
      <cdr:y>0.88172</cdr:y>
    </cdr:to>
    <cdr:sp macro="" textlink="">
      <cdr:nvSpPr>
        <cdr:cNvPr id="14" name="CuadroTexto 13"/>
        <cdr:cNvSpPr txBox="1"/>
      </cdr:nvSpPr>
      <cdr:spPr>
        <a:xfrm xmlns:a="http://schemas.openxmlformats.org/drawingml/2006/main">
          <a:off x="3176588" y="3215427"/>
          <a:ext cx="971550" cy="1071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PE" sz="1100" dirty="0"/>
        </a:p>
      </cdr:txBody>
    </cdr:sp>
  </cdr:relSizeAnchor>
  <cdr:relSizeAnchor xmlns:cdr="http://schemas.openxmlformats.org/drawingml/2006/chartDrawing">
    <cdr:from>
      <cdr:x>0.33801</cdr:x>
      <cdr:y>0.66721</cdr:y>
    </cdr:from>
    <cdr:to>
      <cdr:x>0.42655</cdr:x>
      <cdr:y>0.71422</cdr:y>
    </cdr:to>
    <cdr:sp macro="" textlink="">
      <cdr:nvSpPr>
        <cdr:cNvPr id="15" name="CuadroTexto 14"/>
        <cdr:cNvSpPr txBox="1"/>
      </cdr:nvSpPr>
      <cdr:spPr>
        <a:xfrm xmlns:a="http://schemas.openxmlformats.org/drawingml/2006/main">
          <a:off x="3490913" y="3244001"/>
          <a:ext cx="914400" cy="22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PE" sz="1100" dirty="0"/>
            <a:t>C. Fecales &lt;=14 NMP/100mL</a:t>
          </a:r>
        </a:p>
      </cdr:txBody>
    </cdr:sp>
  </cdr:relSizeAnchor>
  <cdr:relSizeAnchor xmlns:cdr="http://schemas.openxmlformats.org/drawingml/2006/chartDrawing">
    <cdr:from>
      <cdr:x>0.08762</cdr:x>
      <cdr:y>0.6437</cdr:y>
    </cdr:from>
    <cdr:to>
      <cdr:x>0.95086</cdr:x>
      <cdr:y>0.64664</cdr:y>
    </cdr:to>
    <cdr:cxnSp macro="">
      <cdr:nvCxnSpPr>
        <cdr:cNvPr id="17" name="Conector recto 16">
          <a:extLst xmlns:a="http://schemas.openxmlformats.org/drawingml/2006/main">
            <a:ext uri="{FF2B5EF4-FFF2-40B4-BE49-F238E27FC236}">
              <a16:creationId xmlns:a16="http://schemas.microsoft.com/office/drawing/2014/main" id="{0D1C95C4-981E-4949-AA6E-7505AB8E0787}"/>
            </a:ext>
          </a:extLst>
        </cdr:cNvPr>
        <cdr:cNvCxnSpPr/>
      </cdr:nvCxnSpPr>
      <cdr:spPr>
        <a:xfrm xmlns:a="http://schemas.openxmlformats.org/drawingml/2006/main">
          <a:off x="904875" y="3129702"/>
          <a:ext cx="8915400" cy="14288"/>
        </a:xfrm>
        <a:prstGeom xmlns:a="http://schemas.openxmlformats.org/drawingml/2006/main" prst="line">
          <a:avLst/>
        </a:prstGeom>
        <a:ln xmlns:a="http://schemas.openxmlformats.org/drawingml/2006/main">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0.29789</cdr:x>
      <cdr:y>0.5908</cdr:y>
    </cdr:from>
    <cdr:to>
      <cdr:x>0.38643</cdr:x>
      <cdr:y>0.77887</cdr:y>
    </cdr:to>
    <cdr:sp macro="" textlink="">
      <cdr:nvSpPr>
        <cdr:cNvPr id="19" name="CuadroTexto 18"/>
        <cdr:cNvSpPr txBox="1"/>
      </cdr:nvSpPr>
      <cdr:spPr>
        <a:xfrm xmlns:a="http://schemas.openxmlformats.org/drawingml/2006/main">
          <a:off x="3076575" y="28725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PE" sz="1100" dirty="0"/>
            <a:t>E. </a:t>
          </a:r>
          <a:r>
            <a:rPr lang="es-PE" sz="1100" dirty="0" err="1"/>
            <a:t>Coli</a:t>
          </a:r>
          <a:r>
            <a:rPr lang="es-PE" sz="1100" dirty="0"/>
            <a:t>  &lt;230 NMP/100g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ED0D8-DB0C-4B0E-85AE-DB7B9532EEAE}" type="datetimeFigureOut">
              <a:rPr lang="es-PE" smtClean="0"/>
              <a:t>26/04/2019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BCB84-EC21-4106-9B6C-DDDB0AEFAA29}" type="slidenum">
              <a:rPr lang="es-PE" smtClean="0"/>
              <a:t>‹Nº›</a:t>
            </a:fld>
            <a:endParaRPr lang="es-PE"/>
          </a:p>
        </p:txBody>
      </p:sp>
    </p:spTree>
    <p:extLst>
      <p:ext uri="{BB962C8B-B14F-4D97-AF65-F5344CB8AC3E}">
        <p14:creationId xmlns:p14="http://schemas.microsoft.com/office/powerpoint/2010/main" val="284295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5C831677-841F-4592-B996-47B33E5F9077}" type="datetimeFigureOut">
              <a:rPr lang="es-PE" smtClean="0"/>
              <a:t>26/04/2019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15991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C831677-841F-4592-B996-47B33E5F9077}" type="datetimeFigureOut">
              <a:rPr lang="es-PE" smtClean="0"/>
              <a:t>26/04/2019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354205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C831677-841F-4592-B996-47B33E5F9077}" type="datetimeFigureOut">
              <a:rPr lang="es-PE" smtClean="0"/>
              <a:t>26/04/2019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336035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8724"/>
            <a:ext cx="10515600" cy="1064712"/>
          </a:xfrm>
        </p:spPr>
        <p:txBody>
          <a:bodyPr>
            <a:noAutofit/>
          </a:bodyPr>
          <a:lstStyle>
            <a:lvl1pPr>
              <a:defRPr sz="3600" b="1">
                <a:solidFill>
                  <a:srgbClr val="019FCD"/>
                </a:solidFill>
                <a:latin typeface="Century Gothic" panose="020B0502020202020204" pitchFamily="34" charset="0"/>
              </a:defRPr>
            </a:lvl1pPr>
          </a:lstStyle>
          <a:p>
            <a:r>
              <a:rPr lang="es-ES" dirty="0"/>
              <a:t>Haga clic para modificar el estilo de título del patrón</a:t>
            </a:r>
            <a:endParaRPr lang="es-PE" dirty="0"/>
          </a:p>
        </p:txBody>
      </p:sp>
      <p:sp>
        <p:nvSpPr>
          <p:cNvPr id="3" name="Marcador de contenido 2"/>
          <p:cNvSpPr>
            <a:spLocks noGrp="1"/>
          </p:cNvSpPr>
          <p:nvPr>
            <p:ph idx="1"/>
          </p:nvPr>
        </p:nvSpPr>
        <p:spPr>
          <a:xfrm>
            <a:off x="838200" y="1816273"/>
            <a:ext cx="10515600" cy="4096011"/>
          </a:xfrm>
        </p:spPr>
        <p:txBody>
          <a:bodyPr>
            <a:normAutofit/>
          </a:bodyPr>
          <a:lstStyle>
            <a:lvl1pPr>
              <a:defRPr sz="1800" b="0">
                <a:solidFill>
                  <a:schemeClr val="tx1">
                    <a:lumMod val="75000"/>
                    <a:lumOff val="25000"/>
                  </a:schemeClr>
                </a:solidFill>
                <a:latin typeface="Century Gothic" panose="020B0502020202020204" pitchFamily="34" charset="0"/>
              </a:defRPr>
            </a:lvl1pPr>
            <a:lvl2pPr>
              <a:defRPr>
                <a:solidFill>
                  <a:schemeClr val="tx1">
                    <a:lumMod val="85000"/>
                    <a:lumOff val="15000"/>
                  </a:schemeClr>
                </a:solidFill>
                <a:latin typeface="Century Gothic" panose="020B0502020202020204" pitchFamily="34" charset="0"/>
              </a:defRPr>
            </a:lvl2pPr>
            <a:lvl3pPr>
              <a:defRPr>
                <a:solidFill>
                  <a:schemeClr val="bg2">
                    <a:lumMod val="10000"/>
                  </a:schemeClr>
                </a:solidFill>
                <a:latin typeface="Century Gothic" panose="020B0502020202020204" pitchFamily="34" charset="0"/>
              </a:defRPr>
            </a:lvl3pPr>
            <a:lvl4pPr>
              <a:defRPr>
                <a:solidFill>
                  <a:schemeClr val="bg2">
                    <a:lumMod val="10000"/>
                  </a:schemeClr>
                </a:solidFill>
                <a:latin typeface="Century Gothic" panose="020B0502020202020204" pitchFamily="34" charset="0"/>
              </a:defRPr>
            </a:lvl4pPr>
            <a:lvl5pPr>
              <a:defRPr>
                <a:solidFill>
                  <a:schemeClr val="bg2">
                    <a:lumMod val="10000"/>
                  </a:schemeClr>
                </a:solidFill>
                <a:latin typeface="Century Gothic" panose="020B0502020202020204" pitchFamily="34" charset="0"/>
              </a:defRPr>
            </a:lvl5pPr>
          </a:lstStyle>
          <a:p>
            <a:pPr lvl="0"/>
            <a:r>
              <a:rPr lang="es-ES" dirty="0"/>
              <a:t>Haga clic para modificar el estilo de texto del patrón</a:t>
            </a:r>
          </a:p>
        </p:txBody>
      </p:sp>
      <p:pic>
        <p:nvPicPr>
          <p:cNvPr id="8" name="Imagen 7"/>
          <p:cNvPicPr>
            <a:picLocks noChangeAspect="1"/>
          </p:cNvPicPr>
          <p:nvPr userDrawn="1"/>
        </p:nvPicPr>
        <p:blipFill>
          <a:blip r:embed="rId2"/>
          <a:stretch>
            <a:fillRect/>
          </a:stretch>
        </p:blipFill>
        <p:spPr>
          <a:xfrm>
            <a:off x="10413658" y="6092890"/>
            <a:ext cx="1418592" cy="444475"/>
          </a:xfrm>
          <a:prstGeom prst="rect">
            <a:avLst/>
          </a:prstGeom>
          <a:noFill/>
        </p:spPr>
      </p:pic>
      <p:cxnSp>
        <p:nvCxnSpPr>
          <p:cNvPr id="9" name="Conector recto 8"/>
          <p:cNvCxnSpPr/>
          <p:nvPr userDrawn="1"/>
        </p:nvCxnSpPr>
        <p:spPr>
          <a:xfrm>
            <a:off x="10254344" y="6108754"/>
            <a:ext cx="0" cy="428611"/>
          </a:xfrm>
          <a:prstGeom prst="line">
            <a:avLst/>
          </a:prstGeom>
          <a:ln>
            <a:solidFill>
              <a:srgbClr val="019FCD"/>
            </a:solidFill>
          </a:ln>
        </p:spPr>
        <p:style>
          <a:lnRef idx="1">
            <a:schemeClr val="accent1"/>
          </a:lnRef>
          <a:fillRef idx="0">
            <a:schemeClr val="accent1"/>
          </a:fillRef>
          <a:effectRef idx="0">
            <a:schemeClr val="accent1"/>
          </a:effectRef>
          <a:fontRef idx="minor">
            <a:schemeClr val="tx1"/>
          </a:fontRef>
        </p:style>
      </p:cxnSp>
      <p:sp>
        <p:nvSpPr>
          <p:cNvPr id="16" name="Marcador de contenido 15"/>
          <p:cNvSpPr>
            <a:spLocks noGrp="1"/>
          </p:cNvSpPr>
          <p:nvPr>
            <p:ph sz="quarter" idx="10"/>
          </p:nvPr>
        </p:nvSpPr>
        <p:spPr>
          <a:xfrm>
            <a:off x="5632501" y="6204338"/>
            <a:ext cx="4584265" cy="270397"/>
          </a:xfrm>
        </p:spPr>
        <p:txBody>
          <a:bodyPr>
            <a:noAutofit/>
          </a:bodyPr>
          <a:lstStyle>
            <a:lvl1pPr marL="0" indent="0" algn="r">
              <a:buNone/>
              <a:defRPr sz="1000"/>
            </a:lvl1pPr>
          </a:lstStyle>
          <a:p>
            <a:pPr lvl="0"/>
            <a:r>
              <a:rPr lang="es-ES" dirty="0"/>
              <a:t>Haga clic para modificar el estilo de texto del patrón</a:t>
            </a:r>
          </a:p>
        </p:txBody>
      </p:sp>
    </p:spTree>
    <p:extLst>
      <p:ext uri="{BB962C8B-B14F-4D97-AF65-F5344CB8AC3E}">
        <p14:creationId xmlns:p14="http://schemas.microsoft.com/office/powerpoint/2010/main" val="391654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C831677-841F-4592-B996-47B33E5F9077}" type="datetimeFigureOut">
              <a:rPr lang="es-PE" smtClean="0"/>
              <a:t>26/04/2019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40074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C831677-841F-4592-B996-47B33E5F9077}" type="datetimeFigureOut">
              <a:rPr lang="es-PE" smtClean="0"/>
              <a:t>26/04/2019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124395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C831677-841F-4592-B996-47B33E5F9077}" type="datetimeFigureOut">
              <a:rPr lang="es-PE" smtClean="0"/>
              <a:t>26/04/2019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142893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C831677-841F-4592-B996-47B33E5F9077}" type="datetimeFigureOut">
              <a:rPr lang="es-PE" smtClean="0"/>
              <a:t>26/04/2019</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286197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C831677-841F-4592-B996-47B33E5F9077}" type="datetimeFigureOut">
              <a:rPr lang="es-PE" smtClean="0"/>
              <a:t>26/04/2019</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8947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831677-841F-4592-B996-47B33E5F9077}" type="datetimeFigureOut">
              <a:rPr lang="es-PE" smtClean="0"/>
              <a:t>26/04/2019</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152862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C831677-841F-4592-B996-47B33E5F9077}" type="datetimeFigureOut">
              <a:rPr lang="es-PE" smtClean="0"/>
              <a:t>26/04/2019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96726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C831677-841F-4592-B996-47B33E5F9077}" type="datetimeFigureOut">
              <a:rPr lang="es-PE" smtClean="0"/>
              <a:t>26/04/2019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28C722B-CFCA-4521-9863-2CB53C5C009D}" type="slidenum">
              <a:rPr lang="es-PE" smtClean="0"/>
              <a:t>‹Nº›</a:t>
            </a:fld>
            <a:endParaRPr lang="es-PE"/>
          </a:p>
        </p:txBody>
      </p:sp>
    </p:spTree>
    <p:extLst>
      <p:ext uri="{BB962C8B-B14F-4D97-AF65-F5344CB8AC3E}">
        <p14:creationId xmlns:p14="http://schemas.microsoft.com/office/powerpoint/2010/main" val="22297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31677-841F-4592-B996-47B33E5F9077}" type="datetimeFigureOut">
              <a:rPr lang="es-PE" smtClean="0"/>
              <a:t>26/04/2019</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C722B-CFCA-4521-9863-2CB53C5C009D}" type="slidenum">
              <a:rPr lang="es-PE" smtClean="0"/>
              <a:t>‹Nº›</a:t>
            </a:fld>
            <a:endParaRPr lang="es-PE"/>
          </a:p>
        </p:txBody>
      </p:sp>
    </p:spTree>
    <p:extLst>
      <p:ext uri="{BB962C8B-B14F-4D97-AF65-F5344CB8AC3E}">
        <p14:creationId xmlns:p14="http://schemas.microsoft.com/office/powerpoint/2010/main" val="359810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B341075-6A36-4E52-8640-029F381EC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9F5586F-0A17-4A13-919B-C0793BC4D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805" y="1067192"/>
            <a:ext cx="2632005" cy="963314"/>
          </a:xfrm>
          <a:prstGeom prst="rect">
            <a:avLst/>
          </a:prstGeom>
        </p:spPr>
      </p:pic>
      <p:pic>
        <p:nvPicPr>
          <p:cNvPr id="7" name="Imagen 6">
            <a:extLst>
              <a:ext uri="{FF2B5EF4-FFF2-40B4-BE49-F238E27FC236}">
                <a16:creationId xmlns:a16="http://schemas.microsoft.com/office/drawing/2014/main" id="{0920A5CC-166D-425B-9561-C56F17A49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154" y="1024160"/>
            <a:ext cx="2955042" cy="1081546"/>
          </a:xfrm>
          <a:prstGeom prst="rect">
            <a:avLst/>
          </a:prstGeom>
        </p:spPr>
      </p:pic>
      <p:sp>
        <p:nvSpPr>
          <p:cNvPr id="11" name="Título 10">
            <a:extLst>
              <a:ext uri="{FF2B5EF4-FFF2-40B4-BE49-F238E27FC236}">
                <a16:creationId xmlns:a16="http://schemas.microsoft.com/office/drawing/2014/main" id="{71EF2BC3-263E-4925-9671-E53CFDB5EE8B}"/>
              </a:ext>
            </a:extLst>
          </p:cNvPr>
          <p:cNvSpPr>
            <a:spLocks noGrp="1"/>
          </p:cNvSpPr>
          <p:nvPr>
            <p:ph type="ctrTitle"/>
          </p:nvPr>
        </p:nvSpPr>
        <p:spPr>
          <a:xfrm>
            <a:off x="1524000" y="2546649"/>
            <a:ext cx="9144000" cy="963314"/>
          </a:xfrm>
        </p:spPr>
        <p:txBody>
          <a:bodyPr>
            <a:noAutofit/>
          </a:bodyPr>
          <a:lstStyle/>
          <a:p>
            <a:r>
              <a:rPr lang="es-PE" sz="3200" b="1" dirty="0">
                <a:latin typeface="+mn-lt"/>
              </a:rPr>
              <a:t>IMPLEMENTACIÓN DEL SISTEMA DE ALERTA TEMPRANA SANITARIA </a:t>
            </a:r>
          </a:p>
        </p:txBody>
      </p:sp>
      <p:sp>
        <p:nvSpPr>
          <p:cNvPr id="12" name="Subtítulo 11">
            <a:extLst>
              <a:ext uri="{FF2B5EF4-FFF2-40B4-BE49-F238E27FC236}">
                <a16:creationId xmlns:a16="http://schemas.microsoft.com/office/drawing/2014/main" id="{07026704-E61F-4B6B-8C86-EB92C50BF135}"/>
              </a:ext>
            </a:extLst>
          </p:cNvPr>
          <p:cNvSpPr>
            <a:spLocks noGrp="1"/>
          </p:cNvSpPr>
          <p:nvPr>
            <p:ph type="subTitle" idx="1"/>
          </p:nvPr>
        </p:nvSpPr>
        <p:spPr>
          <a:xfrm>
            <a:off x="1699805" y="4652355"/>
            <a:ext cx="9144000" cy="398034"/>
          </a:xfrm>
        </p:spPr>
        <p:txBody>
          <a:bodyPr>
            <a:normAutofit/>
          </a:bodyPr>
          <a:lstStyle/>
          <a:p>
            <a:r>
              <a:rPr lang="es-PE" sz="1800" b="1" dirty="0"/>
              <a:t>26 de abril de 2019 - </a:t>
            </a:r>
            <a:r>
              <a:rPr lang="es-ES" sz="1800" b="1" dirty="0"/>
              <a:t>Dirección de Supervisión y Fiscalización Pesquera y Acuícola</a:t>
            </a:r>
            <a:endParaRPr lang="es-PE" sz="1800" b="1" dirty="0"/>
          </a:p>
        </p:txBody>
      </p:sp>
    </p:spTree>
    <p:extLst>
      <p:ext uri="{BB962C8B-B14F-4D97-AF65-F5344CB8AC3E}">
        <p14:creationId xmlns:p14="http://schemas.microsoft.com/office/powerpoint/2010/main" val="136586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839584" y="831273"/>
            <a:ext cx="10515600" cy="859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19FCD"/>
                </a:solidFill>
                <a:latin typeface="Century Gothic" panose="020B0502020202020204" pitchFamily="34" charset="0"/>
                <a:ea typeface="+mj-ea"/>
                <a:cs typeface="+mj-cs"/>
              </a:defRPr>
            </a:lvl1pPr>
          </a:lstStyle>
          <a:p>
            <a:r>
              <a:rPr lang="es-PE" sz="2800" dirty="0"/>
              <a:t>Implementar las nuevas estaciones de monitoreo Sanitario.</a:t>
            </a:r>
          </a:p>
        </p:txBody>
      </p:sp>
      <p:sp>
        <p:nvSpPr>
          <p:cNvPr id="5" name="Marcador de contenido 4"/>
          <p:cNvSpPr txBox="1">
            <a:spLocks noGrp="1"/>
          </p:cNvSpPr>
          <p:nvPr>
            <p:ph idx="1"/>
          </p:nvPr>
        </p:nvSpPr>
        <p:spPr>
          <a:xfrm>
            <a:off x="839584" y="1690688"/>
            <a:ext cx="10723420" cy="4161549"/>
          </a:xfrm>
          <a:prstGeom prst="rect">
            <a:avLst/>
          </a:prstGeom>
          <a:noFill/>
        </p:spPr>
        <p:txBody>
          <a:bodyPr wrap="square" rtlCol="0">
            <a:spAutoFit/>
          </a:bodyPr>
          <a:lstStyle/>
          <a:p>
            <a:pPr algn="just">
              <a:lnSpc>
                <a:spcPct val="120000"/>
              </a:lnSpc>
              <a:spcBef>
                <a:spcPct val="0"/>
              </a:spcBef>
              <a:buNone/>
            </a:pPr>
            <a:r>
              <a:rPr lang="es-ES" altLang="es-PE" sz="1800" dirty="0">
                <a:solidFill>
                  <a:schemeClr val="bg2">
                    <a:lumMod val="25000"/>
                  </a:schemeClr>
                </a:solidFill>
                <a:latin typeface="Century Gothic" panose="020B0502020202020204" pitchFamily="34" charset="0"/>
              </a:rPr>
              <a:t>Las nuevas estaciones antes de iniciar a monitorear debe ser validado en el campo por SANIPES y coordinado con los concesionarios.</a:t>
            </a:r>
          </a:p>
          <a:p>
            <a:pPr algn="just">
              <a:lnSpc>
                <a:spcPct val="120000"/>
              </a:lnSpc>
              <a:spcBef>
                <a:spcPct val="0"/>
              </a:spcBef>
              <a:buNone/>
            </a:pPr>
            <a:endParaRPr lang="es-ES" altLang="es-PE" sz="1800" dirty="0">
              <a:solidFill>
                <a:schemeClr val="bg2">
                  <a:lumMod val="25000"/>
                </a:schemeClr>
              </a:solidFill>
              <a:latin typeface="Century Gothic" panose="020B0502020202020204" pitchFamily="34" charset="0"/>
            </a:endParaRPr>
          </a:p>
          <a:p>
            <a:pPr marL="285750" indent="-285750" algn="just">
              <a:lnSpc>
                <a:spcPct val="120000"/>
              </a:lnSpc>
              <a:spcBef>
                <a:spcPct val="0"/>
              </a:spcBef>
              <a:buFont typeface="Wingdings" panose="05000000000000000000" pitchFamily="2" charset="2"/>
              <a:buChar char="ü"/>
            </a:pPr>
            <a:r>
              <a:rPr lang="es-ES" altLang="es-PE" sz="1800" dirty="0">
                <a:solidFill>
                  <a:schemeClr val="bg2">
                    <a:lumMod val="25000"/>
                  </a:schemeClr>
                </a:solidFill>
                <a:latin typeface="Century Gothic" panose="020B0502020202020204" pitchFamily="34" charset="0"/>
              </a:rPr>
              <a:t>Garantizar el monitoreo permanente de los indicadores sanitarios con frecuencia establecida.</a:t>
            </a:r>
          </a:p>
          <a:p>
            <a:pPr marL="285750" indent="-285750" algn="just">
              <a:lnSpc>
                <a:spcPct val="120000"/>
              </a:lnSpc>
              <a:spcBef>
                <a:spcPct val="0"/>
              </a:spcBef>
              <a:buFont typeface="Wingdings" panose="05000000000000000000" pitchFamily="2" charset="2"/>
              <a:buChar char="ü"/>
            </a:pPr>
            <a:r>
              <a:rPr lang="es-ES" altLang="es-PE" sz="1800" dirty="0">
                <a:solidFill>
                  <a:schemeClr val="bg2">
                    <a:lumMod val="25000"/>
                  </a:schemeClr>
                </a:solidFill>
                <a:latin typeface="Century Gothic" panose="020B0502020202020204" pitchFamily="34" charset="0"/>
              </a:rPr>
              <a:t>En los sistemas de cultivo debe mantener stock de MB  siempre.</a:t>
            </a:r>
          </a:p>
          <a:p>
            <a:pPr algn="just">
              <a:lnSpc>
                <a:spcPct val="120000"/>
              </a:lnSpc>
              <a:spcBef>
                <a:spcPct val="0"/>
              </a:spcBef>
              <a:buNone/>
            </a:pPr>
            <a:endParaRPr lang="es-ES" altLang="es-PE" sz="1800" dirty="0">
              <a:solidFill>
                <a:schemeClr val="bg2">
                  <a:lumMod val="25000"/>
                </a:schemeClr>
              </a:solidFill>
              <a:latin typeface="Century Gothic" panose="020B0502020202020204" pitchFamily="34" charset="0"/>
            </a:endParaRPr>
          </a:p>
          <a:p>
            <a:pPr algn="just">
              <a:lnSpc>
                <a:spcPct val="120000"/>
              </a:lnSpc>
              <a:spcBef>
                <a:spcPct val="0"/>
              </a:spcBef>
              <a:buNone/>
            </a:pPr>
            <a:r>
              <a:rPr lang="es-ES" altLang="es-PE" sz="1800" dirty="0">
                <a:solidFill>
                  <a:schemeClr val="bg2">
                    <a:lumMod val="25000"/>
                  </a:schemeClr>
                </a:solidFill>
                <a:latin typeface="Century Gothic" panose="020B0502020202020204" pitchFamily="34" charset="0"/>
              </a:rPr>
              <a:t>Con los resultados de la investigación plantear los siguientes escenarios:</a:t>
            </a:r>
          </a:p>
          <a:p>
            <a:pPr marL="342900" indent="-342900" algn="just">
              <a:lnSpc>
                <a:spcPct val="120000"/>
              </a:lnSpc>
              <a:spcBef>
                <a:spcPct val="0"/>
              </a:spcBef>
              <a:buFont typeface="+mj-lt"/>
              <a:buAutoNum type="arabicPeriod"/>
            </a:pPr>
            <a:r>
              <a:rPr lang="es-ES" altLang="es-PE" sz="1800" b="1" dirty="0">
                <a:solidFill>
                  <a:srgbClr val="0070C0"/>
                </a:solidFill>
                <a:latin typeface="Century Gothic" panose="020B0502020202020204" pitchFamily="34" charset="0"/>
              </a:rPr>
              <a:t>Escenario 1</a:t>
            </a:r>
            <a:r>
              <a:rPr lang="es-ES" altLang="es-PE" sz="1800" dirty="0">
                <a:solidFill>
                  <a:schemeClr val="bg2">
                    <a:lumMod val="25000"/>
                  </a:schemeClr>
                </a:solidFill>
                <a:latin typeface="Century Gothic" panose="020B0502020202020204" pitchFamily="34" charset="0"/>
              </a:rPr>
              <a:t>. Si los resultados microbiológicos se han mantenido dentro de los LMP y comparado con los resultados históricos solo se debe activar estas estaciones  en periodos de Riesgo (Ingreso de aguas de rio).</a:t>
            </a:r>
          </a:p>
          <a:p>
            <a:pPr marL="342900" indent="-342900" algn="just">
              <a:lnSpc>
                <a:spcPct val="120000"/>
              </a:lnSpc>
              <a:spcBef>
                <a:spcPct val="0"/>
              </a:spcBef>
              <a:buFont typeface="+mj-lt"/>
              <a:buAutoNum type="arabicPeriod"/>
            </a:pPr>
            <a:r>
              <a:rPr lang="es-ES" altLang="es-PE" sz="1800" b="1" dirty="0">
                <a:solidFill>
                  <a:srgbClr val="0070C0"/>
                </a:solidFill>
                <a:latin typeface="Century Gothic" panose="020B0502020202020204" pitchFamily="34" charset="0"/>
              </a:rPr>
              <a:t>Escenario 2.  </a:t>
            </a:r>
            <a:r>
              <a:rPr lang="es-ES" altLang="es-PE" sz="1800" dirty="0">
                <a:solidFill>
                  <a:schemeClr val="bg2">
                    <a:lumMod val="25000"/>
                  </a:schemeClr>
                </a:solidFill>
                <a:latin typeface="Century Gothic" panose="020B0502020202020204" pitchFamily="34" charset="0"/>
              </a:rPr>
              <a:t>Mantener las estaciones de manera permanente</a:t>
            </a:r>
            <a:endParaRPr lang="es-PE" sz="1800" dirty="0"/>
          </a:p>
        </p:txBody>
      </p:sp>
    </p:spTree>
    <p:extLst>
      <p:ext uri="{BB962C8B-B14F-4D97-AF65-F5344CB8AC3E}">
        <p14:creationId xmlns:p14="http://schemas.microsoft.com/office/powerpoint/2010/main" val="346740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39091"/>
            <a:ext cx="10515600" cy="5170516"/>
          </a:xfrm>
        </p:spPr>
        <p:txBody>
          <a:bodyPr>
            <a:normAutofit fontScale="70000" lnSpcReduction="20000"/>
          </a:bodyPr>
          <a:lstStyle/>
          <a:p>
            <a:pPr marL="0" indent="0">
              <a:buNone/>
            </a:pPr>
            <a:endParaRPr lang="es-PE" sz="3500" b="1" dirty="0">
              <a:latin typeface="Arial" panose="020B0604020202020204" pitchFamily="34" charset="0"/>
              <a:cs typeface="Arial" panose="020B0604020202020204" pitchFamily="34" charset="0"/>
            </a:endParaRPr>
          </a:p>
          <a:p>
            <a:pPr marL="0" indent="0">
              <a:buNone/>
            </a:pPr>
            <a:r>
              <a:rPr lang="es-PE" sz="3600" dirty="0"/>
              <a:t>       </a:t>
            </a:r>
            <a:r>
              <a:rPr lang="es-PE" sz="3600" u="sng" dirty="0"/>
              <a:t>PROGRAMA DE CONTROL DE MOLUSCOS BIVALVOS (PCMB)</a:t>
            </a:r>
          </a:p>
          <a:p>
            <a:pPr marL="0" indent="0">
              <a:buNone/>
            </a:pPr>
            <a:endParaRPr lang="es-PE" sz="3600" dirty="0"/>
          </a:p>
          <a:p>
            <a:r>
              <a:rPr lang="es-PE" dirty="0"/>
              <a:t>- Incremento en la frecuencia de monitoreos </a:t>
            </a:r>
          </a:p>
          <a:p>
            <a:r>
              <a:rPr lang="es-PE" dirty="0"/>
              <a:t>- Incremento en los puntos de monitoreo - realizando todos los indicadores sanitarios</a:t>
            </a:r>
          </a:p>
          <a:p>
            <a:r>
              <a:rPr lang="es-PE" dirty="0"/>
              <a:t>- Monitoreos de los parámetros oceanográficos</a:t>
            </a:r>
          </a:p>
          <a:p>
            <a:r>
              <a:rPr lang="es-PE" dirty="0"/>
              <a:t>- Ampliación de horarios de atención de </a:t>
            </a:r>
            <a:r>
              <a:rPr lang="es-PE" dirty="0" err="1"/>
              <a:t>DER's</a:t>
            </a:r>
            <a:r>
              <a:rPr lang="es-PE" dirty="0"/>
              <a:t> </a:t>
            </a:r>
          </a:p>
          <a:p>
            <a:r>
              <a:rPr lang="es-PE" dirty="0"/>
              <a:t>- Ampliación de horarios de atención de expedientes para exportación</a:t>
            </a:r>
          </a:p>
          <a:p>
            <a:r>
              <a:rPr lang="es-PE" dirty="0"/>
              <a:t>- Ampliación de horarios de atención para inspecciones de lotes (áreas)</a:t>
            </a:r>
          </a:p>
          <a:p>
            <a:r>
              <a:rPr lang="es-PE" dirty="0"/>
              <a:t>- Ampliación de horarios de atención de expedientes de habilitación sanitaria</a:t>
            </a:r>
          </a:p>
          <a:p>
            <a:r>
              <a:rPr lang="es-PE" dirty="0"/>
              <a:t>- Control de viabilidad en DPA y Planta</a:t>
            </a:r>
          </a:p>
          <a:p>
            <a:r>
              <a:rPr lang="es-PE" dirty="0"/>
              <a:t>- Planes de Contingencia</a:t>
            </a:r>
          </a:p>
          <a:p>
            <a:r>
              <a:rPr lang="es-PE" dirty="0"/>
              <a:t>- Inmovilización de lotes.</a:t>
            </a:r>
          </a:p>
          <a:p>
            <a:pPr marL="0" indent="0">
              <a:buNone/>
            </a:pPr>
            <a:br>
              <a:rPr lang="es-PE" dirty="0"/>
            </a:br>
            <a:endParaRPr lang="es-PE" dirty="0"/>
          </a:p>
        </p:txBody>
      </p:sp>
      <p:sp>
        <p:nvSpPr>
          <p:cNvPr id="2" name="Rectángulo 1"/>
          <p:cNvSpPr/>
          <p:nvPr/>
        </p:nvSpPr>
        <p:spPr>
          <a:xfrm>
            <a:off x="2257167" y="347701"/>
            <a:ext cx="7998941" cy="646331"/>
          </a:xfrm>
          <a:prstGeom prst="rect">
            <a:avLst/>
          </a:prstGeom>
        </p:spPr>
        <p:txBody>
          <a:bodyPr wrap="square">
            <a:spAutoFit/>
          </a:bodyPr>
          <a:lstStyle/>
          <a:p>
            <a:pPr algn="ctr"/>
            <a:r>
              <a:rPr lang="es-PE" b="1" dirty="0">
                <a:solidFill>
                  <a:srgbClr val="0070C0"/>
                </a:solidFill>
                <a:latin typeface="Arial" panose="020B0604020202020204" pitchFamily="34" charset="0"/>
                <a:cs typeface="Arial" panose="020B0604020202020204" pitchFamily="34" charset="0"/>
              </a:rPr>
              <a:t>IMPLEMENTACION DE MEDIDAS PARA MITIGAR EL IMPACTO CLIMATOLOGICO EN LA BAHIA  DE SECHURA</a:t>
            </a:r>
            <a:endParaRPr lang="es-PE" dirty="0">
              <a:solidFill>
                <a:srgbClr val="0070C0"/>
              </a:solidFill>
            </a:endParaRPr>
          </a:p>
        </p:txBody>
      </p:sp>
    </p:spTree>
    <p:extLst>
      <p:ext uri="{BB962C8B-B14F-4D97-AF65-F5344CB8AC3E}">
        <p14:creationId xmlns:p14="http://schemas.microsoft.com/office/powerpoint/2010/main" val="226475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6277"/>
          <a:stretch/>
        </p:blipFill>
        <p:spPr>
          <a:xfrm>
            <a:off x="2677460" y="409141"/>
            <a:ext cx="5987772" cy="6039718"/>
          </a:xfrm>
        </p:spPr>
      </p:pic>
    </p:spTree>
    <p:extLst>
      <p:ext uri="{BB962C8B-B14F-4D97-AF65-F5344CB8AC3E}">
        <p14:creationId xmlns:p14="http://schemas.microsoft.com/office/powerpoint/2010/main" val="113097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86541" y="997528"/>
            <a:ext cx="9900459" cy="839585"/>
          </a:xfrm>
        </p:spPr>
        <p:txBody>
          <a:bodyPr>
            <a:noAutofit/>
          </a:bodyPr>
          <a:lstStyle/>
          <a:p>
            <a:pPr algn="ctr"/>
            <a:r>
              <a:rPr lang="es-PE" sz="3200" dirty="0">
                <a:latin typeface="Arial" panose="020B0604020202020204" pitchFamily="34" charset="0"/>
                <a:cs typeface="Arial" panose="020B0604020202020204" pitchFamily="34" charset="0"/>
              </a:rPr>
              <a:t>Monitoreo de parámetros oceanográficos</a:t>
            </a:r>
          </a:p>
        </p:txBody>
      </p:sp>
      <p:pic>
        <p:nvPicPr>
          <p:cNvPr id="9"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9174" y="2244436"/>
            <a:ext cx="4724088" cy="392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156" y="1920240"/>
            <a:ext cx="3951556" cy="4715180"/>
          </a:xfrm>
          <a:prstGeom prst="rect">
            <a:avLst/>
          </a:prstGeom>
        </p:spPr>
      </p:pic>
    </p:spTree>
    <p:extLst>
      <p:ext uri="{BB962C8B-B14F-4D97-AF65-F5344CB8AC3E}">
        <p14:creationId xmlns:p14="http://schemas.microsoft.com/office/powerpoint/2010/main" val="252015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63138" y="705947"/>
            <a:ext cx="10515600" cy="1325563"/>
          </a:xfrm>
        </p:spPr>
        <p:txBody>
          <a:bodyPr/>
          <a:lstStyle/>
          <a:p>
            <a:r>
              <a:rPr lang="es-PE" sz="2800" b="1" dirty="0">
                <a:latin typeface="Arial" panose="020B0604020202020204" pitchFamily="34" charset="0"/>
                <a:cs typeface="Arial" panose="020B0604020202020204" pitchFamily="34" charset="0"/>
              </a:rPr>
              <a:t>VIABILIDAD DEL RECURSO CONCHA DE ABANICO</a:t>
            </a:r>
          </a:p>
        </p:txBody>
      </p:sp>
      <p:sp>
        <p:nvSpPr>
          <p:cNvPr id="5" name="4 Marcador de contenido"/>
          <p:cNvSpPr>
            <a:spLocks noGrp="1"/>
          </p:cNvSpPr>
          <p:nvPr>
            <p:ph sz="half" idx="2"/>
          </p:nvPr>
        </p:nvSpPr>
        <p:spPr>
          <a:xfrm>
            <a:off x="1005840" y="1692387"/>
            <a:ext cx="4797936" cy="4525963"/>
          </a:xfrm>
        </p:spPr>
        <p:txBody>
          <a:bodyPr>
            <a:noAutofit/>
          </a:bodyPr>
          <a:lstStyle/>
          <a:p>
            <a:r>
              <a:rPr lang="es-PE" dirty="0"/>
              <a:t>Se implementó un plan de acción frente a la mortandad del recurso concha de abanico “</a:t>
            </a:r>
            <a:r>
              <a:rPr lang="es-PE" i="1" dirty="0"/>
              <a:t>Argopecten purpuratus</a:t>
            </a:r>
            <a:r>
              <a:rPr lang="es-PE" dirty="0"/>
              <a:t>” en la bahía de Sechura, en la cual se realiza una verificación de viabilidad del recurso en mención por parte de la Autoridad Sanitaria.</a:t>
            </a:r>
          </a:p>
        </p:txBody>
      </p:sp>
      <p:pic>
        <p:nvPicPr>
          <p:cNvPr id="1026" name="Picture 2" descr="F:\OD SECHURA\ACTAS DE INSPECCIONES\VIABILIDAD\DPA PARACHIQUE\14.03.2019\IMG_20190314_123553640_H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083" y="2196480"/>
            <a:ext cx="3971381" cy="339276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3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2"/>
          </p:nvPr>
        </p:nvSpPr>
        <p:spPr>
          <a:xfrm>
            <a:off x="1399427" y="560024"/>
            <a:ext cx="8906335" cy="1163781"/>
          </a:xfrm>
        </p:spPr>
        <p:txBody>
          <a:bodyPr>
            <a:normAutofit lnSpcReduction="10000"/>
          </a:bodyPr>
          <a:lstStyle/>
          <a:p>
            <a:pPr marL="0" indent="0" algn="ctr">
              <a:buNone/>
            </a:pPr>
            <a:r>
              <a:rPr lang="es-PE" dirty="0">
                <a:latin typeface="Arial" panose="020B0604020202020204" pitchFamily="34" charset="0"/>
                <a:cs typeface="Arial" panose="020B0604020202020204" pitchFamily="34" charset="0"/>
              </a:rPr>
              <a:t>       </a:t>
            </a:r>
            <a:r>
              <a:rPr lang="es-PE" b="1" u="sng" dirty="0">
                <a:solidFill>
                  <a:srgbClr val="0070C0"/>
                </a:solidFill>
                <a:latin typeface="Arial" panose="020B0604020202020204" pitchFamily="34" charset="0"/>
                <a:cs typeface="Arial" panose="020B0604020202020204" pitchFamily="34" charset="0"/>
              </a:rPr>
              <a:t>Verificación de viabilidad del recurso concha de abanico realizada en los DPA y plantas de procesamiento</a:t>
            </a:r>
            <a:endParaRPr lang="es-PE"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558" y="3649362"/>
            <a:ext cx="3485404" cy="2614053"/>
          </a:xfrm>
          <a:prstGeom prst="rect">
            <a:avLst/>
          </a:prstGeom>
        </p:spPr>
      </p:pic>
      <p:pic>
        <p:nvPicPr>
          <p:cNvPr id="7" name="Picture 2" descr="F:\OD SECHURA\ACTAS DE INSPECCIONES\VIABILIDAD\DPA PARACHIQUE\14.03.2019\IMG_20190314_1242259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508" y="2964538"/>
            <a:ext cx="3346419" cy="241825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2" descr="F:\OD SECHURA\ACTAS DE INSPECCIONES\VIABILIDAD\DPA PARACHIQUE\14.03.2019\IMG_20190314_123553640_HD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9" y="2061556"/>
            <a:ext cx="3051199" cy="260664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8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39091"/>
            <a:ext cx="10515600" cy="5170516"/>
          </a:xfrm>
        </p:spPr>
        <p:txBody>
          <a:bodyPr>
            <a:normAutofit fontScale="92500" lnSpcReduction="20000"/>
          </a:bodyPr>
          <a:lstStyle/>
          <a:p>
            <a:pPr marL="0" indent="0">
              <a:buNone/>
            </a:pPr>
            <a:r>
              <a:rPr lang="es-PE" sz="3500" b="1" dirty="0">
                <a:latin typeface="Arial" panose="020B0604020202020204" pitchFamily="34" charset="0"/>
                <a:cs typeface="Arial" panose="020B0604020202020204" pitchFamily="34" charset="0"/>
              </a:rPr>
              <a:t>       </a:t>
            </a:r>
            <a:br>
              <a:rPr lang="es-PE" dirty="0"/>
            </a:br>
            <a:endParaRPr lang="es-PE" dirty="0"/>
          </a:p>
          <a:p>
            <a:pPr marL="0" indent="0">
              <a:buNone/>
            </a:pPr>
            <a:r>
              <a:rPr lang="es-PE" dirty="0"/>
              <a:t>         </a:t>
            </a:r>
          </a:p>
          <a:p>
            <a:r>
              <a:rPr lang="es-PE" dirty="0"/>
              <a:t>- Manejo/Limpieza - vigilancia de enfermedades</a:t>
            </a:r>
          </a:p>
          <a:p>
            <a:r>
              <a:rPr lang="es-PE" dirty="0"/>
              <a:t>- Infraestructura adecuada</a:t>
            </a:r>
          </a:p>
          <a:p>
            <a:r>
              <a:rPr lang="es-PE" dirty="0"/>
              <a:t>- Aumento de frecuencia de los monitoreos de Programa de Control de Sustancias Prohibidas y residuos de productos acuícolas y contaminantes/Pesticidas.</a:t>
            </a:r>
          </a:p>
          <a:p>
            <a:r>
              <a:rPr lang="es-PE" dirty="0"/>
              <a:t>- Vigilancia de enfermedades</a:t>
            </a:r>
          </a:p>
          <a:p>
            <a:r>
              <a:rPr lang="es-PE" dirty="0"/>
              <a:t>- Incremento en la frecuencia de monitoreos de agua para análisis microbiológicos, </a:t>
            </a:r>
            <a:r>
              <a:rPr lang="es-PE" dirty="0" err="1"/>
              <a:t>pesticidad</a:t>
            </a:r>
            <a:r>
              <a:rPr lang="es-PE" dirty="0"/>
              <a:t> y metales pesados.</a:t>
            </a:r>
          </a:p>
          <a:p>
            <a:pPr marL="0" indent="0">
              <a:buNone/>
            </a:pPr>
            <a:br>
              <a:rPr lang="es-PE" dirty="0"/>
            </a:br>
            <a:endParaRPr lang="es-PE" dirty="0"/>
          </a:p>
        </p:txBody>
      </p:sp>
      <p:sp>
        <p:nvSpPr>
          <p:cNvPr id="4" name="Título 11">
            <a:extLst/>
          </p:cNvPr>
          <p:cNvSpPr txBox="1">
            <a:spLocks/>
          </p:cNvSpPr>
          <p:nvPr/>
        </p:nvSpPr>
        <p:spPr>
          <a:xfrm>
            <a:off x="838200" y="929901"/>
            <a:ext cx="10515600" cy="60896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000" b="1" dirty="0">
                <a:solidFill>
                  <a:srgbClr val="0000FF"/>
                </a:solidFill>
              </a:rPr>
              <a:t>2.- Programa de Control de Peces y Crustáceos (PCPC)</a:t>
            </a:r>
            <a:endParaRPr lang="es-PE" dirty="0">
              <a:latin typeface="+mn-lt"/>
            </a:endParaRPr>
          </a:p>
        </p:txBody>
      </p:sp>
    </p:spTree>
    <p:extLst>
      <p:ext uri="{BB962C8B-B14F-4D97-AF65-F5344CB8AC3E}">
        <p14:creationId xmlns:p14="http://schemas.microsoft.com/office/powerpoint/2010/main" val="380009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38868"/>
            <a:ext cx="10515600" cy="698229"/>
          </a:xfrm>
        </p:spPr>
        <p:txBody>
          <a:bodyPr>
            <a:noAutofit/>
          </a:bodyPr>
          <a:lstStyle/>
          <a:p>
            <a:pPr algn="ctr" defTabSz="457200" eaLnBrk="0" hangingPunct="0"/>
            <a:r>
              <a:rPr lang="es-PE" sz="2400" b="1" dirty="0">
                <a:effectLst>
                  <a:outerShdw blurRad="38100" dist="38100" dir="2700000" algn="tl">
                    <a:srgbClr val="000000">
                      <a:alpha val="43137"/>
                    </a:srgbClr>
                  </a:outerShdw>
                </a:effectLst>
              </a:rPr>
              <a:t>Manejo en Centros de Cultivos </a:t>
            </a:r>
            <a:br>
              <a:rPr lang="es-PE" sz="2400" b="1" dirty="0">
                <a:effectLst>
                  <a:outerShdw blurRad="38100" dist="38100" dir="2700000" algn="tl">
                    <a:srgbClr val="000000">
                      <a:alpha val="43137"/>
                    </a:srgbClr>
                  </a:outerShdw>
                </a:effectLst>
              </a:rPr>
            </a:br>
            <a:r>
              <a:rPr lang="es-PE" sz="2400" b="1" dirty="0">
                <a:effectLst>
                  <a:outerShdw blurRad="38100" dist="38100" dir="2700000" algn="tl">
                    <a:srgbClr val="000000">
                      <a:alpha val="43137"/>
                    </a:srgbClr>
                  </a:outerShdw>
                </a:effectLst>
              </a:rPr>
              <a:t>(artículos 136°, 137°, 138°, 139° y 140° del DS 040-2001-PE</a:t>
            </a:r>
            <a:r>
              <a:rPr lang="es-PE" sz="2400" dirty="0">
                <a:effectLst>
                  <a:outerShdw blurRad="38100" dist="38100" dir="2700000" algn="tl">
                    <a:srgbClr val="000000">
                      <a:alpha val="43137"/>
                    </a:srgbClr>
                  </a:outerShdw>
                </a:effectLst>
              </a:rPr>
              <a:t>)</a:t>
            </a:r>
            <a:br>
              <a:rPr lang="es-PE" sz="2400" dirty="0">
                <a:effectLst>
                  <a:outerShdw blurRad="38100" dist="38100" dir="2700000" algn="tl">
                    <a:srgbClr val="000000">
                      <a:alpha val="43137"/>
                    </a:srgbClr>
                  </a:outerShdw>
                </a:effectLst>
              </a:rPr>
            </a:br>
            <a:r>
              <a:rPr lang="es-PE" sz="2400" dirty="0">
                <a:effectLst>
                  <a:outerShdw blurRad="38100" dist="38100" dir="2700000" algn="tl">
                    <a:srgbClr val="000000">
                      <a:alpha val="43137"/>
                    </a:srgbClr>
                  </a:outerShdw>
                </a:effectLst>
              </a:rPr>
              <a:t> </a:t>
            </a:r>
          </a:p>
        </p:txBody>
      </p:sp>
      <p:sp>
        <p:nvSpPr>
          <p:cNvPr id="3" name="Marcador de contenido 2"/>
          <p:cNvSpPr>
            <a:spLocks noGrp="1"/>
          </p:cNvSpPr>
          <p:nvPr>
            <p:ph idx="1"/>
          </p:nvPr>
        </p:nvSpPr>
        <p:spPr>
          <a:xfrm>
            <a:off x="135674" y="2255101"/>
            <a:ext cx="6220522" cy="4330971"/>
          </a:xfrm>
        </p:spPr>
        <p:txBody>
          <a:bodyPr>
            <a:normAutofit lnSpcReduction="10000"/>
          </a:bodyPr>
          <a:lstStyle/>
          <a:p>
            <a:pPr marL="285750" indent="-285750" algn="just"/>
            <a:r>
              <a:rPr lang="es-PE" sz="1800" dirty="0">
                <a:latin typeface="Century Gothic" panose="020B0502020202020204" pitchFamily="34" charset="0"/>
              </a:rPr>
              <a:t>Ante la alerta de mortandades en centros de cultivo (peces y crustáceos)</a:t>
            </a:r>
          </a:p>
          <a:p>
            <a:pPr marL="742950" lvl="1" indent="-285750" algn="just"/>
            <a:r>
              <a:rPr lang="es-PE" sz="1600" dirty="0">
                <a:latin typeface="Century Gothic" panose="020B0502020202020204" pitchFamily="34" charset="0"/>
              </a:rPr>
              <a:t>Notificar (comunicar) a la autoridad sanitaria.</a:t>
            </a:r>
          </a:p>
          <a:p>
            <a:pPr marL="742950" lvl="1" indent="-285750" algn="just"/>
            <a:r>
              <a:rPr lang="es-PE" sz="1600" dirty="0">
                <a:latin typeface="Century Gothic" panose="020B0502020202020204" pitchFamily="34" charset="0"/>
              </a:rPr>
              <a:t>Tener los certificados sanitarios de los proveedores de las semillas (larvas/ovas)</a:t>
            </a:r>
          </a:p>
          <a:p>
            <a:pPr marL="742950" lvl="1" indent="-285750" algn="just"/>
            <a:r>
              <a:rPr lang="es-PE" sz="1600" dirty="0">
                <a:latin typeface="Century Gothic" panose="020B0502020202020204" pitchFamily="34" charset="0"/>
              </a:rPr>
              <a:t>Llevar registros de mortandades, parámetros (temperatura del agua, oxigeno).</a:t>
            </a:r>
          </a:p>
          <a:p>
            <a:pPr marL="742950" lvl="1" indent="-285750" algn="just"/>
            <a:r>
              <a:rPr lang="es-PE" sz="1600" dirty="0">
                <a:latin typeface="Century Gothic" panose="020B0502020202020204" pitchFamily="34" charset="0"/>
              </a:rPr>
              <a:t>Tomar evidencia de los eventos ocurridos (fotos de animales enteros y sus vísceras)</a:t>
            </a:r>
          </a:p>
          <a:p>
            <a:pPr marL="742950" lvl="1" indent="-285750" algn="just"/>
            <a:r>
              <a:rPr lang="es-PE" sz="1600" dirty="0">
                <a:latin typeface="Century Gothic" panose="020B0502020202020204" pitchFamily="34" charset="0"/>
              </a:rPr>
              <a:t>Bajar densidad (desdoblar) de los estanques/pozas/jaulas donde hay aumento de mortandades, en estanques/pozas/jaulas previamente tratados (desinfectados), en lo preferible, las aguas de estos estanques no deberá ser reusadas o trasladar la jaula a un sector alejado.</a:t>
            </a:r>
          </a:p>
          <a:p>
            <a:pPr marL="742950" lvl="1" indent="-285750" algn="just"/>
            <a:r>
              <a:rPr lang="es-PE" sz="1600" dirty="0">
                <a:latin typeface="Century Gothic" panose="020B0502020202020204" pitchFamily="34" charset="0"/>
              </a:rPr>
              <a:t>Todo material o equipo que se encuentre en contacto con los estanques/pozas/jaulas afectadas deberán de desinfectarse y debe ser de uso exclusivo.</a:t>
            </a:r>
          </a:p>
        </p:txBody>
      </p:sp>
      <p:pic>
        <p:nvPicPr>
          <p:cNvPr id="5" name="Imagen 4"/>
          <p:cNvPicPr>
            <a:picLocks noChangeAspect="1"/>
          </p:cNvPicPr>
          <p:nvPr/>
        </p:nvPicPr>
        <p:blipFill>
          <a:blip r:embed="rId2"/>
          <a:stretch>
            <a:fillRect/>
          </a:stretch>
        </p:blipFill>
        <p:spPr>
          <a:xfrm>
            <a:off x="9604873" y="2108906"/>
            <a:ext cx="2145012" cy="2311680"/>
          </a:xfrm>
          <a:prstGeom prst="rect">
            <a:avLst/>
          </a:prstGeom>
        </p:spPr>
      </p:pic>
      <p:pic>
        <p:nvPicPr>
          <p:cNvPr id="1026" name="Picture 2" descr="Resultado de imagen para truchas huay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313" y="4574772"/>
            <a:ext cx="3358342" cy="1811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truchas huay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704" y="2147835"/>
            <a:ext cx="2564835" cy="219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9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570988"/>
            <a:ext cx="10515600" cy="631322"/>
          </a:xfrm>
        </p:spPr>
        <p:txBody>
          <a:bodyPr>
            <a:normAutofit fontScale="90000"/>
          </a:bodyPr>
          <a:lstStyle/>
          <a:p>
            <a:pPr algn="ctr"/>
            <a:r>
              <a:rPr lang="es-PE" sz="2400" b="1" dirty="0">
                <a:effectLst>
                  <a:outerShdw blurRad="38100" dist="38100" dir="2700000" algn="tl">
                    <a:srgbClr val="000000">
                      <a:alpha val="43137"/>
                    </a:srgbClr>
                  </a:outerShdw>
                </a:effectLst>
              </a:rPr>
              <a:t>Requerimiento de Diseño y Construcción</a:t>
            </a:r>
            <a:br>
              <a:rPr lang="es-PE" sz="2400" b="1" dirty="0">
                <a:effectLst>
                  <a:outerShdw blurRad="38100" dist="38100" dir="2700000" algn="tl">
                    <a:srgbClr val="000000">
                      <a:alpha val="43137"/>
                    </a:srgbClr>
                  </a:outerShdw>
                </a:effectLst>
              </a:rPr>
            </a:br>
            <a:r>
              <a:rPr lang="es-PE" sz="2400" b="1" dirty="0">
                <a:effectLst>
                  <a:outerShdw blurRad="38100" dist="38100" dir="2700000" algn="tl">
                    <a:srgbClr val="000000">
                      <a:alpha val="43137"/>
                    </a:srgbClr>
                  </a:outerShdw>
                </a:effectLst>
              </a:rPr>
              <a:t>(Artículos 132°, 133° 134° y 135° del DS 040-2001-PE)</a:t>
            </a:r>
          </a:p>
        </p:txBody>
      </p:sp>
      <p:sp>
        <p:nvSpPr>
          <p:cNvPr id="3" name="Marcador de contenido 2"/>
          <p:cNvSpPr>
            <a:spLocks noGrp="1"/>
          </p:cNvSpPr>
          <p:nvPr>
            <p:ph idx="1"/>
          </p:nvPr>
        </p:nvSpPr>
        <p:spPr>
          <a:xfrm>
            <a:off x="146825" y="2620537"/>
            <a:ext cx="6220522" cy="3667938"/>
          </a:xfrm>
        </p:spPr>
        <p:txBody>
          <a:bodyPr>
            <a:normAutofit fontScale="92500" lnSpcReduction="20000"/>
          </a:bodyPr>
          <a:lstStyle/>
          <a:p>
            <a:r>
              <a:rPr lang="es-PE" sz="1600" dirty="0">
                <a:latin typeface="Century Gothic" panose="020B0502020202020204" pitchFamily="34" charset="0"/>
              </a:rPr>
              <a:t>El diseño y ubicación de las Infraestructuras acuícolas (pozas/estanques/jaulas) debe de en la medida de lo posible prevenir o minimizar mediante otros infraestructuras, el ingreso de aguas contaminadas (antropogénico, evento natural).</a:t>
            </a:r>
          </a:p>
          <a:p>
            <a:r>
              <a:rPr lang="es-PE" sz="1600" dirty="0">
                <a:latin typeface="Century Gothic" panose="020B0502020202020204" pitchFamily="34" charset="0"/>
              </a:rPr>
              <a:t>En caso de centros de cultivo de pozas o estanques: desarenadores, filtros, tratamientos de calidad del agua, reservorios de agua, tratamiento de efluentes.</a:t>
            </a:r>
          </a:p>
          <a:p>
            <a:r>
              <a:rPr lang="es-PE" sz="1600" dirty="0">
                <a:latin typeface="Century Gothic" panose="020B0502020202020204" pitchFamily="34" charset="0"/>
              </a:rPr>
              <a:t>En caso de jaulas: ubicación alejados de centros poblados, desembocaduras de ríos, zonas industriales, movimiento de jaulas cada cierto tiempo, en caso de eutrofización del cuerpo de agua.</a:t>
            </a:r>
          </a:p>
          <a:p>
            <a:r>
              <a:rPr lang="es-PE" sz="1600" dirty="0">
                <a:latin typeface="Century Gothic" panose="020B0502020202020204" pitchFamily="34" charset="0"/>
              </a:rPr>
              <a:t>Acceso a las jaulas/estanques/pozas con medidas sanitarias de seguridad (desinfección, botas, manos, uso de mandiles u otros)</a:t>
            </a:r>
          </a:p>
          <a:p>
            <a:r>
              <a:rPr lang="es-PE" sz="1600" dirty="0">
                <a:latin typeface="Century Gothic" panose="020B0502020202020204" pitchFamily="34" charset="0"/>
              </a:rPr>
              <a:t>Distribución adecuada de los estadios productivos, considerando que la presencia de enfermedades en estadios mayores no afecte a los estadios menores y viceversa.</a:t>
            </a:r>
          </a:p>
        </p:txBody>
      </p:sp>
      <p:pic>
        <p:nvPicPr>
          <p:cNvPr id="4" name="Imagen 3"/>
          <p:cNvPicPr>
            <a:picLocks noChangeAspect="1"/>
          </p:cNvPicPr>
          <p:nvPr/>
        </p:nvPicPr>
        <p:blipFill>
          <a:blip r:embed="rId2"/>
          <a:stretch>
            <a:fillRect/>
          </a:stretch>
        </p:blipFill>
        <p:spPr>
          <a:xfrm>
            <a:off x="746711" y="741276"/>
            <a:ext cx="10698577" cy="1328183"/>
          </a:xfrm>
          <a:prstGeom prst="rect">
            <a:avLst/>
          </a:prstGeom>
        </p:spPr>
      </p:pic>
      <p:pic>
        <p:nvPicPr>
          <p:cNvPr id="2050" name="Picture 2" descr="Resultado de imagen para piscigra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835" y="2202310"/>
            <a:ext cx="3981950" cy="20162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4"/>
          <a:srcRect l="23916" t="17980" r="19823" b="13007"/>
          <a:stretch/>
        </p:blipFill>
        <p:spPr>
          <a:xfrm>
            <a:off x="6500105" y="4218538"/>
            <a:ext cx="3676059" cy="2408664"/>
          </a:xfrm>
          <a:prstGeom prst="rect">
            <a:avLst/>
          </a:prstGeom>
        </p:spPr>
      </p:pic>
    </p:spTree>
    <p:extLst>
      <p:ext uri="{BB962C8B-B14F-4D97-AF65-F5344CB8AC3E}">
        <p14:creationId xmlns:p14="http://schemas.microsoft.com/office/powerpoint/2010/main" val="368701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3248" y="1428383"/>
            <a:ext cx="10515600" cy="311208"/>
          </a:xfrm>
        </p:spPr>
        <p:txBody>
          <a:bodyPr>
            <a:normAutofit fontScale="90000"/>
          </a:bodyPr>
          <a:lstStyle/>
          <a:p>
            <a:pPr algn="ctr"/>
            <a:r>
              <a:rPr lang="es-PE" sz="2200" b="1" dirty="0">
                <a:effectLst>
                  <a:outerShdw blurRad="38100" dist="38100" dir="2700000" algn="tl">
                    <a:srgbClr val="000000">
                      <a:alpha val="43137"/>
                    </a:srgbClr>
                  </a:outerShdw>
                </a:effectLst>
              </a:rPr>
              <a:t>Controles Oficiales y Autocontroles</a:t>
            </a:r>
          </a:p>
        </p:txBody>
      </p:sp>
      <p:sp>
        <p:nvSpPr>
          <p:cNvPr id="3" name="Marcador de contenido 2"/>
          <p:cNvSpPr>
            <a:spLocks noGrp="1"/>
          </p:cNvSpPr>
          <p:nvPr>
            <p:ph idx="1"/>
          </p:nvPr>
        </p:nvSpPr>
        <p:spPr>
          <a:xfrm>
            <a:off x="940591" y="1816637"/>
            <a:ext cx="5434528" cy="4962293"/>
          </a:xfrm>
        </p:spPr>
        <p:txBody>
          <a:bodyPr>
            <a:normAutofit lnSpcReduction="10000"/>
          </a:bodyPr>
          <a:lstStyle/>
          <a:p>
            <a:r>
              <a:rPr lang="es-PE" sz="1600" dirty="0">
                <a:latin typeface="Century Gothic" panose="020B0502020202020204" pitchFamily="34" charset="0"/>
              </a:rPr>
              <a:t>Autocontroles </a:t>
            </a:r>
          </a:p>
          <a:p>
            <a:pPr marL="0" indent="0">
              <a:buNone/>
            </a:pPr>
            <a:r>
              <a:rPr lang="es-PE" sz="1600" dirty="0">
                <a:latin typeface="Century Gothic" panose="020B0502020202020204" pitchFamily="34" charset="0"/>
              </a:rPr>
              <a:t>Los centros de cultivo deberán de garantizar la inocuidad y sanidad de los recursos hidrobiológicos cultivados:</a:t>
            </a:r>
          </a:p>
          <a:p>
            <a:pPr lvl="1"/>
            <a:r>
              <a:rPr lang="es-PE" sz="1200" dirty="0">
                <a:latin typeface="Century Gothic" panose="020B0502020202020204" pitchFamily="34" charset="0"/>
              </a:rPr>
              <a:t>Realizar análisis semestrales de la calidad del agua (microorganismos, pesticidas, metales pesados)</a:t>
            </a:r>
          </a:p>
          <a:p>
            <a:pPr lvl="1"/>
            <a:r>
              <a:rPr lang="es-PE" sz="1200" dirty="0">
                <a:latin typeface="Century Gothic" panose="020B0502020202020204" pitchFamily="34" charset="0"/>
              </a:rPr>
              <a:t>Realizar análisis de presencia de contaminantes y residuos de medicamentos veterinarios, según lo indique la autoridad sanitaria y previa coordinación con ella.</a:t>
            </a:r>
          </a:p>
          <a:p>
            <a:pPr lvl="1"/>
            <a:r>
              <a:rPr lang="es-PE" sz="1200" dirty="0">
                <a:latin typeface="Century Gothic" panose="020B0502020202020204" pitchFamily="34" charset="0"/>
              </a:rPr>
              <a:t>El alimento utilizado cumple con las condiciones sanitarias.</a:t>
            </a:r>
          </a:p>
          <a:p>
            <a:r>
              <a:rPr lang="es-PE" sz="1600" dirty="0">
                <a:latin typeface="Century Gothic" panose="020B0502020202020204" pitchFamily="34" charset="0"/>
              </a:rPr>
              <a:t>Controles Oficiales</a:t>
            </a:r>
          </a:p>
          <a:p>
            <a:pPr marL="0" indent="0">
              <a:buNone/>
            </a:pPr>
            <a:r>
              <a:rPr lang="es-PE" sz="1600" dirty="0">
                <a:latin typeface="Century Gothic" panose="020B0502020202020204" pitchFamily="34" charset="0"/>
              </a:rPr>
              <a:t>Realizará tomas de muestras inopinadas para realizar análisis en el recurso cultivado y determinar la presencia de:</a:t>
            </a:r>
          </a:p>
          <a:p>
            <a:pPr lvl="1"/>
            <a:r>
              <a:rPr lang="es-PE" sz="1200" dirty="0">
                <a:latin typeface="Century Gothic" panose="020B0502020202020204" pitchFamily="34" charset="0"/>
              </a:rPr>
              <a:t>Presencia de residuos médicos veterinarios, sustancias prohibidas y contaminantes.</a:t>
            </a:r>
          </a:p>
          <a:p>
            <a:pPr lvl="1"/>
            <a:r>
              <a:rPr lang="es-PE" sz="1200" dirty="0">
                <a:latin typeface="Century Gothic" panose="020B0502020202020204" pitchFamily="34" charset="0"/>
              </a:rPr>
              <a:t>Presencia de Enfermedades (bacterias, virus): IPNV, Mancha Blanca, Boca Roja, </a:t>
            </a:r>
            <a:r>
              <a:rPr lang="es-PE" sz="1200" dirty="0" err="1">
                <a:latin typeface="Century Gothic" panose="020B0502020202020204" pitchFamily="34" charset="0"/>
              </a:rPr>
              <a:t>Flavobacteria</a:t>
            </a:r>
            <a:r>
              <a:rPr lang="es-PE" sz="1200" dirty="0">
                <a:latin typeface="Century Gothic" panose="020B0502020202020204" pitchFamily="34" charset="0"/>
              </a:rPr>
              <a:t>, TILV.</a:t>
            </a:r>
          </a:p>
          <a:p>
            <a:pPr lvl="1"/>
            <a:r>
              <a:rPr lang="es-PE" sz="1200" dirty="0">
                <a:latin typeface="Century Gothic" panose="020B0502020202020204" pitchFamily="34" charset="0"/>
              </a:rPr>
              <a:t>Contaminantes en piensos (</a:t>
            </a:r>
            <a:r>
              <a:rPr lang="es-PE" sz="1200" dirty="0" err="1">
                <a:latin typeface="Century Gothic" panose="020B0502020202020204" pitchFamily="34" charset="0"/>
              </a:rPr>
              <a:t>aflatoxinas</a:t>
            </a:r>
            <a:r>
              <a:rPr lang="es-PE" sz="1200" dirty="0">
                <a:latin typeface="Century Gothic" panose="020B0502020202020204" pitchFamily="34" charset="0"/>
              </a:rPr>
              <a:t>)</a:t>
            </a:r>
            <a:endParaRPr lang="es-PE" sz="1600" dirty="0">
              <a:latin typeface="Century Gothic" panose="020B0502020202020204" pitchFamily="34" charset="0"/>
            </a:endParaRPr>
          </a:p>
          <a:p>
            <a:r>
              <a:rPr lang="es-PE" sz="1600" dirty="0">
                <a:latin typeface="Century Gothic" panose="020B0502020202020204" pitchFamily="34" charset="0"/>
              </a:rPr>
              <a:t>En caso de ALERTAS aumentaran las frecuencias de tomas de muestras.</a:t>
            </a:r>
          </a:p>
          <a:p>
            <a:pPr marL="0" indent="0">
              <a:buNone/>
            </a:pPr>
            <a:endParaRPr lang="es-PE" sz="1200" dirty="0">
              <a:solidFill>
                <a:schemeClr val="accent1">
                  <a:lumMod val="75000"/>
                </a:schemeClr>
              </a:solidFill>
              <a:latin typeface="Century Gothic" panose="020B0502020202020204" pitchFamily="34" charset="0"/>
            </a:endParaRPr>
          </a:p>
          <a:p>
            <a:pPr marL="0" indent="0">
              <a:buNone/>
            </a:pPr>
            <a:endParaRPr lang="es-PE" dirty="0"/>
          </a:p>
        </p:txBody>
      </p:sp>
      <p:pic>
        <p:nvPicPr>
          <p:cNvPr id="4" name="Imagen 3"/>
          <p:cNvPicPr>
            <a:picLocks noChangeAspect="1"/>
          </p:cNvPicPr>
          <p:nvPr/>
        </p:nvPicPr>
        <p:blipFill>
          <a:blip r:embed="rId2"/>
          <a:stretch>
            <a:fillRect/>
          </a:stretch>
        </p:blipFill>
        <p:spPr>
          <a:xfrm>
            <a:off x="648296" y="763861"/>
            <a:ext cx="10705504" cy="1329043"/>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18162"/>
          <a:stretch/>
        </p:blipFill>
        <p:spPr>
          <a:xfrm>
            <a:off x="7083026" y="1739591"/>
            <a:ext cx="3283657" cy="21651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10" descr="Resultado de imagen para cosecha de truc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026" y="4058840"/>
            <a:ext cx="3141628" cy="2096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0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50641" y="1367909"/>
            <a:ext cx="4362450" cy="1325563"/>
          </a:xfrm>
        </p:spPr>
        <p:txBody>
          <a:bodyPr>
            <a:normAutofit/>
          </a:bodyPr>
          <a:lstStyle/>
          <a:p>
            <a:r>
              <a:rPr lang="es-PE" sz="3600" b="1" dirty="0">
                <a:solidFill>
                  <a:srgbClr val="019FCD"/>
                </a:solidFill>
                <a:latin typeface="+mn-lt"/>
              </a:rPr>
              <a:t>¿Qué es SANIPES?</a:t>
            </a:r>
          </a:p>
        </p:txBody>
      </p:sp>
      <p:cxnSp>
        <p:nvCxnSpPr>
          <p:cNvPr id="8" name="Conector recto 7"/>
          <p:cNvCxnSpPr/>
          <p:nvPr/>
        </p:nvCxnSpPr>
        <p:spPr>
          <a:xfrm>
            <a:off x="10254344" y="6108754"/>
            <a:ext cx="0" cy="428611"/>
          </a:xfrm>
          <a:prstGeom prst="line">
            <a:avLst/>
          </a:prstGeom>
          <a:ln>
            <a:solidFill>
              <a:srgbClr val="019FCD"/>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550641" y="2567642"/>
            <a:ext cx="5535401" cy="1722716"/>
          </a:xfrm>
          <a:prstGeom prst="rect">
            <a:avLst/>
          </a:prstGeom>
          <a:noFill/>
        </p:spPr>
        <p:txBody>
          <a:bodyPr wrap="square" rtlCol="0">
            <a:spAutoFit/>
          </a:bodyPr>
          <a:lstStyle/>
          <a:p>
            <a:pPr algn="just">
              <a:lnSpc>
                <a:spcPct val="120000"/>
              </a:lnSpc>
              <a:spcBef>
                <a:spcPct val="0"/>
              </a:spcBef>
            </a:pPr>
            <a:r>
              <a:rPr lang="es-PE" altLang="es-PE" dirty="0">
                <a:solidFill>
                  <a:schemeClr val="bg2">
                    <a:lumMod val="25000"/>
                  </a:schemeClr>
                </a:solidFill>
                <a:latin typeface="Arial Narrow" panose="020B0606020202030204" pitchFamily="34" charset="0"/>
              </a:rPr>
              <a:t>Es el Organismo Nacional de Sanidad Pesquera – SANIPES, es un Organismo Técnico Especializado adscrito al Ministerio de la Producción, encargado de </a:t>
            </a:r>
            <a:r>
              <a:rPr lang="es-PE" altLang="es-PE" b="1" dirty="0">
                <a:solidFill>
                  <a:srgbClr val="019FCD"/>
                </a:solidFill>
                <a:latin typeface="Arial Narrow" panose="020B0606020202030204" pitchFamily="34" charset="0"/>
              </a:rPr>
              <a:t>normar, supervisar y fiscalizar</a:t>
            </a:r>
            <a:r>
              <a:rPr lang="es-PE" altLang="es-PE" dirty="0">
                <a:solidFill>
                  <a:schemeClr val="bg2">
                    <a:lumMod val="25000"/>
                  </a:schemeClr>
                </a:solidFill>
                <a:latin typeface="Arial Narrow" panose="020B0606020202030204" pitchFamily="34" charset="0"/>
              </a:rPr>
              <a:t> </a:t>
            </a:r>
            <a:r>
              <a:rPr lang="es-PE" altLang="es-PE" dirty="0">
                <a:solidFill>
                  <a:srgbClr val="FF0000"/>
                </a:solidFill>
                <a:latin typeface="Arial Narrow" panose="020B0606020202030204" pitchFamily="34" charset="0"/>
              </a:rPr>
              <a:t>las actividades pesqueras, acuícolas y de piensos de origen hidrobiológico en el ámbito de su competencia.</a:t>
            </a:r>
          </a:p>
        </p:txBody>
      </p:sp>
      <p:pic>
        <p:nvPicPr>
          <p:cNvPr id="9" name="Imagen 8">
            <a:extLst>
              <a:ext uri="{FF2B5EF4-FFF2-40B4-BE49-F238E27FC236}">
                <a16:creationId xmlns:a16="http://schemas.microsoft.com/office/drawing/2014/main" id="{A8AED469-F122-49DB-9559-5885F6681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373" y="1367909"/>
            <a:ext cx="5234146" cy="2313875"/>
          </a:xfrm>
          <a:prstGeom prst="rect">
            <a:avLst/>
          </a:prstGeom>
        </p:spPr>
      </p:pic>
      <p:pic>
        <p:nvPicPr>
          <p:cNvPr id="13" name="Imagen 12">
            <a:extLst>
              <a:ext uri="{FF2B5EF4-FFF2-40B4-BE49-F238E27FC236}">
                <a16:creationId xmlns:a16="http://schemas.microsoft.com/office/drawing/2014/main" id="{1AF58B17-4496-4555-9195-2FA9D4B2A7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31"/>
          <a:stretch/>
        </p:blipFill>
        <p:spPr>
          <a:xfrm>
            <a:off x="6326373" y="3851660"/>
            <a:ext cx="2461809" cy="1924740"/>
          </a:xfrm>
          <a:prstGeom prst="rect">
            <a:avLst/>
          </a:prstGeom>
        </p:spPr>
      </p:pic>
      <p:pic>
        <p:nvPicPr>
          <p:cNvPr id="14" name="Imagen 13">
            <a:extLst>
              <a:ext uri="{FF2B5EF4-FFF2-40B4-BE49-F238E27FC236}">
                <a16:creationId xmlns:a16="http://schemas.microsoft.com/office/drawing/2014/main" id="{E97CD44F-232E-4BAA-A5FF-D285A9CFC6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981"/>
          <a:stretch/>
        </p:blipFill>
        <p:spPr>
          <a:xfrm>
            <a:off x="8943446" y="3851660"/>
            <a:ext cx="2617071" cy="1916871"/>
          </a:xfrm>
          <a:prstGeom prst="rect">
            <a:avLst/>
          </a:prstGeom>
        </p:spPr>
      </p:pic>
    </p:spTree>
    <p:extLst>
      <p:ext uri="{BB962C8B-B14F-4D97-AF65-F5344CB8AC3E}">
        <p14:creationId xmlns:p14="http://schemas.microsoft.com/office/powerpoint/2010/main" val="50781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785" y="2152991"/>
            <a:ext cx="4463936" cy="339159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8631" y="2211180"/>
            <a:ext cx="4522127" cy="3391595"/>
          </a:xfrm>
          <a:prstGeom prst="rect">
            <a:avLst/>
          </a:prstGeom>
        </p:spPr>
      </p:pic>
    </p:spTree>
    <p:extLst>
      <p:ext uri="{BB962C8B-B14F-4D97-AF65-F5344CB8AC3E}">
        <p14:creationId xmlns:p14="http://schemas.microsoft.com/office/powerpoint/2010/main" val="174948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2968" y="1475664"/>
            <a:ext cx="10515600" cy="642473"/>
          </a:xfrm>
        </p:spPr>
        <p:txBody>
          <a:bodyPr>
            <a:normAutofit fontScale="90000"/>
          </a:bodyPr>
          <a:lstStyle/>
          <a:p>
            <a:pPr algn="ctr"/>
            <a:r>
              <a:rPr lang="es-PE" sz="2200" b="1" dirty="0">
                <a:effectLst>
                  <a:outerShdw blurRad="38100" dist="38100" dir="2700000" algn="tl">
                    <a:srgbClr val="000000">
                      <a:alpha val="43137"/>
                    </a:srgbClr>
                  </a:outerShdw>
                </a:effectLst>
              </a:rPr>
              <a:t>Inspecciones de vigilancia sanitaria</a:t>
            </a:r>
            <a:br>
              <a:rPr lang="es-PE" dirty="0"/>
            </a:br>
            <a:endParaRPr lang="es-PE" dirty="0"/>
          </a:p>
        </p:txBody>
      </p:sp>
      <p:sp>
        <p:nvSpPr>
          <p:cNvPr id="3" name="Marcador de contenido 2"/>
          <p:cNvSpPr>
            <a:spLocks noGrp="1"/>
          </p:cNvSpPr>
          <p:nvPr>
            <p:ph idx="1"/>
          </p:nvPr>
        </p:nvSpPr>
        <p:spPr>
          <a:xfrm>
            <a:off x="210717" y="1696540"/>
            <a:ext cx="7603835" cy="4512753"/>
          </a:xfrm>
        </p:spPr>
        <p:txBody>
          <a:bodyPr>
            <a:normAutofit fontScale="25000" lnSpcReduction="20000"/>
          </a:bodyPr>
          <a:lstStyle/>
          <a:p>
            <a:endParaRPr lang="es-PE" dirty="0"/>
          </a:p>
          <a:p>
            <a:pPr marL="0" indent="0">
              <a:lnSpc>
                <a:spcPct val="110000"/>
              </a:lnSpc>
              <a:buNone/>
            </a:pPr>
            <a:r>
              <a:rPr lang="es-ES" sz="4800" dirty="0">
                <a:latin typeface="Century Gothic" panose="020B0502020202020204" pitchFamily="34" charset="0"/>
              </a:rPr>
              <a:t>Se tomará en cuenta: </a:t>
            </a:r>
          </a:p>
          <a:p>
            <a:pPr>
              <a:lnSpc>
                <a:spcPct val="110000"/>
              </a:lnSpc>
            </a:pPr>
            <a:r>
              <a:rPr lang="es-ES" sz="4800" dirty="0">
                <a:latin typeface="Century Gothic" panose="020B0502020202020204" pitchFamily="34" charset="0"/>
              </a:rPr>
              <a:t>Trazabilidad de Ovas, si se realizó la desinfección, cantidad de ovas importadas (fecha de llegada a Lima y de llegada al centro, procedencia, etc.), en caso de compra de alevines, si el Centro donde se abasteció se encuentra habilitado, en ambos casos deberá de tener el certificado sanitario de importación, registros generados al recibir ovas/alevines (mortandades, densidades de siembra, temperaturas, etc.).</a:t>
            </a:r>
          </a:p>
          <a:p>
            <a:pPr>
              <a:lnSpc>
                <a:spcPct val="110000"/>
              </a:lnSpc>
            </a:pPr>
            <a:r>
              <a:rPr lang="es-ES" sz="4800" dirty="0">
                <a:latin typeface="Century Gothic" panose="020B0502020202020204" pitchFamily="34" charset="0"/>
              </a:rPr>
              <a:t>Alimento suministrado, marca, presentación, se le adicionó medicamento/vitamina/sal?.</a:t>
            </a:r>
          </a:p>
          <a:p>
            <a:pPr>
              <a:lnSpc>
                <a:spcPct val="110000"/>
              </a:lnSpc>
            </a:pPr>
            <a:r>
              <a:rPr lang="es-ES" sz="4900" dirty="0">
                <a:latin typeface="Century Gothic" panose="020B0502020202020204" pitchFamily="34" charset="0"/>
              </a:rPr>
              <a:t>Registros de Medición de parámetros ambientales, temperatura del agua/ambiente, oxigeno, turbidez, alguna eventualidad, olores, etc.</a:t>
            </a:r>
          </a:p>
          <a:p>
            <a:pPr>
              <a:lnSpc>
                <a:spcPct val="110000"/>
              </a:lnSpc>
            </a:pPr>
            <a:r>
              <a:rPr lang="es-ES" sz="4900" dirty="0">
                <a:latin typeface="Century Gothic" panose="020B0502020202020204" pitchFamily="34" charset="0"/>
              </a:rPr>
              <a:t>Del centro de cultivo: procedimientos de limpieza y desinfección (frecuencias), cada jaula o batería de jaula tienen sus propios equipos y materiales de limpieza (registros de desinfección).</a:t>
            </a:r>
          </a:p>
          <a:p>
            <a:pPr>
              <a:lnSpc>
                <a:spcPct val="110000"/>
              </a:lnSpc>
            </a:pPr>
            <a:r>
              <a:rPr lang="es-ES" sz="4900" dirty="0">
                <a:latin typeface="Century Gothic" panose="020B0502020202020204" pitchFamily="34" charset="0"/>
              </a:rPr>
              <a:t>Procedimientos de manejo, densidades de siembra por estadio/dimensión de jaula.</a:t>
            </a:r>
          </a:p>
          <a:p>
            <a:pPr>
              <a:lnSpc>
                <a:spcPct val="110000"/>
              </a:lnSpc>
            </a:pPr>
            <a:r>
              <a:rPr lang="es-ES" sz="4900" dirty="0">
                <a:latin typeface="Century Gothic" panose="020B0502020202020204" pitchFamily="34" charset="0"/>
              </a:rPr>
              <a:t>Procedimientos de eliminación de mortandades, de desinfección y frecuencias.</a:t>
            </a:r>
          </a:p>
          <a:p>
            <a:pPr>
              <a:lnSpc>
                <a:spcPct val="110000"/>
              </a:lnSpc>
            </a:pPr>
            <a:r>
              <a:rPr lang="es-ES" sz="4900" dirty="0">
                <a:latin typeface="Century Gothic" panose="020B0502020202020204" pitchFamily="34" charset="0"/>
              </a:rPr>
              <a:t>Cuentan con MBP y PHS.?</a:t>
            </a:r>
          </a:p>
          <a:p>
            <a:pPr>
              <a:lnSpc>
                <a:spcPct val="110000"/>
              </a:lnSpc>
            </a:pPr>
            <a:r>
              <a:rPr lang="es-ES" sz="4900" dirty="0">
                <a:latin typeface="Century Gothic" panose="020B0502020202020204" pitchFamily="34" charset="0"/>
              </a:rPr>
              <a:t>Cantidad de centros operativos en la zona y su programación de siembras y cosechas (densidades).</a:t>
            </a:r>
          </a:p>
          <a:p>
            <a:pPr>
              <a:lnSpc>
                <a:spcPct val="110000"/>
              </a:lnSpc>
            </a:pPr>
            <a:r>
              <a:rPr lang="es-ES" sz="4900" dirty="0">
                <a:latin typeface="Century Gothic" panose="020B0502020202020204" pitchFamily="34" charset="0"/>
              </a:rPr>
              <a:t>Mortalidades anteriores presentadas (fechas, % de muertos).</a:t>
            </a:r>
          </a:p>
          <a:p>
            <a:pPr>
              <a:lnSpc>
                <a:spcPct val="110000"/>
              </a:lnSpc>
            </a:pPr>
            <a:r>
              <a:rPr lang="es-ES" sz="4900" dirty="0">
                <a:latin typeface="Century Gothic" panose="020B0502020202020204" pitchFamily="34" charset="0"/>
              </a:rPr>
              <a:t>Tratamientos aplicados en caso de mortandades.</a:t>
            </a:r>
          </a:p>
          <a:p>
            <a:pPr>
              <a:lnSpc>
                <a:spcPct val="110000"/>
              </a:lnSpc>
            </a:pPr>
            <a:r>
              <a:rPr lang="es-ES" sz="4900" dirty="0">
                <a:latin typeface="Century Gothic" panose="020B0502020202020204" pitchFamily="34" charset="0"/>
              </a:rPr>
              <a:t> Solicitar la documentación de las ultimas importaciones de ovas o en caso de compra de alevines, el centro donde fueron adquiridos (el cual deberá de estar habilitado), país de procedencia.</a:t>
            </a:r>
          </a:p>
          <a:p>
            <a:pPr marL="0" indent="0">
              <a:buNone/>
            </a:pPr>
            <a:endParaRPr lang="es-PE" dirty="0"/>
          </a:p>
        </p:txBody>
      </p:sp>
      <p:pic>
        <p:nvPicPr>
          <p:cNvPr id="4" name="Imagen 3"/>
          <p:cNvPicPr>
            <a:picLocks noChangeAspect="1"/>
          </p:cNvPicPr>
          <p:nvPr/>
        </p:nvPicPr>
        <p:blipFill>
          <a:blip r:embed="rId2"/>
          <a:stretch>
            <a:fillRect/>
          </a:stretch>
        </p:blipFill>
        <p:spPr>
          <a:xfrm>
            <a:off x="659219" y="671790"/>
            <a:ext cx="10711600" cy="1329043"/>
          </a:xfrm>
          <a:prstGeom prst="rect">
            <a:avLst/>
          </a:prstGeom>
        </p:spPr>
      </p:pic>
      <p:pic>
        <p:nvPicPr>
          <p:cNvPr id="5" name="Imagen 4">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304" y="1583730"/>
            <a:ext cx="2768512" cy="21543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130" y="3952916"/>
            <a:ext cx="2578686" cy="20261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122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A7B1B0C-6380-48DF-B9DF-EBE89C032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634" y="2322055"/>
            <a:ext cx="4824731" cy="1765852"/>
          </a:xfrm>
          <a:prstGeom prst="rect">
            <a:avLst/>
          </a:prstGeom>
        </p:spPr>
      </p:pic>
    </p:spTree>
    <p:extLst>
      <p:ext uri="{BB962C8B-B14F-4D97-AF65-F5344CB8AC3E}">
        <p14:creationId xmlns:p14="http://schemas.microsoft.com/office/powerpoint/2010/main" val="53235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23731401-D3EA-419C-8A40-316C75BD19F8}"/>
              </a:ext>
            </a:extLst>
          </p:cNvPr>
          <p:cNvSpPr>
            <a:spLocks noGrp="1"/>
          </p:cNvSpPr>
          <p:nvPr>
            <p:ph type="title"/>
          </p:nvPr>
        </p:nvSpPr>
        <p:spPr>
          <a:xfrm>
            <a:off x="838200" y="929901"/>
            <a:ext cx="10515600" cy="1325563"/>
          </a:xfrm>
        </p:spPr>
        <p:txBody>
          <a:bodyPr/>
          <a:lstStyle/>
          <a:p>
            <a:r>
              <a:rPr lang="es-PE" dirty="0"/>
              <a:t>SUB DIRECCIÓN DE SUPERVISIÓN ACUÍCOLA</a:t>
            </a:r>
            <a:endParaRPr lang="es-PE" dirty="0">
              <a:latin typeface="+mn-lt"/>
            </a:endParaRPr>
          </a:p>
        </p:txBody>
      </p:sp>
      <p:sp>
        <p:nvSpPr>
          <p:cNvPr id="13" name="Marcador de contenido 12">
            <a:extLst>
              <a:ext uri="{FF2B5EF4-FFF2-40B4-BE49-F238E27FC236}">
                <a16:creationId xmlns:a16="http://schemas.microsoft.com/office/drawing/2014/main" id="{F7CF528B-7F9F-43BE-88D1-F4EED847A2D7}"/>
              </a:ext>
            </a:extLst>
          </p:cNvPr>
          <p:cNvSpPr>
            <a:spLocks noGrp="1"/>
          </p:cNvSpPr>
          <p:nvPr>
            <p:ph idx="1"/>
          </p:nvPr>
        </p:nvSpPr>
        <p:spPr>
          <a:xfrm>
            <a:off x="407894" y="2099945"/>
            <a:ext cx="5606640" cy="4472977"/>
          </a:xfrm>
        </p:spPr>
        <p:txBody>
          <a:bodyPr>
            <a:normAutofit fontScale="55000" lnSpcReduction="20000"/>
          </a:bodyPr>
          <a:lstStyle/>
          <a:p>
            <a:pPr algn="just">
              <a:lnSpc>
                <a:spcPct val="120000"/>
              </a:lnSpc>
              <a:spcBef>
                <a:spcPct val="0"/>
              </a:spcBef>
              <a:buNone/>
            </a:pPr>
            <a:r>
              <a:rPr lang="es-ES" altLang="es-PE" dirty="0">
                <a:solidFill>
                  <a:schemeClr val="bg2">
                    <a:lumMod val="25000"/>
                  </a:schemeClr>
                </a:solidFill>
                <a:latin typeface="Century Gothic" panose="020B0502020202020204" pitchFamily="34" charset="0"/>
              </a:rPr>
              <a:t>Cuenta con  2 programas.</a:t>
            </a:r>
            <a:r>
              <a:rPr lang="es-ES" altLang="es-PE" dirty="0">
                <a:solidFill>
                  <a:srgbClr val="019FCD"/>
                </a:solidFill>
                <a:latin typeface="Century Gothic" panose="020B0502020202020204" pitchFamily="34" charset="0"/>
              </a:rPr>
              <a:t> </a:t>
            </a:r>
          </a:p>
          <a:p>
            <a:pPr algn="just">
              <a:lnSpc>
                <a:spcPct val="120000"/>
              </a:lnSpc>
              <a:spcBef>
                <a:spcPct val="0"/>
              </a:spcBef>
              <a:buNone/>
            </a:pPr>
            <a:endParaRPr lang="es-ES" altLang="es-PE" dirty="0">
              <a:solidFill>
                <a:srgbClr val="019FCD"/>
              </a:solidFill>
              <a:latin typeface="Century Gothic" panose="020B0502020202020204" pitchFamily="34" charset="0"/>
            </a:endParaRPr>
          </a:p>
          <a:p>
            <a:pPr marL="0" indent="0" algn="just">
              <a:lnSpc>
                <a:spcPct val="120000"/>
              </a:lnSpc>
              <a:spcBef>
                <a:spcPct val="0"/>
              </a:spcBef>
              <a:buClr>
                <a:srgbClr val="595959"/>
              </a:buClr>
              <a:buNone/>
            </a:pPr>
            <a:r>
              <a:rPr lang="es-ES" altLang="es-PE" b="1" dirty="0">
                <a:solidFill>
                  <a:schemeClr val="bg2">
                    <a:lumMod val="25000"/>
                  </a:schemeClr>
                </a:solidFill>
                <a:latin typeface="Century Gothic" panose="020B0502020202020204" pitchFamily="34" charset="0"/>
              </a:rPr>
              <a:t>1.- Programa de control de Moluscos Bivalvos vivos (PCMBV</a:t>
            </a:r>
            <a:r>
              <a:rPr lang="es-ES" altLang="es-PE" b="1" dirty="0">
                <a:latin typeface="Century Gothic" panose="020B0502020202020204" pitchFamily="34" charset="0"/>
              </a:rPr>
              <a:t>):</a:t>
            </a:r>
            <a:r>
              <a:rPr lang="es-ES" altLang="es-PE" b="1" dirty="0">
                <a:solidFill>
                  <a:schemeClr val="accent1">
                    <a:lumMod val="75000"/>
                  </a:schemeClr>
                </a:solidFill>
                <a:latin typeface="Century Gothic" panose="020B0502020202020204" pitchFamily="34" charset="0"/>
              </a:rPr>
              <a:t> DS  07-2004-PRODUCE</a:t>
            </a:r>
            <a:r>
              <a:rPr lang="es-ES" altLang="es-PE" dirty="0">
                <a:solidFill>
                  <a:schemeClr val="bg2">
                    <a:lumMod val="25000"/>
                  </a:schemeClr>
                </a:solidFill>
                <a:latin typeface="Century Gothic" panose="020B0502020202020204" pitchFamily="34" charset="0"/>
              </a:rPr>
              <a:t>,</a:t>
            </a:r>
            <a:r>
              <a:rPr lang="es-PE" dirty="0">
                <a:solidFill>
                  <a:schemeClr val="bg2">
                    <a:lumMod val="25000"/>
                  </a:schemeClr>
                </a:solidFill>
                <a:latin typeface="Century Gothic" panose="020B0502020202020204" pitchFamily="34" charset="0"/>
              </a:rPr>
              <a:t> </a:t>
            </a:r>
            <a:r>
              <a:rPr lang="es-ES" dirty="0">
                <a:solidFill>
                  <a:schemeClr val="bg2">
                    <a:lumMod val="25000"/>
                  </a:schemeClr>
                </a:solidFill>
                <a:latin typeface="Century Gothic" panose="020B0502020202020204" pitchFamily="34" charset="0"/>
              </a:rPr>
              <a:t>Las áreas de producción de bancos naturales o de acuicultura deben de ser evaluadas, clasificadas y  </a:t>
            </a:r>
            <a:r>
              <a:rPr lang="es-ES" b="1" dirty="0">
                <a:solidFill>
                  <a:schemeClr val="accent1">
                    <a:lumMod val="75000"/>
                  </a:schemeClr>
                </a:solidFill>
              </a:rPr>
              <a:t>SOMETIDAS  A UN PROGRAMA DE VIGILANCIA SANITARIA </a:t>
            </a:r>
            <a:r>
              <a:rPr lang="es-PE" dirty="0">
                <a:solidFill>
                  <a:schemeClr val="bg2">
                    <a:lumMod val="25000"/>
                  </a:schemeClr>
                </a:solidFill>
                <a:latin typeface="Century Gothic" panose="020B0502020202020204" pitchFamily="34" charset="0"/>
              </a:rPr>
              <a:t>a través de monitoreos de los indicadores sanitarios </a:t>
            </a:r>
            <a:r>
              <a:rPr lang="es-PE" i="1" dirty="0">
                <a:solidFill>
                  <a:schemeClr val="bg2">
                    <a:lumMod val="25000"/>
                  </a:schemeClr>
                </a:solidFill>
                <a:latin typeface="Century Gothic" panose="020B0502020202020204" pitchFamily="34" charset="0"/>
              </a:rPr>
              <a:t>(E. </a:t>
            </a:r>
            <a:r>
              <a:rPr lang="es-PE" i="1" dirty="0" err="1">
                <a:solidFill>
                  <a:schemeClr val="bg2">
                    <a:lumMod val="25000"/>
                  </a:schemeClr>
                </a:solidFill>
                <a:latin typeface="Century Gothic" panose="020B0502020202020204" pitchFamily="34" charset="0"/>
              </a:rPr>
              <a:t>coli</a:t>
            </a:r>
            <a:r>
              <a:rPr lang="es-PE" dirty="0">
                <a:solidFill>
                  <a:schemeClr val="bg2">
                    <a:lumMod val="25000"/>
                  </a:schemeClr>
                </a:solidFill>
                <a:latin typeface="Century Gothic" panose="020B0502020202020204" pitchFamily="34" charset="0"/>
              </a:rPr>
              <a:t>, </a:t>
            </a:r>
            <a:r>
              <a:rPr lang="es-PE" i="1" dirty="0">
                <a:solidFill>
                  <a:schemeClr val="bg2">
                    <a:lumMod val="25000"/>
                  </a:schemeClr>
                </a:solidFill>
                <a:latin typeface="Century Gothic" panose="020B0502020202020204" pitchFamily="34" charset="0"/>
              </a:rPr>
              <a:t>Salmonella</a:t>
            </a:r>
            <a:r>
              <a:rPr lang="es-PE" dirty="0">
                <a:solidFill>
                  <a:schemeClr val="bg2">
                    <a:lumMod val="25000"/>
                  </a:schemeClr>
                </a:solidFill>
                <a:latin typeface="Century Gothic" panose="020B0502020202020204" pitchFamily="34" charset="0"/>
              </a:rPr>
              <a:t>, VHA, Biotoxinas marinas y metales pesados, así como </a:t>
            </a:r>
            <a:r>
              <a:rPr lang="es-PE" i="1" dirty="0">
                <a:solidFill>
                  <a:schemeClr val="bg2">
                    <a:lumMod val="25000"/>
                  </a:schemeClr>
                </a:solidFill>
                <a:latin typeface="Century Gothic" panose="020B0502020202020204" pitchFamily="34" charset="0"/>
              </a:rPr>
              <a:t>Coliformes termotolerantes </a:t>
            </a:r>
            <a:r>
              <a:rPr lang="es-PE" dirty="0">
                <a:solidFill>
                  <a:schemeClr val="bg2">
                    <a:lumMod val="25000"/>
                  </a:schemeClr>
                </a:solidFill>
                <a:latin typeface="Century Gothic" panose="020B0502020202020204" pitchFamily="34" charset="0"/>
              </a:rPr>
              <a:t>y fitoplancton en el agua de mar)</a:t>
            </a:r>
            <a:r>
              <a:rPr lang="es-ES" dirty="0">
                <a:solidFill>
                  <a:schemeClr val="bg2">
                    <a:lumMod val="25000"/>
                  </a:schemeClr>
                </a:solidFill>
                <a:latin typeface="Century Gothic" panose="020B0502020202020204" pitchFamily="34" charset="0"/>
              </a:rPr>
              <a:t>.</a:t>
            </a:r>
          </a:p>
          <a:p>
            <a:pPr marL="285750" indent="-285750" algn="just">
              <a:lnSpc>
                <a:spcPct val="120000"/>
              </a:lnSpc>
              <a:spcBef>
                <a:spcPct val="0"/>
              </a:spcBef>
              <a:buClr>
                <a:srgbClr val="595959"/>
              </a:buClr>
            </a:pPr>
            <a:endParaRPr lang="es-ES" altLang="es-PE" dirty="0">
              <a:solidFill>
                <a:schemeClr val="bg2">
                  <a:lumMod val="25000"/>
                </a:schemeClr>
              </a:solidFill>
              <a:latin typeface="Century Gothic" panose="020B0502020202020204" pitchFamily="34" charset="0"/>
            </a:endParaRPr>
          </a:p>
          <a:p>
            <a:pPr marL="0" indent="0" algn="just">
              <a:lnSpc>
                <a:spcPct val="120000"/>
              </a:lnSpc>
              <a:spcBef>
                <a:spcPct val="0"/>
              </a:spcBef>
              <a:buClr>
                <a:srgbClr val="595959"/>
              </a:buClr>
              <a:buNone/>
            </a:pPr>
            <a:r>
              <a:rPr lang="es-ES" altLang="es-PE" b="1" dirty="0">
                <a:solidFill>
                  <a:schemeClr val="bg2">
                    <a:lumMod val="25000"/>
                  </a:schemeClr>
                </a:solidFill>
                <a:latin typeface="Century Gothic" panose="020B0502020202020204" pitchFamily="34" charset="0"/>
              </a:rPr>
              <a:t>2.- Programa de Control de Peces y Crustáceos. (PCPC): </a:t>
            </a:r>
            <a:r>
              <a:rPr lang="es-ES" altLang="es-PE" b="1" dirty="0">
                <a:solidFill>
                  <a:schemeClr val="accent1">
                    <a:lumMod val="75000"/>
                  </a:schemeClr>
                </a:solidFill>
                <a:latin typeface="Century Gothic" panose="020B0502020202020204" pitchFamily="34" charset="0"/>
              </a:rPr>
              <a:t>DS N° 040-2001-PE, </a:t>
            </a:r>
            <a:r>
              <a:rPr lang="es-PE" dirty="0">
                <a:solidFill>
                  <a:schemeClr val="bg2">
                    <a:lumMod val="25000"/>
                  </a:schemeClr>
                </a:solidFill>
                <a:latin typeface="Century Gothic" panose="020B0502020202020204" pitchFamily="34" charset="0"/>
              </a:rPr>
              <a:t>vigilancia de los residuos de medicamentos veterinarios y sustancias prohibidas a través de toma de muestras en peces y crustáceos provenientes de los centros de cultivo.</a:t>
            </a:r>
            <a:endParaRPr lang="es-ES" altLang="es-PE" dirty="0">
              <a:solidFill>
                <a:schemeClr val="bg2">
                  <a:lumMod val="25000"/>
                </a:schemeClr>
              </a:solidFill>
              <a:latin typeface="Century Gothic" panose="020B0502020202020204" pitchFamily="34" charset="0"/>
            </a:endParaRPr>
          </a:p>
          <a:p>
            <a:endParaRPr lang="es-PE" dirty="0"/>
          </a:p>
        </p:txBody>
      </p:sp>
      <p:pic>
        <p:nvPicPr>
          <p:cNvPr id="4" name="Picture 3" descr="C:\Users\Alicia\Pictures\2012-09-14 trabajo\trabajo 040.JPG"/>
          <p:cNvPicPr>
            <a:picLocks noChangeAspect="1" noChangeArrowheads="1"/>
          </p:cNvPicPr>
          <p:nvPr/>
        </p:nvPicPr>
        <p:blipFill>
          <a:blip r:embed="rId2" cstate="print"/>
          <a:srcRect/>
          <a:stretch>
            <a:fillRect/>
          </a:stretch>
        </p:blipFill>
        <p:spPr bwMode="auto">
          <a:xfrm>
            <a:off x="6246296" y="1946549"/>
            <a:ext cx="2594000" cy="2348006"/>
          </a:xfrm>
          <a:prstGeom prst="rect">
            <a:avLst/>
          </a:prstGeom>
          <a:noFill/>
          <a:ln w="9525">
            <a:noFill/>
            <a:miter lim="800000"/>
            <a:headEnd/>
            <a:tailEnd/>
          </a:ln>
        </p:spPr>
      </p:pic>
      <p:pic>
        <p:nvPicPr>
          <p:cNvPr id="5" name="Picture 2" descr="C:\Users\Alicia Quispe\Downloads\IMG_4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2058" y="1946549"/>
            <a:ext cx="2448220" cy="2348007"/>
          </a:xfrm>
          <a:prstGeom prst="rect">
            <a:avLst/>
          </a:prstGeom>
          <a:noFill/>
          <a:extLst>
            <a:ext uri="{909E8E84-426E-40DD-AFC4-6F175D3DCCD1}">
              <a14:hiddenFill xmlns:a14="http://schemas.microsoft.com/office/drawing/2010/main">
                <a:solidFill>
                  <a:srgbClr val="FFFFFF"/>
                </a:solidFill>
              </a14:hiddenFill>
            </a:ext>
          </a:extLst>
        </p:spPr>
      </p:pic>
      <p:pic>
        <p:nvPicPr>
          <p:cNvPr id="6" name="8 Imagen" descr="C:\Users\sanipes3\Downloads\IMG-20170606-WA0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4021" y="4699812"/>
            <a:ext cx="1799550" cy="197167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9 Imagen" descr="C:\Users\sanipes3\Downloads\IMG-20170606-WA00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453" y="4688927"/>
            <a:ext cx="1799550" cy="19703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766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42001" t="19535" r="21044" b="8318"/>
          <a:stretch/>
        </p:blipFill>
        <p:spPr bwMode="auto">
          <a:xfrm>
            <a:off x="963485" y="1318906"/>
            <a:ext cx="4864438" cy="5390366"/>
          </a:xfrm>
          <a:prstGeom prst="rect">
            <a:avLst/>
          </a:prstGeom>
          <a:ln>
            <a:noFill/>
          </a:ln>
          <a:extLst>
            <a:ext uri="{53640926-AAD7-44D8-BBD7-CCE9431645EC}">
              <a14:shadowObscured xmlns:a14="http://schemas.microsoft.com/office/drawing/2010/main"/>
            </a:ext>
          </a:extLst>
        </p:spPr>
      </p:pic>
      <p:sp>
        <p:nvSpPr>
          <p:cNvPr id="12" name="Título 11">
            <a:extLst>
              <a:ext uri="{FF2B5EF4-FFF2-40B4-BE49-F238E27FC236}">
                <a16:creationId xmlns:a16="http://schemas.microsoft.com/office/drawing/2014/main" id="{23731401-D3EA-419C-8A40-316C75BD19F8}"/>
              </a:ext>
            </a:extLst>
          </p:cNvPr>
          <p:cNvSpPr>
            <a:spLocks noGrp="1"/>
          </p:cNvSpPr>
          <p:nvPr>
            <p:ph type="title"/>
          </p:nvPr>
        </p:nvSpPr>
        <p:spPr>
          <a:xfrm>
            <a:off x="838200" y="929901"/>
            <a:ext cx="10515600" cy="1031101"/>
          </a:xfrm>
        </p:spPr>
        <p:txBody>
          <a:bodyPr>
            <a:normAutofit fontScale="90000"/>
          </a:bodyPr>
          <a:lstStyle/>
          <a:p>
            <a:r>
              <a:rPr lang="es-PE" sz="4000" b="1" dirty="0">
                <a:solidFill>
                  <a:srgbClr val="0000FF"/>
                </a:solidFill>
              </a:rPr>
              <a:t>1.- Programa de Control de Moluscos Bivalvos (PCMB)</a:t>
            </a:r>
            <a:br>
              <a:rPr lang="es-PE" dirty="0">
                <a:solidFill>
                  <a:srgbClr val="0000FF"/>
                </a:solidFill>
              </a:rPr>
            </a:br>
            <a:endParaRPr lang="es-PE" dirty="0">
              <a:latin typeface="+mn-lt"/>
            </a:endParaRPr>
          </a:p>
        </p:txBody>
      </p:sp>
      <p:sp>
        <p:nvSpPr>
          <p:cNvPr id="13" name="Marcador de contenido 12">
            <a:extLst>
              <a:ext uri="{FF2B5EF4-FFF2-40B4-BE49-F238E27FC236}">
                <a16:creationId xmlns:a16="http://schemas.microsoft.com/office/drawing/2014/main" id="{F7CF528B-7F9F-43BE-88D1-F4EED847A2D7}"/>
              </a:ext>
            </a:extLst>
          </p:cNvPr>
          <p:cNvSpPr>
            <a:spLocks noGrp="1"/>
          </p:cNvSpPr>
          <p:nvPr>
            <p:ph idx="1"/>
          </p:nvPr>
        </p:nvSpPr>
        <p:spPr>
          <a:xfrm>
            <a:off x="6462165" y="2008889"/>
            <a:ext cx="4769386" cy="4010399"/>
          </a:xfrm>
        </p:spPr>
        <p:txBody>
          <a:bodyPr/>
          <a:lstStyle/>
          <a:p>
            <a:r>
              <a:rPr lang="es-PE" dirty="0"/>
              <a:t>Actualmente  se  monitorean 20 áreas de producción de moluscos bivalvos para exportación a la UE y 26 áreas (bancos naturales y concesiones) para el mercado nacional y otros mercados diferentes a la UE, haciendo un total de 46 áreas.</a:t>
            </a:r>
          </a:p>
          <a:p>
            <a:endParaRPr lang="es-PE" dirty="0"/>
          </a:p>
        </p:txBody>
      </p:sp>
    </p:spTree>
    <p:extLst>
      <p:ext uri="{BB962C8B-B14F-4D97-AF65-F5344CB8AC3E}">
        <p14:creationId xmlns:p14="http://schemas.microsoft.com/office/powerpoint/2010/main" val="5132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915" y="872297"/>
            <a:ext cx="10515600" cy="1066392"/>
          </a:xfrm>
        </p:spPr>
        <p:txBody>
          <a:bodyPr>
            <a:normAutofit fontScale="90000"/>
          </a:bodyPr>
          <a:lstStyle/>
          <a:p>
            <a:pPr algn="ctr"/>
            <a:r>
              <a:rPr lang="es-PE" sz="4000" b="1" dirty="0">
                <a:solidFill>
                  <a:srgbClr val="0000FF"/>
                </a:solidFill>
              </a:rPr>
              <a:t>1.- Programa de Control de Moluscos Bivalvos (PCMB)</a:t>
            </a:r>
            <a:br>
              <a:rPr lang="es-PE" sz="4000" dirty="0">
                <a:solidFill>
                  <a:srgbClr val="0000FF"/>
                </a:solidFill>
              </a:rPr>
            </a:br>
            <a:endParaRPr lang="es-PE" dirty="0"/>
          </a:p>
        </p:txBody>
      </p:sp>
      <p:sp>
        <p:nvSpPr>
          <p:cNvPr id="3" name="Marcador de contenido 2"/>
          <p:cNvSpPr>
            <a:spLocks noGrp="1"/>
          </p:cNvSpPr>
          <p:nvPr>
            <p:ph idx="1"/>
          </p:nvPr>
        </p:nvSpPr>
        <p:spPr>
          <a:xfrm>
            <a:off x="953386" y="1622538"/>
            <a:ext cx="10515600" cy="4351338"/>
          </a:xfrm>
        </p:spPr>
        <p:txBody>
          <a:bodyPr/>
          <a:lstStyle/>
          <a:p>
            <a:pPr marL="0" indent="0">
              <a:buNone/>
            </a:pPr>
            <a:r>
              <a:rPr lang="es-PE" b="1" dirty="0">
                <a:solidFill>
                  <a:srgbClr val="0000FF"/>
                </a:solidFill>
              </a:rPr>
              <a:t>PLANES DE CONTINGENCIA</a:t>
            </a:r>
            <a:endParaRPr lang="es-PE" dirty="0"/>
          </a:p>
        </p:txBody>
      </p:sp>
      <p:sp>
        <p:nvSpPr>
          <p:cNvPr id="4" name="Rectángulo 3"/>
          <p:cNvSpPr/>
          <p:nvPr/>
        </p:nvSpPr>
        <p:spPr>
          <a:xfrm>
            <a:off x="953386" y="2114932"/>
            <a:ext cx="6096000" cy="3416320"/>
          </a:xfrm>
          <a:prstGeom prst="rect">
            <a:avLst/>
          </a:prstGeom>
        </p:spPr>
        <p:txBody>
          <a:bodyPr>
            <a:spAutoFit/>
          </a:bodyPr>
          <a:lstStyle/>
          <a:p>
            <a:pPr algn="just"/>
            <a:r>
              <a:rPr lang="es-PE" dirty="0"/>
              <a:t>En el 2018 se han presentado eventos sanitarios de los siguientes indicadores:</a:t>
            </a:r>
          </a:p>
          <a:p>
            <a:pPr marL="285750" indent="-285750" algn="just">
              <a:buFont typeface="Arial" panose="020B0604020202020204" pitchFamily="34" charset="0"/>
              <a:buChar char="•"/>
            </a:pPr>
            <a:r>
              <a:rPr lang="es-PE" dirty="0"/>
              <a:t>29 eventos que representan un 62 % de </a:t>
            </a:r>
            <a:r>
              <a:rPr lang="es-PE" i="1" dirty="0"/>
              <a:t>E. </a:t>
            </a:r>
            <a:r>
              <a:rPr lang="es-PE" i="1" dirty="0" err="1"/>
              <a:t>coli</a:t>
            </a:r>
            <a:r>
              <a:rPr lang="es-PE" i="1" dirty="0"/>
              <a:t> .</a:t>
            </a:r>
          </a:p>
          <a:p>
            <a:pPr marL="285750" indent="-285750" algn="just">
              <a:buFont typeface="Arial" panose="020B0604020202020204" pitchFamily="34" charset="0"/>
              <a:buChar char="•"/>
            </a:pPr>
            <a:r>
              <a:rPr lang="es-PE" i="1" dirty="0"/>
              <a:t>14 eventos de representan un 30 % de Salmonella.</a:t>
            </a:r>
          </a:p>
          <a:p>
            <a:pPr marL="285750" indent="-285750" algn="just">
              <a:buFont typeface="Arial" panose="020B0604020202020204" pitchFamily="34" charset="0"/>
              <a:buChar char="•"/>
            </a:pPr>
            <a:r>
              <a:rPr lang="es-PE" i="1" dirty="0"/>
              <a:t>3 eventos que representan un 6% de Virus de Hepatitis.</a:t>
            </a:r>
          </a:p>
          <a:p>
            <a:pPr algn="just"/>
            <a:endParaRPr lang="es-PE" i="1" dirty="0"/>
          </a:p>
          <a:p>
            <a:pPr algn="just"/>
            <a:r>
              <a:rPr lang="es-PE" i="1" dirty="0">
                <a:solidFill>
                  <a:srgbClr val="0000FF"/>
                </a:solidFill>
              </a:rPr>
              <a:t>Cabe señalar que los eventos sanitarios generan Planes de Contingencias, donde se toman las medidas establecidas en el procedimiento:</a:t>
            </a:r>
          </a:p>
          <a:p>
            <a:pPr marL="285750" indent="-285750" algn="just">
              <a:buFont typeface="Arial" panose="020B0604020202020204" pitchFamily="34" charset="0"/>
              <a:buChar char="•"/>
            </a:pPr>
            <a:r>
              <a:rPr lang="es-PE" i="1" dirty="0">
                <a:solidFill>
                  <a:srgbClr val="0000FF"/>
                </a:solidFill>
              </a:rPr>
              <a:t>Cierran a la extracción las áreas de producción.</a:t>
            </a:r>
          </a:p>
          <a:p>
            <a:pPr marL="285750" indent="-285750" algn="just">
              <a:buFont typeface="Arial" panose="020B0604020202020204" pitchFamily="34" charset="0"/>
              <a:buChar char="•"/>
            </a:pPr>
            <a:r>
              <a:rPr lang="es-PE" i="1" dirty="0">
                <a:solidFill>
                  <a:srgbClr val="0000FF"/>
                </a:solidFill>
              </a:rPr>
              <a:t>Se realizan nuevos monitoreos</a:t>
            </a:r>
          </a:p>
          <a:p>
            <a:pPr marL="285750" indent="-285750" algn="just">
              <a:buFont typeface="Arial" panose="020B0604020202020204" pitchFamily="34" charset="0"/>
              <a:buChar char="•"/>
            </a:pPr>
            <a:r>
              <a:rPr lang="es-PE" i="1" dirty="0">
                <a:solidFill>
                  <a:srgbClr val="0000FF"/>
                </a:solidFill>
              </a:rPr>
              <a:t>Si los resultados son favorables se </a:t>
            </a:r>
            <a:r>
              <a:rPr lang="es-PE" i="1" dirty="0" err="1">
                <a:solidFill>
                  <a:srgbClr val="0000FF"/>
                </a:solidFill>
              </a:rPr>
              <a:t>Reaperturan</a:t>
            </a:r>
            <a:r>
              <a:rPr lang="es-PE" i="1" dirty="0">
                <a:solidFill>
                  <a:srgbClr val="0000FF"/>
                </a:solidFill>
              </a:rPr>
              <a:t> las áreas.</a:t>
            </a:r>
          </a:p>
        </p:txBody>
      </p:sp>
      <p:graphicFrame>
        <p:nvGraphicFramePr>
          <p:cNvPr id="5" name="Gráfico 4">
            <a:extLst/>
          </p:cNvPr>
          <p:cNvGraphicFramePr>
            <a:graphicFrameLocks/>
          </p:cNvGraphicFramePr>
          <p:nvPr>
            <p:extLst>
              <p:ext uri="{D42A27DB-BD31-4B8C-83A1-F6EECF244321}">
                <p14:modId xmlns:p14="http://schemas.microsoft.com/office/powerpoint/2010/main" val="2053288344"/>
              </p:ext>
            </p:extLst>
          </p:nvPr>
        </p:nvGraphicFramePr>
        <p:xfrm>
          <a:off x="7164573" y="2242514"/>
          <a:ext cx="4890268" cy="2665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86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04536" y="488695"/>
            <a:ext cx="10829144" cy="987157"/>
          </a:xfrm>
        </p:spPr>
        <p:txBody>
          <a:bodyPr>
            <a:normAutofit fontScale="90000"/>
          </a:bodyPr>
          <a:lstStyle/>
          <a:p>
            <a:r>
              <a:rPr lang="es-PE" sz="3600" b="1" dirty="0">
                <a:solidFill>
                  <a:srgbClr val="0070C0"/>
                </a:solidFill>
                <a:latin typeface="Century Gothic" panose="020B0502020202020204" pitchFamily="34" charset="0"/>
              </a:rPr>
              <a:t>Impacto del Niño Costero en las áreas de producción de moluscos – </a:t>
            </a:r>
            <a:r>
              <a:rPr lang="es-PE" sz="3600" b="1" dirty="0" err="1">
                <a:solidFill>
                  <a:srgbClr val="0070C0"/>
                </a:solidFill>
                <a:latin typeface="Century Gothic" panose="020B0502020202020204" pitchFamily="34" charset="0"/>
              </a:rPr>
              <a:t>Casma</a:t>
            </a:r>
            <a:r>
              <a:rPr lang="es-PE" sz="3600" b="1" dirty="0">
                <a:solidFill>
                  <a:srgbClr val="0070C0"/>
                </a:solidFill>
                <a:latin typeface="Century Gothic" panose="020B0502020202020204" pitchFamily="34" charset="0"/>
              </a:rPr>
              <a:t> (Marzo-Abril 2017)</a:t>
            </a:r>
          </a:p>
        </p:txBody>
      </p:sp>
      <p:cxnSp>
        <p:nvCxnSpPr>
          <p:cNvPr id="8" name="Conector recto 7"/>
          <p:cNvCxnSpPr/>
          <p:nvPr/>
        </p:nvCxnSpPr>
        <p:spPr>
          <a:xfrm>
            <a:off x="10254344" y="6232324"/>
            <a:ext cx="0" cy="428611"/>
          </a:xfrm>
          <a:prstGeom prst="line">
            <a:avLst/>
          </a:prstGeom>
          <a:ln>
            <a:solidFill>
              <a:srgbClr val="019FCD"/>
            </a:solidFill>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6825802" y="1436800"/>
            <a:ext cx="4405053" cy="47796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p:cNvSpPr txBox="1"/>
          <p:nvPr/>
        </p:nvSpPr>
        <p:spPr>
          <a:xfrm>
            <a:off x="579549" y="1668204"/>
            <a:ext cx="6104586" cy="3025444"/>
          </a:xfrm>
          <a:prstGeom prst="rect">
            <a:avLst/>
          </a:prstGeom>
          <a:noFill/>
        </p:spPr>
        <p:txBody>
          <a:bodyPr wrap="square" rtlCol="0">
            <a:spAutoFit/>
          </a:bodyPr>
          <a:lstStyle/>
          <a:p>
            <a:pPr algn="just">
              <a:lnSpc>
                <a:spcPct val="120000"/>
              </a:lnSpc>
              <a:spcBef>
                <a:spcPct val="0"/>
              </a:spcBef>
              <a:buNone/>
            </a:pPr>
            <a:r>
              <a:rPr lang="es-ES" altLang="es-PE" sz="1600" dirty="0">
                <a:solidFill>
                  <a:schemeClr val="bg2">
                    <a:lumMod val="25000"/>
                  </a:schemeClr>
                </a:solidFill>
                <a:latin typeface="Century Gothic" panose="020B0502020202020204" pitchFamily="34" charset="0"/>
              </a:rPr>
              <a:t>Como consecuencia del fenómeno del Niño Costero 2017 las áreas de producción de moluscos bivalvos que fueron afectados: Salinas, </a:t>
            </a:r>
            <a:r>
              <a:rPr lang="es-ES" altLang="es-PE" sz="1600" dirty="0" err="1">
                <a:solidFill>
                  <a:schemeClr val="bg2">
                    <a:lumMod val="25000"/>
                  </a:schemeClr>
                </a:solidFill>
                <a:latin typeface="Century Gothic" panose="020B0502020202020204" pitchFamily="34" charset="0"/>
              </a:rPr>
              <a:t>Guaynuna</a:t>
            </a:r>
            <a:r>
              <a:rPr lang="es-ES" altLang="es-PE" sz="1600" dirty="0">
                <a:solidFill>
                  <a:schemeClr val="bg2">
                    <a:lumMod val="25000"/>
                  </a:schemeClr>
                </a:solidFill>
                <a:latin typeface="Century Gothic" panose="020B0502020202020204" pitchFamily="34" charset="0"/>
              </a:rPr>
              <a:t> 1 y </a:t>
            </a:r>
            <a:r>
              <a:rPr lang="es-ES" altLang="es-PE" sz="1600" dirty="0" err="1">
                <a:solidFill>
                  <a:schemeClr val="bg2">
                    <a:lumMod val="25000"/>
                  </a:schemeClr>
                </a:solidFill>
                <a:latin typeface="Century Gothic" panose="020B0502020202020204" pitchFamily="34" charset="0"/>
              </a:rPr>
              <a:t>Guaynuna</a:t>
            </a:r>
            <a:r>
              <a:rPr lang="es-ES" altLang="es-PE" sz="1600" dirty="0">
                <a:solidFill>
                  <a:schemeClr val="bg2">
                    <a:lumMod val="25000"/>
                  </a:schemeClr>
                </a:solidFill>
                <a:latin typeface="Century Gothic" panose="020B0502020202020204" pitchFamily="34" charset="0"/>
              </a:rPr>
              <a:t> 2 y Tortugas.</a:t>
            </a:r>
          </a:p>
          <a:p>
            <a:pPr algn="just">
              <a:lnSpc>
                <a:spcPct val="120000"/>
              </a:lnSpc>
              <a:spcBef>
                <a:spcPct val="0"/>
              </a:spcBef>
              <a:buNone/>
            </a:pPr>
            <a:endParaRPr lang="es-ES" altLang="es-PE" sz="1600" dirty="0">
              <a:solidFill>
                <a:srgbClr val="019FCD"/>
              </a:solidFill>
              <a:latin typeface="Century Gothic" panose="020B0502020202020204" pitchFamily="34" charset="0"/>
            </a:endParaRPr>
          </a:p>
          <a:p>
            <a:pPr marL="285750" indent="-285750" algn="just">
              <a:lnSpc>
                <a:spcPct val="120000"/>
              </a:lnSpc>
              <a:spcBef>
                <a:spcPct val="0"/>
              </a:spcBef>
              <a:buClr>
                <a:srgbClr val="595959"/>
              </a:buClr>
              <a:buFont typeface="Arial" panose="020B0604020202020204" pitchFamily="34" charset="0"/>
              <a:buChar char="•"/>
            </a:pPr>
            <a:r>
              <a:rPr lang="es-ES" altLang="es-PE" sz="1600" dirty="0">
                <a:solidFill>
                  <a:schemeClr val="bg2">
                    <a:lumMod val="25000"/>
                  </a:schemeClr>
                </a:solidFill>
                <a:latin typeface="Century Gothic" panose="020B0502020202020204" pitchFamily="34" charset="0"/>
              </a:rPr>
              <a:t>Ingreso de aguas de Rio </a:t>
            </a:r>
            <a:r>
              <a:rPr lang="es-ES" altLang="es-PE" sz="1600" dirty="0" err="1">
                <a:solidFill>
                  <a:schemeClr val="bg2">
                    <a:lumMod val="25000"/>
                  </a:schemeClr>
                </a:solidFill>
                <a:latin typeface="Century Gothic" panose="020B0502020202020204" pitchFamily="34" charset="0"/>
              </a:rPr>
              <a:t>Nepeña</a:t>
            </a:r>
            <a:r>
              <a:rPr lang="es-ES" altLang="es-PE" sz="1600" dirty="0">
                <a:solidFill>
                  <a:schemeClr val="bg2">
                    <a:lumMod val="25000"/>
                  </a:schemeClr>
                </a:solidFill>
                <a:latin typeface="Century Gothic" panose="020B0502020202020204" pitchFamily="34" charset="0"/>
              </a:rPr>
              <a:t> y  </a:t>
            </a:r>
            <a:r>
              <a:rPr lang="es-ES" altLang="es-PE" sz="1600" dirty="0" err="1">
                <a:solidFill>
                  <a:schemeClr val="bg2">
                    <a:lumMod val="25000"/>
                  </a:schemeClr>
                </a:solidFill>
                <a:latin typeface="Century Gothic" panose="020B0502020202020204" pitchFamily="34" charset="0"/>
              </a:rPr>
              <a:t>Casma</a:t>
            </a:r>
            <a:r>
              <a:rPr lang="es-ES" altLang="es-PE" sz="1600" dirty="0">
                <a:solidFill>
                  <a:schemeClr val="bg2">
                    <a:lumMod val="25000"/>
                  </a:schemeClr>
                </a:solidFill>
                <a:latin typeface="Century Gothic" panose="020B0502020202020204" pitchFamily="34" charset="0"/>
              </a:rPr>
              <a:t>, en </a:t>
            </a:r>
            <a:r>
              <a:rPr lang="es-ES" altLang="es-PE" sz="1600" dirty="0" err="1">
                <a:solidFill>
                  <a:schemeClr val="bg2">
                    <a:lumMod val="25000"/>
                  </a:schemeClr>
                </a:solidFill>
                <a:latin typeface="Century Gothic" panose="020B0502020202020204" pitchFamily="34" charset="0"/>
              </a:rPr>
              <a:t>Volumes</a:t>
            </a:r>
            <a:r>
              <a:rPr lang="es-ES" altLang="es-PE" sz="1600" dirty="0">
                <a:solidFill>
                  <a:schemeClr val="bg2">
                    <a:lumMod val="25000"/>
                  </a:schemeClr>
                </a:solidFill>
                <a:latin typeface="Century Gothic" panose="020B0502020202020204" pitchFamily="34" charset="0"/>
              </a:rPr>
              <a:t> superan los niveles históricos.</a:t>
            </a:r>
          </a:p>
          <a:p>
            <a:pPr marL="285750" indent="-285750" algn="just">
              <a:lnSpc>
                <a:spcPct val="120000"/>
              </a:lnSpc>
              <a:spcBef>
                <a:spcPct val="0"/>
              </a:spcBef>
              <a:buClr>
                <a:srgbClr val="595959"/>
              </a:buClr>
              <a:buFont typeface="Arial" panose="020B0604020202020204" pitchFamily="34" charset="0"/>
              <a:buChar char="•"/>
            </a:pPr>
            <a:r>
              <a:rPr lang="es-ES" altLang="es-PE" sz="1600" dirty="0">
                <a:solidFill>
                  <a:schemeClr val="bg2">
                    <a:lumMod val="25000"/>
                  </a:schemeClr>
                </a:solidFill>
                <a:latin typeface="Century Gothic" panose="020B0502020202020204" pitchFamily="34" charset="0"/>
              </a:rPr>
              <a:t>Acumulación de </a:t>
            </a:r>
            <a:r>
              <a:rPr lang="es-ES" altLang="es-PE" sz="1600" b="1" i="1" dirty="0">
                <a:solidFill>
                  <a:srgbClr val="0070C0"/>
                </a:solidFill>
                <a:latin typeface="Century Gothic" panose="020B0502020202020204" pitchFamily="34" charset="0"/>
              </a:rPr>
              <a:t>E. </a:t>
            </a:r>
            <a:r>
              <a:rPr lang="es-ES" altLang="es-PE" sz="1600" b="1" i="1" dirty="0" err="1">
                <a:solidFill>
                  <a:srgbClr val="0070C0"/>
                </a:solidFill>
                <a:latin typeface="Century Gothic" panose="020B0502020202020204" pitchFamily="34" charset="0"/>
              </a:rPr>
              <a:t>coli</a:t>
            </a:r>
            <a:r>
              <a:rPr lang="es-ES" altLang="es-PE" sz="1600" b="1" i="1" dirty="0">
                <a:solidFill>
                  <a:srgbClr val="0070C0"/>
                </a:solidFill>
                <a:latin typeface="Century Gothic" panose="020B0502020202020204" pitchFamily="34" charset="0"/>
              </a:rPr>
              <a:t> </a:t>
            </a:r>
            <a:r>
              <a:rPr lang="es-ES" altLang="es-PE" sz="1600" dirty="0">
                <a:solidFill>
                  <a:schemeClr val="bg2">
                    <a:lumMod val="25000"/>
                  </a:schemeClr>
                </a:solidFill>
                <a:latin typeface="Century Gothic" panose="020B0502020202020204" pitchFamily="34" charset="0"/>
              </a:rPr>
              <a:t>en moluscos superan los limites permisibles.</a:t>
            </a:r>
          </a:p>
          <a:p>
            <a:pPr marL="285750" indent="-285750" algn="just">
              <a:lnSpc>
                <a:spcPct val="120000"/>
              </a:lnSpc>
              <a:spcBef>
                <a:spcPct val="0"/>
              </a:spcBef>
              <a:buClr>
                <a:srgbClr val="595959"/>
              </a:buClr>
              <a:buFont typeface="Arial" panose="020B0604020202020204" pitchFamily="34" charset="0"/>
              <a:buChar char="•"/>
            </a:pPr>
            <a:r>
              <a:rPr lang="es-ES" altLang="es-PE" sz="1600" dirty="0">
                <a:solidFill>
                  <a:schemeClr val="bg2">
                    <a:lumMod val="25000"/>
                  </a:schemeClr>
                </a:solidFill>
                <a:latin typeface="Century Gothic" panose="020B0502020202020204" pitchFamily="34" charset="0"/>
              </a:rPr>
              <a:t>Mortandad de moluscos  por anoxia</a:t>
            </a:r>
          </a:p>
          <a:p>
            <a:pPr marL="285750" indent="-285750" algn="just">
              <a:lnSpc>
                <a:spcPct val="120000"/>
              </a:lnSpc>
              <a:spcBef>
                <a:spcPct val="0"/>
              </a:spcBef>
              <a:buClr>
                <a:srgbClr val="595959"/>
              </a:buClr>
              <a:buFont typeface="Arial" panose="020B0604020202020204" pitchFamily="34" charset="0"/>
              <a:buChar char="•"/>
            </a:pPr>
            <a:r>
              <a:rPr lang="es-ES" sz="1600" dirty="0">
                <a:solidFill>
                  <a:schemeClr val="bg2">
                    <a:lumMod val="25000"/>
                  </a:schemeClr>
                </a:solidFill>
                <a:latin typeface="Century Gothic" panose="020B0502020202020204" pitchFamily="34" charset="0"/>
              </a:rPr>
              <a:t>Cierre de áreas por SANIPES, Comunicados Oficiales.</a:t>
            </a:r>
            <a:endParaRPr lang="es-PE" sz="1600" dirty="0"/>
          </a:p>
        </p:txBody>
      </p:sp>
      <p:sp>
        <p:nvSpPr>
          <p:cNvPr id="11" name="Título 1"/>
          <p:cNvSpPr txBox="1">
            <a:spLocks/>
          </p:cNvSpPr>
          <p:nvPr/>
        </p:nvSpPr>
        <p:spPr>
          <a:xfrm>
            <a:off x="8309923" y="3246510"/>
            <a:ext cx="2650352" cy="1035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b="1" dirty="0">
                <a:solidFill>
                  <a:schemeClr val="bg2">
                    <a:lumMod val="75000"/>
                  </a:schemeClr>
                </a:solidFill>
                <a:latin typeface="Century Gothic" panose="020B0502020202020204" pitchFamily="34" charset="0"/>
              </a:rPr>
              <a:t>FOTO</a:t>
            </a:r>
            <a:endParaRPr lang="es-PE" sz="3600" b="1" dirty="0">
              <a:solidFill>
                <a:srgbClr val="019FCD"/>
              </a:solidFill>
              <a:latin typeface="Century Gothic" panose="020B0502020202020204" pitchFamily="34" charset="0"/>
            </a:endParaRPr>
          </a:p>
        </p:txBody>
      </p:sp>
      <p:sp>
        <p:nvSpPr>
          <p:cNvPr id="12" name="Marcador de contenido 3"/>
          <p:cNvSpPr>
            <a:spLocks noGrp="1"/>
          </p:cNvSpPr>
          <p:nvPr>
            <p:ph sz="quarter" idx="10"/>
          </p:nvPr>
        </p:nvSpPr>
        <p:spPr>
          <a:xfrm>
            <a:off x="4622105" y="6324367"/>
            <a:ext cx="5536156" cy="237581"/>
          </a:xfrm>
        </p:spPr>
        <p:txBody>
          <a:bodyPr/>
          <a:lstStyle/>
          <a:p>
            <a:pPr marL="0" indent="0">
              <a:buNone/>
            </a:pPr>
            <a:r>
              <a:rPr lang="es-PE" dirty="0"/>
              <a:t>SDSA-SANIPES</a:t>
            </a:r>
          </a:p>
        </p:txBody>
      </p:sp>
      <p:pic>
        <p:nvPicPr>
          <p:cNvPr id="13" name="Imagen 12" descr="C:\Users\Jony Proleon\Downloads\Mapa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895" y="1547561"/>
            <a:ext cx="3825379" cy="4560992"/>
          </a:xfrm>
          <a:prstGeom prst="rect">
            <a:avLst/>
          </a:prstGeom>
          <a:noFill/>
          <a:ln>
            <a:noFill/>
          </a:ln>
        </p:spPr>
      </p:pic>
      <p:sp>
        <p:nvSpPr>
          <p:cNvPr id="14" name="Flecha abajo 13"/>
          <p:cNvSpPr/>
          <p:nvPr/>
        </p:nvSpPr>
        <p:spPr>
          <a:xfrm rot="19803491">
            <a:off x="7670252" y="2060214"/>
            <a:ext cx="191416" cy="3385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izquierda 14"/>
          <p:cNvSpPr/>
          <p:nvPr/>
        </p:nvSpPr>
        <p:spPr>
          <a:xfrm rot="1992293">
            <a:off x="9527770" y="5560689"/>
            <a:ext cx="850005" cy="1665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curvada hacia arriba 15"/>
          <p:cNvSpPr/>
          <p:nvPr/>
        </p:nvSpPr>
        <p:spPr>
          <a:xfrm rot="16766505">
            <a:off x="7976582" y="2957307"/>
            <a:ext cx="548228" cy="20724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Flecha izquierda 16"/>
          <p:cNvSpPr/>
          <p:nvPr/>
        </p:nvSpPr>
        <p:spPr>
          <a:xfrm rot="4195212">
            <a:off x="8361681" y="4551791"/>
            <a:ext cx="494544" cy="1481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descr="Mostrando 14895164013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49" y="4979050"/>
            <a:ext cx="2686050" cy="1510665"/>
          </a:xfrm>
          <a:prstGeom prst="rect">
            <a:avLst/>
          </a:prstGeom>
          <a:noFill/>
          <a:ln>
            <a:noFill/>
          </a:ln>
        </p:spPr>
      </p:pic>
      <p:pic>
        <p:nvPicPr>
          <p:cNvPr id="19" name="Imagen 18" descr="Mostrando 20170411_1211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5063" y="5008259"/>
            <a:ext cx="2581275" cy="1452245"/>
          </a:xfrm>
          <a:prstGeom prst="rect">
            <a:avLst/>
          </a:prstGeom>
          <a:noFill/>
          <a:ln>
            <a:noFill/>
          </a:ln>
        </p:spPr>
      </p:pic>
    </p:spTree>
    <p:extLst>
      <p:ext uri="{BB962C8B-B14F-4D97-AF65-F5344CB8AC3E}">
        <p14:creationId xmlns:p14="http://schemas.microsoft.com/office/powerpoint/2010/main" val="122264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934720"/>
            <a:ext cx="10515600" cy="428707"/>
          </a:xfrm>
        </p:spPr>
        <p:txBody>
          <a:bodyPr>
            <a:normAutofit fontScale="90000"/>
          </a:bodyPr>
          <a:lstStyle/>
          <a:p>
            <a:r>
              <a:rPr lang="es-ES" dirty="0"/>
              <a:t>Vistas fotográficas de ingreso de agua rio: </a:t>
            </a:r>
            <a:r>
              <a:rPr lang="es-ES" dirty="0" err="1"/>
              <a:t>Nepeña</a:t>
            </a:r>
            <a:r>
              <a:rPr lang="es-ES" dirty="0"/>
              <a:t> y </a:t>
            </a:r>
            <a:r>
              <a:rPr lang="es-ES" dirty="0" err="1"/>
              <a:t>Casma</a:t>
            </a:r>
            <a:r>
              <a:rPr lang="es-ES" dirty="0"/>
              <a:t>.</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949" y="1617436"/>
            <a:ext cx="4187212" cy="2339444"/>
          </a:xfrm>
        </p:spPr>
      </p:pic>
      <p:pic>
        <p:nvPicPr>
          <p:cNvPr id="6" name="Imagen 5" descr="Mostrando 1489516401321.jpg"/>
          <p:cNvPicPr/>
          <p:nvPr/>
        </p:nvPicPr>
        <p:blipFill>
          <a:blip r:embed="rId3">
            <a:extLst>
              <a:ext uri="{28A0092B-C50C-407E-A947-70E740481C1C}">
                <a14:useLocalDpi xmlns:a14="http://schemas.microsoft.com/office/drawing/2010/main" val="0"/>
              </a:ext>
            </a:extLst>
          </a:blip>
          <a:srcRect/>
          <a:stretch>
            <a:fillRect/>
          </a:stretch>
        </p:blipFill>
        <p:spPr bwMode="auto">
          <a:xfrm>
            <a:off x="6181021" y="1617437"/>
            <a:ext cx="3775186" cy="2339444"/>
          </a:xfrm>
          <a:prstGeom prst="rect">
            <a:avLst/>
          </a:prstGeom>
          <a:noFill/>
          <a:ln>
            <a:noFill/>
          </a:ln>
        </p:spPr>
      </p:pic>
      <p:sp>
        <p:nvSpPr>
          <p:cNvPr id="7" name="Marcador de contenido 11"/>
          <p:cNvSpPr txBox="1">
            <a:spLocks/>
          </p:cNvSpPr>
          <p:nvPr/>
        </p:nvSpPr>
        <p:spPr>
          <a:xfrm>
            <a:off x="5632501" y="6550334"/>
            <a:ext cx="4584265" cy="270397"/>
          </a:xfrm>
          <a:prstGeom prst="rect">
            <a:avLst/>
          </a:prstGeom>
        </p:spPr>
        <p:txBody>
          <a:bodyPr vert="horz" lIns="91440" tIns="45720" rIns="91440" bIns="45720" rtlCol="0" anchor="ctr"/>
          <a:lstStyle>
            <a:defPPr>
              <a:defRPr lang="es-P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SANIPES-SDSA</a:t>
            </a:r>
            <a:endParaRPr lang="es-ES" dirty="0"/>
          </a:p>
        </p:txBody>
      </p:sp>
      <p:pic>
        <p:nvPicPr>
          <p:cNvPr id="8" name="Imagen 7" descr="C:\Users\jony.proleon\Downloads\1489514763301.jpg"/>
          <p:cNvPicPr/>
          <p:nvPr/>
        </p:nvPicPr>
        <p:blipFill>
          <a:blip r:embed="rId4">
            <a:extLst>
              <a:ext uri="{28A0092B-C50C-407E-A947-70E740481C1C}">
                <a14:useLocalDpi xmlns:a14="http://schemas.microsoft.com/office/drawing/2010/main" val="0"/>
              </a:ext>
            </a:extLst>
          </a:blip>
          <a:srcRect/>
          <a:stretch>
            <a:fillRect/>
          </a:stretch>
        </p:blipFill>
        <p:spPr bwMode="auto">
          <a:xfrm>
            <a:off x="1749949" y="4032119"/>
            <a:ext cx="4187212" cy="2431337"/>
          </a:xfrm>
          <a:prstGeom prst="rect">
            <a:avLst/>
          </a:prstGeom>
          <a:noFill/>
          <a:ln>
            <a:noFill/>
          </a:ln>
        </p:spPr>
      </p:pic>
      <p:pic>
        <p:nvPicPr>
          <p:cNvPr id="9" name="Imagen 8" descr="C:\Users\jony.proleon\Downloads\IMG_8497 (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1021" y="4032119"/>
            <a:ext cx="3775186" cy="2474776"/>
          </a:xfrm>
          <a:prstGeom prst="rect">
            <a:avLst/>
          </a:prstGeom>
          <a:noFill/>
          <a:ln>
            <a:noFill/>
          </a:ln>
        </p:spPr>
      </p:pic>
    </p:spTree>
    <p:extLst>
      <p:ext uri="{BB962C8B-B14F-4D97-AF65-F5344CB8AC3E}">
        <p14:creationId xmlns:p14="http://schemas.microsoft.com/office/powerpoint/2010/main" val="282282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áfico 19"/>
          <p:cNvGraphicFramePr>
            <a:graphicFrameLocks/>
          </p:cNvGraphicFramePr>
          <p:nvPr>
            <p:extLst>
              <p:ext uri="{D42A27DB-BD31-4B8C-83A1-F6EECF244321}">
                <p14:modId xmlns:p14="http://schemas.microsoft.com/office/powerpoint/2010/main" val="1376647243"/>
              </p:ext>
            </p:extLst>
          </p:nvPr>
        </p:nvGraphicFramePr>
        <p:xfrm>
          <a:off x="105752" y="1574123"/>
          <a:ext cx="10327783" cy="4900612"/>
        </p:xfrm>
        <a:graphic>
          <a:graphicData uri="http://schemas.openxmlformats.org/drawingml/2006/chart">
            <c:chart xmlns:c="http://schemas.openxmlformats.org/drawingml/2006/chart" xmlns:r="http://schemas.openxmlformats.org/officeDocument/2006/relationships" r:id="rId2"/>
          </a:graphicData>
        </a:graphic>
      </p:graphicFrame>
      <p:sp>
        <p:nvSpPr>
          <p:cNvPr id="19" name="Marcador de contenido 3"/>
          <p:cNvSpPr txBox="1">
            <a:spLocks/>
          </p:cNvSpPr>
          <p:nvPr/>
        </p:nvSpPr>
        <p:spPr>
          <a:xfrm>
            <a:off x="5632501" y="6204338"/>
            <a:ext cx="4584265" cy="270397"/>
          </a:xfrm>
          <a:prstGeom prst="rect">
            <a:avLst/>
          </a:prstGeom>
        </p:spPr>
        <p:txBody>
          <a:bodyPr vert="horz" lIns="91440" tIns="45720" rIns="91440" bIns="45720" rtlCol="0" anchor="ctr"/>
          <a:lstStyle>
            <a:defPPr>
              <a:defRPr lang="es-P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a:t>SANIPES-SDSA</a:t>
            </a:r>
            <a:endParaRPr lang="es-PE" dirty="0"/>
          </a:p>
        </p:txBody>
      </p:sp>
      <p:sp>
        <p:nvSpPr>
          <p:cNvPr id="21" name="Título 1"/>
          <p:cNvSpPr>
            <a:spLocks noGrp="1"/>
          </p:cNvSpPr>
          <p:nvPr>
            <p:ph type="title"/>
          </p:nvPr>
        </p:nvSpPr>
        <p:spPr>
          <a:xfrm>
            <a:off x="105752" y="1177959"/>
            <a:ext cx="10515600" cy="390525"/>
          </a:xfrm>
        </p:spPr>
        <p:txBody>
          <a:bodyPr>
            <a:noAutofit/>
          </a:bodyPr>
          <a:lstStyle/>
          <a:p>
            <a:pPr algn="ctr"/>
            <a:r>
              <a:rPr lang="es-PE" sz="2800" b="1" i="1" dirty="0">
                <a:solidFill>
                  <a:srgbClr val="0070C0"/>
                </a:solidFill>
              </a:rPr>
              <a:t>E. </a:t>
            </a:r>
            <a:r>
              <a:rPr lang="es-PE" sz="2800" b="1" i="1" dirty="0" err="1">
                <a:solidFill>
                  <a:srgbClr val="0070C0"/>
                </a:solidFill>
              </a:rPr>
              <a:t>coli</a:t>
            </a:r>
            <a:r>
              <a:rPr lang="es-PE" sz="2800" b="1" dirty="0">
                <a:solidFill>
                  <a:srgbClr val="0070C0"/>
                </a:solidFill>
              </a:rPr>
              <a:t> en Moluscos Bivalvos en Salinas (Ene 2016 a Mayo 2017)</a:t>
            </a:r>
          </a:p>
        </p:txBody>
      </p:sp>
      <p:sp>
        <p:nvSpPr>
          <p:cNvPr id="22" name="Llamada ovalada 21"/>
          <p:cNvSpPr/>
          <p:nvPr/>
        </p:nvSpPr>
        <p:spPr>
          <a:xfrm rot="16200000">
            <a:off x="5742171" y="1605835"/>
            <a:ext cx="1269851" cy="2027089"/>
          </a:xfrm>
          <a:prstGeom prst="wedgeEllipseCallout">
            <a:avLst>
              <a:gd name="adj1" fmla="val -27584"/>
              <a:gd name="adj2" fmla="val 79680"/>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PE" dirty="0">
                <a:solidFill>
                  <a:srgbClr val="0070C0"/>
                </a:solidFill>
              </a:rPr>
              <a:t>Resultados Anómalos Por Ingreso de Aguas de Rio</a:t>
            </a:r>
          </a:p>
        </p:txBody>
      </p:sp>
    </p:spTree>
    <p:extLst>
      <p:ext uri="{BB962C8B-B14F-4D97-AF65-F5344CB8AC3E}">
        <p14:creationId xmlns:p14="http://schemas.microsoft.com/office/powerpoint/2010/main" val="260974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062" y="631065"/>
            <a:ext cx="5426439" cy="5933822"/>
          </a:xfrm>
        </p:spPr>
      </p:pic>
      <p:sp>
        <p:nvSpPr>
          <p:cNvPr id="3" name="CuadroTexto 2"/>
          <p:cNvSpPr txBox="1"/>
          <p:nvPr/>
        </p:nvSpPr>
        <p:spPr>
          <a:xfrm>
            <a:off x="6408640" y="1435030"/>
            <a:ext cx="5171942" cy="2585323"/>
          </a:xfrm>
          <a:prstGeom prst="rect">
            <a:avLst/>
          </a:prstGeom>
          <a:noFill/>
        </p:spPr>
        <p:txBody>
          <a:bodyPr wrap="square" rtlCol="0">
            <a:spAutoFit/>
          </a:bodyPr>
          <a:lstStyle/>
          <a:p>
            <a:r>
              <a:rPr lang="es-ES" dirty="0"/>
              <a:t>Propuesta de nuevas estaciones de control y vigilancia, para los siguientes Indicadores:</a:t>
            </a:r>
          </a:p>
          <a:p>
            <a:endParaRPr lang="es-ES" dirty="0"/>
          </a:p>
          <a:p>
            <a:endParaRPr lang="es-ES" dirty="0"/>
          </a:p>
          <a:p>
            <a:r>
              <a:rPr lang="es-ES" dirty="0"/>
              <a:t>  Fitoplancton (FAN)</a:t>
            </a:r>
          </a:p>
          <a:p>
            <a:endParaRPr lang="es-ES" dirty="0"/>
          </a:p>
          <a:p>
            <a:r>
              <a:rPr lang="es-ES" dirty="0"/>
              <a:t> Microbiológico (</a:t>
            </a:r>
            <a:r>
              <a:rPr lang="es-ES" i="1" dirty="0"/>
              <a:t>E. </a:t>
            </a:r>
            <a:r>
              <a:rPr lang="es-ES" i="1" dirty="0" err="1"/>
              <a:t>coli</a:t>
            </a:r>
            <a:r>
              <a:rPr lang="es-ES" dirty="0"/>
              <a:t>, C. termotolerantes)</a:t>
            </a:r>
          </a:p>
          <a:p>
            <a:endParaRPr lang="es-ES" dirty="0"/>
          </a:p>
          <a:p>
            <a:r>
              <a:rPr lang="es-ES" dirty="0"/>
              <a:t> Sanidad de Moluscos</a:t>
            </a:r>
          </a:p>
        </p:txBody>
      </p:sp>
      <p:sp>
        <p:nvSpPr>
          <p:cNvPr id="8" name="Conector 7"/>
          <p:cNvSpPr/>
          <p:nvPr/>
        </p:nvSpPr>
        <p:spPr>
          <a:xfrm>
            <a:off x="1796602" y="2266085"/>
            <a:ext cx="225381" cy="21894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M</a:t>
            </a:r>
          </a:p>
        </p:txBody>
      </p:sp>
      <p:sp>
        <p:nvSpPr>
          <p:cNvPr id="9" name="Conector 8"/>
          <p:cNvSpPr/>
          <p:nvPr/>
        </p:nvSpPr>
        <p:spPr>
          <a:xfrm>
            <a:off x="2910624" y="2215164"/>
            <a:ext cx="225381" cy="21894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M</a:t>
            </a:r>
          </a:p>
        </p:txBody>
      </p:sp>
      <p:sp>
        <p:nvSpPr>
          <p:cNvPr id="10" name="Conector 9"/>
          <p:cNvSpPr/>
          <p:nvPr/>
        </p:nvSpPr>
        <p:spPr>
          <a:xfrm>
            <a:off x="3943080" y="4567706"/>
            <a:ext cx="225381" cy="21894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M</a:t>
            </a:r>
          </a:p>
        </p:txBody>
      </p:sp>
      <p:sp>
        <p:nvSpPr>
          <p:cNvPr id="11" name="Conector 10"/>
          <p:cNvSpPr/>
          <p:nvPr/>
        </p:nvSpPr>
        <p:spPr>
          <a:xfrm>
            <a:off x="2592945" y="2820474"/>
            <a:ext cx="225381" cy="218941"/>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S</a:t>
            </a:r>
          </a:p>
        </p:txBody>
      </p:sp>
      <p:sp>
        <p:nvSpPr>
          <p:cNvPr id="12" name="Conector 11"/>
          <p:cNvSpPr/>
          <p:nvPr/>
        </p:nvSpPr>
        <p:spPr>
          <a:xfrm>
            <a:off x="3133858" y="3089290"/>
            <a:ext cx="225381" cy="218941"/>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S</a:t>
            </a:r>
          </a:p>
        </p:txBody>
      </p:sp>
      <p:sp>
        <p:nvSpPr>
          <p:cNvPr id="13" name="Conector 12"/>
          <p:cNvSpPr/>
          <p:nvPr/>
        </p:nvSpPr>
        <p:spPr>
          <a:xfrm>
            <a:off x="3717698" y="3801412"/>
            <a:ext cx="225381" cy="218941"/>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S</a:t>
            </a:r>
          </a:p>
        </p:txBody>
      </p:sp>
      <p:sp>
        <p:nvSpPr>
          <p:cNvPr id="14" name="Conector 13"/>
          <p:cNvSpPr/>
          <p:nvPr/>
        </p:nvSpPr>
        <p:spPr>
          <a:xfrm>
            <a:off x="3830389" y="4947633"/>
            <a:ext cx="225381" cy="218941"/>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S</a:t>
            </a:r>
          </a:p>
        </p:txBody>
      </p:sp>
      <p:sp>
        <p:nvSpPr>
          <p:cNvPr id="16" name="Conector 15"/>
          <p:cNvSpPr/>
          <p:nvPr/>
        </p:nvSpPr>
        <p:spPr>
          <a:xfrm>
            <a:off x="2176530" y="3947156"/>
            <a:ext cx="416415" cy="32863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F2</a:t>
            </a:r>
          </a:p>
        </p:txBody>
      </p:sp>
      <p:sp>
        <p:nvSpPr>
          <p:cNvPr id="17" name="Conector 16"/>
          <p:cNvSpPr/>
          <p:nvPr/>
        </p:nvSpPr>
        <p:spPr>
          <a:xfrm>
            <a:off x="1599660" y="2485026"/>
            <a:ext cx="422323" cy="33270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F1</a:t>
            </a:r>
          </a:p>
        </p:txBody>
      </p:sp>
      <p:sp>
        <p:nvSpPr>
          <p:cNvPr id="18" name="Conector 17"/>
          <p:cNvSpPr/>
          <p:nvPr/>
        </p:nvSpPr>
        <p:spPr>
          <a:xfrm>
            <a:off x="6327819" y="2583766"/>
            <a:ext cx="201770" cy="2335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F</a:t>
            </a:r>
          </a:p>
        </p:txBody>
      </p:sp>
      <p:sp>
        <p:nvSpPr>
          <p:cNvPr id="19" name="Conector 18"/>
          <p:cNvSpPr/>
          <p:nvPr/>
        </p:nvSpPr>
        <p:spPr>
          <a:xfrm>
            <a:off x="6327818" y="3168114"/>
            <a:ext cx="225381" cy="21894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M</a:t>
            </a:r>
          </a:p>
        </p:txBody>
      </p:sp>
      <p:sp>
        <p:nvSpPr>
          <p:cNvPr id="20" name="Conector 19"/>
          <p:cNvSpPr/>
          <p:nvPr/>
        </p:nvSpPr>
        <p:spPr>
          <a:xfrm>
            <a:off x="6316013" y="3728214"/>
            <a:ext cx="225381" cy="218941"/>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S</a:t>
            </a:r>
          </a:p>
        </p:txBody>
      </p:sp>
      <p:pic>
        <p:nvPicPr>
          <p:cNvPr id="21" name="Marcador de contenido 4"/>
          <p:cNvPicPr>
            <a:picLocks/>
          </p:cNvPicPr>
          <p:nvPr/>
        </p:nvPicPr>
        <p:blipFill rotWithShape="1">
          <a:blip r:embed="rId3"/>
          <a:srcRect l="35642" t="35497" r="35405" b="9740"/>
          <a:stretch/>
        </p:blipFill>
        <p:spPr bwMode="auto">
          <a:xfrm>
            <a:off x="9216978" y="3387054"/>
            <a:ext cx="2496358" cy="2459954"/>
          </a:xfrm>
          <a:prstGeom prst="rect">
            <a:avLst/>
          </a:prstGeom>
          <a:ln>
            <a:noFill/>
          </a:ln>
          <a:extLst>
            <a:ext uri="{53640926-AAD7-44D8-BBD7-CCE9431645EC}">
              <a14:shadowObscured xmlns:a14="http://schemas.microsoft.com/office/drawing/2010/main"/>
            </a:ext>
          </a:extLst>
        </p:spPr>
      </p:pic>
      <p:sp>
        <p:nvSpPr>
          <p:cNvPr id="22" name="Flecha abajo 21"/>
          <p:cNvSpPr/>
          <p:nvPr/>
        </p:nvSpPr>
        <p:spPr>
          <a:xfrm rot="19803491">
            <a:off x="1389335" y="1469066"/>
            <a:ext cx="209224" cy="5350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Flecha izquierda 22"/>
          <p:cNvSpPr/>
          <p:nvPr/>
        </p:nvSpPr>
        <p:spPr>
          <a:xfrm rot="2728974">
            <a:off x="3603886" y="6030824"/>
            <a:ext cx="453003" cy="1730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4" name="Flecha curvada hacia arriba 23"/>
          <p:cNvSpPr/>
          <p:nvPr/>
        </p:nvSpPr>
        <p:spPr>
          <a:xfrm rot="17219650">
            <a:off x="3000801" y="3647039"/>
            <a:ext cx="872947" cy="32529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cxnSp>
        <p:nvCxnSpPr>
          <p:cNvPr id="26" name="Conector recto de flecha 25"/>
          <p:cNvCxnSpPr/>
          <p:nvPr/>
        </p:nvCxnSpPr>
        <p:spPr>
          <a:xfrm flipV="1">
            <a:off x="1133341" y="2583766"/>
            <a:ext cx="360608" cy="2335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2176530" y="4457786"/>
            <a:ext cx="296284" cy="3288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2021983" y="2885148"/>
            <a:ext cx="409044" cy="1617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Marcador de contenido 5"/>
          <p:cNvSpPr>
            <a:spLocks noGrp="1"/>
          </p:cNvSpPr>
          <p:nvPr>
            <p:ph sz="quarter" idx="10"/>
          </p:nvPr>
        </p:nvSpPr>
        <p:spPr/>
        <p:txBody>
          <a:bodyPr/>
          <a:lstStyle/>
          <a:p>
            <a:endParaRPr lang="es-PE" dirty="0"/>
          </a:p>
        </p:txBody>
      </p:sp>
    </p:spTree>
    <p:extLst>
      <p:ext uri="{BB962C8B-B14F-4D97-AF65-F5344CB8AC3E}">
        <p14:creationId xmlns:p14="http://schemas.microsoft.com/office/powerpoint/2010/main" val="33028297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3020</TotalTime>
  <Words>1483</Words>
  <Application>Microsoft Office PowerPoint</Application>
  <PresentationFormat>Panorámica</PresentationFormat>
  <Paragraphs>140</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 Narrow</vt:lpstr>
      <vt:lpstr>Calibri</vt:lpstr>
      <vt:lpstr>Calibri Light</vt:lpstr>
      <vt:lpstr>Century Gothic</vt:lpstr>
      <vt:lpstr>Wingdings</vt:lpstr>
      <vt:lpstr>Tema de Office</vt:lpstr>
      <vt:lpstr>IMPLEMENTACIÓN DEL SISTEMA DE ALERTA TEMPRANA SANITARIA </vt:lpstr>
      <vt:lpstr>¿Qué es SANIPES?</vt:lpstr>
      <vt:lpstr>SUB DIRECCIÓN DE SUPERVISIÓN ACUÍCOLA</vt:lpstr>
      <vt:lpstr>1.- Programa de Control de Moluscos Bivalvos (PCMB) </vt:lpstr>
      <vt:lpstr>1.- Programa de Control de Moluscos Bivalvos (PCMB) </vt:lpstr>
      <vt:lpstr>Impacto del Niño Costero en las áreas de producción de moluscos – Casma (Marzo-Abril 2017)</vt:lpstr>
      <vt:lpstr>Vistas fotográficas de ingreso de agua rio: Nepeña y Casma.</vt:lpstr>
      <vt:lpstr>E. coli en Moluscos Bivalvos en Salinas (Ene 2016 a Mayo 2017)</vt:lpstr>
      <vt:lpstr>Presentación de PowerPoint</vt:lpstr>
      <vt:lpstr>Implementar las nuevas estaciones de monitoreo Sanitario.</vt:lpstr>
      <vt:lpstr>Presentación de PowerPoint</vt:lpstr>
      <vt:lpstr>Presentación de PowerPoint</vt:lpstr>
      <vt:lpstr>Monitoreo de parámetros oceanográficos</vt:lpstr>
      <vt:lpstr>VIABILIDAD DEL RECURSO CONCHA DE ABANICO</vt:lpstr>
      <vt:lpstr>Presentación de PowerPoint</vt:lpstr>
      <vt:lpstr>Presentación de PowerPoint</vt:lpstr>
      <vt:lpstr>Manejo en Centros de Cultivos  (artículos 136°, 137°, 138°, 139° y 140° del DS 040-2001-PE)  </vt:lpstr>
      <vt:lpstr>Requerimiento de Diseño y Construcción (Artículos 132°, 133° 134° y 135° del DS 040-2001-PE)</vt:lpstr>
      <vt:lpstr>Controles Oficiales y Autocontroles</vt:lpstr>
      <vt:lpstr>Presentación de PowerPoint</vt:lpstr>
      <vt:lpstr>Inspecciones de vigilancia sanitaria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Yoel Ramos Carbajal</dc:creator>
  <cp:lastModifiedBy>OMAR</cp:lastModifiedBy>
  <cp:revision>50</cp:revision>
  <dcterms:created xsi:type="dcterms:W3CDTF">2018-11-29T14:51:48Z</dcterms:created>
  <dcterms:modified xsi:type="dcterms:W3CDTF">2019-04-26T11:54:58Z</dcterms:modified>
</cp:coreProperties>
</file>