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14"/>
  </p:notesMasterIdLst>
  <p:sldIdLst>
    <p:sldId id="292" r:id="rId3"/>
    <p:sldId id="263" r:id="rId4"/>
    <p:sldId id="258" r:id="rId5"/>
    <p:sldId id="259" r:id="rId6"/>
    <p:sldId id="266" r:id="rId7"/>
    <p:sldId id="268" r:id="rId8"/>
    <p:sldId id="293" r:id="rId9"/>
    <p:sldId id="267" r:id="rId10"/>
    <p:sldId id="270" r:id="rId11"/>
    <p:sldId id="294" r:id="rId12"/>
    <p:sldId id="295" r:id="rId1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BF19D-C7EF-44DF-AF27-D862E345EA7F}"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s-PE"/>
        </a:p>
      </dgm:t>
    </dgm:pt>
    <dgm:pt modelId="{7B057BB6-3457-4BBA-A825-220D61A78E43}">
      <dgm:prSet custT="1"/>
      <dgm:spPr>
        <a:ln w="76200">
          <a:solidFill>
            <a:schemeClr val="bg2">
              <a:lumMod val="75000"/>
            </a:schemeClr>
          </a:solidFill>
          <a:prstDash val="solid"/>
        </a:ln>
      </dgm:spPr>
      <dgm:t>
        <a:bodyPr/>
        <a:lstStyle/>
        <a:p>
          <a:pPr algn="l" rtl="0"/>
          <a:r>
            <a:rPr lang="es-ES" sz="2000" b="1" dirty="0">
              <a:latin typeface="Berlin Sans FB Demi" panose="020E0802020502020306" pitchFamily="34" charset="0"/>
            </a:rPr>
            <a:t>OBJETIVO</a:t>
          </a:r>
          <a:r>
            <a:rPr lang="es-ES" sz="2000" b="1" dirty="0"/>
            <a:t>: </a:t>
          </a:r>
        </a:p>
        <a:p>
          <a:pPr algn="just" rtl="0"/>
          <a:r>
            <a:rPr lang="es-ES" sz="2000" dirty="0"/>
            <a:t>Posibilitar que los acuicultores del país logren el desarrollo y mejora de su producción, a través de un adecuado financiamiento, que les permita incrementar su productividad y atender de manera óptima la demanda existente; y, por tanto, mejorando sus condiciones de vida y de sus familias.</a:t>
          </a:r>
          <a:endParaRPr lang="es-PE" sz="2000" dirty="0"/>
        </a:p>
      </dgm:t>
    </dgm:pt>
    <dgm:pt modelId="{269D8A8B-6100-4833-985F-E4764DD34DD7}" type="parTrans" cxnId="{078D75D2-654B-4B4B-898F-3AFA0200ED32}">
      <dgm:prSet/>
      <dgm:spPr/>
      <dgm:t>
        <a:bodyPr/>
        <a:lstStyle/>
        <a:p>
          <a:endParaRPr lang="es-PE"/>
        </a:p>
      </dgm:t>
    </dgm:pt>
    <dgm:pt modelId="{195283A2-2D1E-4148-958A-58C92E57D786}" type="sibTrans" cxnId="{078D75D2-654B-4B4B-898F-3AFA0200ED32}">
      <dgm:prSet/>
      <dgm:spPr/>
      <dgm:t>
        <a:bodyPr/>
        <a:lstStyle/>
        <a:p>
          <a:endParaRPr lang="es-PE"/>
        </a:p>
      </dgm:t>
    </dgm:pt>
    <dgm:pt modelId="{B3077EAC-9F36-4CC4-9FC6-EA8D2D6DDDED}" type="pres">
      <dgm:prSet presAssocID="{8F6BF19D-C7EF-44DF-AF27-D862E345EA7F}" presName="linear" presStyleCnt="0">
        <dgm:presLayoutVars>
          <dgm:animLvl val="lvl"/>
          <dgm:resizeHandles val="exact"/>
        </dgm:presLayoutVars>
      </dgm:prSet>
      <dgm:spPr/>
    </dgm:pt>
    <dgm:pt modelId="{8466540E-2DA1-485F-ACBE-8C50AF2D7293}" type="pres">
      <dgm:prSet presAssocID="{7B057BB6-3457-4BBA-A825-220D61A78E43}" presName="parentText" presStyleLbl="node1" presStyleIdx="0" presStyleCnt="1" custScaleY="613979" custLinFactNeighborX="1943" custLinFactNeighborY="3904">
        <dgm:presLayoutVars>
          <dgm:chMax val="0"/>
          <dgm:bulletEnabled val="1"/>
        </dgm:presLayoutVars>
      </dgm:prSet>
      <dgm:spPr/>
    </dgm:pt>
  </dgm:ptLst>
  <dgm:cxnLst>
    <dgm:cxn modelId="{F065F560-4598-49E7-85C8-C7F5D5C9FA6B}" type="presOf" srcId="{8F6BF19D-C7EF-44DF-AF27-D862E345EA7F}" destId="{B3077EAC-9F36-4CC4-9FC6-EA8D2D6DDDED}" srcOrd="0" destOrd="0" presId="urn:microsoft.com/office/officeart/2005/8/layout/vList2"/>
    <dgm:cxn modelId="{97C10F8E-53B6-4B0F-8B70-188E292EB0E8}" type="presOf" srcId="{7B057BB6-3457-4BBA-A825-220D61A78E43}" destId="{8466540E-2DA1-485F-ACBE-8C50AF2D7293}" srcOrd="0" destOrd="0" presId="urn:microsoft.com/office/officeart/2005/8/layout/vList2"/>
    <dgm:cxn modelId="{078D75D2-654B-4B4B-898F-3AFA0200ED32}" srcId="{8F6BF19D-C7EF-44DF-AF27-D862E345EA7F}" destId="{7B057BB6-3457-4BBA-A825-220D61A78E43}" srcOrd="0" destOrd="0" parTransId="{269D8A8B-6100-4833-985F-E4764DD34DD7}" sibTransId="{195283A2-2D1E-4148-958A-58C92E57D786}"/>
    <dgm:cxn modelId="{E01F9B6E-9749-40B6-9696-1642ED9D9603}" type="presParOf" srcId="{B3077EAC-9F36-4CC4-9FC6-EA8D2D6DDDED}" destId="{8466540E-2DA1-485F-ACBE-8C50AF2D729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BF19D-C7EF-44DF-AF27-D862E345EA7F}" type="doc">
      <dgm:prSet loTypeId="urn:microsoft.com/office/officeart/2005/8/layout/vList2" loCatId="list" qsTypeId="urn:microsoft.com/office/officeart/2005/8/quickstyle/simple3" qsCatId="simple" csTypeId="urn:microsoft.com/office/officeart/2005/8/colors/accent6_3" csCatId="accent6" phldr="1"/>
      <dgm:spPr/>
      <dgm:t>
        <a:bodyPr/>
        <a:lstStyle/>
        <a:p>
          <a:endParaRPr lang="es-PE"/>
        </a:p>
      </dgm:t>
    </dgm:pt>
    <dgm:pt modelId="{7B057BB6-3457-4BBA-A825-220D61A78E43}">
      <dgm:prSet custT="1"/>
      <dgm:spPr>
        <a:ln w="76200">
          <a:solidFill>
            <a:schemeClr val="tx1">
              <a:lumMod val="50000"/>
              <a:lumOff val="50000"/>
            </a:schemeClr>
          </a:solidFill>
        </a:ln>
      </dgm:spPr>
      <dgm:t>
        <a:bodyPr/>
        <a:lstStyle/>
        <a:p>
          <a:pPr marL="176213" indent="-176213" algn="ctr"/>
          <a:r>
            <a:rPr lang="es-ES" sz="3200" b="1" u="sng" dirty="0">
              <a:latin typeface="+mn-lt"/>
            </a:rPr>
            <a:t>PORTAFOLIO DE PRODUCTOS FINANCIEROS PARA LA ACUICULTURA</a:t>
          </a:r>
          <a:r>
            <a:rPr lang="es-ES" sz="3200" b="1" dirty="0">
              <a:latin typeface="+mn-lt"/>
            </a:rPr>
            <a:t>:</a:t>
          </a:r>
        </a:p>
        <a:p>
          <a:pPr marL="176213" indent="-176213" algn="ctr"/>
          <a:endParaRPr lang="es-PE" sz="2000" b="1" dirty="0">
            <a:latin typeface="+mn-lt"/>
          </a:endParaRPr>
        </a:p>
        <a:p>
          <a:pPr marL="265113" indent="0" algn="l"/>
          <a:r>
            <a:rPr lang="es-ES" sz="2800" b="1" dirty="0">
              <a:solidFill>
                <a:schemeClr val="accent6">
                  <a:lumMod val="50000"/>
                </a:schemeClr>
              </a:solidFill>
              <a:latin typeface="+mn-lt"/>
            </a:rPr>
            <a:t>Adquisición de alimento balanceado y/o adquisición de materiales y equipos.</a:t>
          </a:r>
          <a:endParaRPr lang="es-PE" sz="2800" b="1" dirty="0">
            <a:solidFill>
              <a:schemeClr val="accent6">
                <a:lumMod val="50000"/>
              </a:schemeClr>
            </a:solidFill>
            <a:latin typeface="+mn-lt"/>
          </a:endParaRPr>
        </a:p>
        <a:p>
          <a:pPr marL="265113" indent="0" algn="l"/>
          <a:r>
            <a:rPr lang="es-ES" sz="2800" b="1" dirty="0">
              <a:solidFill>
                <a:schemeClr val="accent6">
                  <a:lumMod val="50000"/>
                </a:schemeClr>
              </a:solidFill>
              <a:latin typeface="+mn-lt"/>
            </a:rPr>
            <a:t>Ampliación de infraestructura acuícola.</a:t>
          </a:r>
          <a:endParaRPr lang="es-PE" sz="2800" b="1" dirty="0">
            <a:solidFill>
              <a:schemeClr val="accent6">
                <a:lumMod val="50000"/>
              </a:schemeClr>
            </a:solidFill>
            <a:latin typeface="+mn-lt"/>
          </a:endParaRPr>
        </a:p>
        <a:p>
          <a:pPr marL="265113" indent="0" algn="l"/>
          <a:r>
            <a:rPr lang="es-ES" sz="2800" b="1" dirty="0">
              <a:solidFill>
                <a:schemeClr val="accent6">
                  <a:lumMod val="50000"/>
                </a:schemeClr>
              </a:solidFill>
              <a:latin typeface="+mn-lt"/>
            </a:rPr>
            <a:t>Sala de incubación y/o compra de ovas y/o alevines.</a:t>
          </a:r>
          <a:endParaRPr lang="es-PE" sz="2800" b="1" dirty="0">
            <a:solidFill>
              <a:schemeClr val="accent6">
                <a:lumMod val="50000"/>
              </a:schemeClr>
            </a:solidFill>
            <a:latin typeface="+mn-lt"/>
          </a:endParaRPr>
        </a:p>
      </dgm:t>
    </dgm:pt>
    <dgm:pt modelId="{269D8A8B-6100-4833-985F-E4764DD34DD7}" type="parTrans" cxnId="{078D75D2-654B-4B4B-898F-3AFA0200ED32}">
      <dgm:prSet/>
      <dgm:spPr/>
      <dgm:t>
        <a:bodyPr/>
        <a:lstStyle/>
        <a:p>
          <a:endParaRPr lang="es-PE" sz="1800"/>
        </a:p>
      </dgm:t>
    </dgm:pt>
    <dgm:pt modelId="{195283A2-2D1E-4148-958A-58C92E57D786}" type="sibTrans" cxnId="{078D75D2-654B-4B4B-898F-3AFA0200ED32}">
      <dgm:prSet/>
      <dgm:spPr/>
      <dgm:t>
        <a:bodyPr/>
        <a:lstStyle/>
        <a:p>
          <a:endParaRPr lang="es-PE" sz="1800"/>
        </a:p>
      </dgm:t>
    </dgm:pt>
    <dgm:pt modelId="{B3077EAC-9F36-4CC4-9FC6-EA8D2D6DDDED}" type="pres">
      <dgm:prSet presAssocID="{8F6BF19D-C7EF-44DF-AF27-D862E345EA7F}" presName="linear" presStyleCnt="0">
        <dgm:presLayoutVars>
          <dgm:animLvl val="lvl"/>
          <dgm:resizeHandles val="exact"/>
        </dgm:presLayoutVars>
      </dgm:prSet>
      <dgm:spPr/>
    </dgm:pt>
    <dgm:pt modelId="{8466540E-2DA1-485F-ACBE-8C50AF2D7293}" type="pres">
      <dgm:prSet presAssocID="{7B057BB6-3457-4BBA-A825-220D61A78E43}" presName="parentText" presStyleLbl="node1" presStyleIdx="0" presStyleCnt="1" custScaleX="101753" custScaleY="604438" custLinFactNeighborY="-59864">
        <dgm:presLayoutVars>
          <dgm:chMax val="0"/>
          <dgm:bulletEnabled val="1"/>
        </dgm:presLayoutVars>
      </dgm:prSet>
      <dgm:spPr/>
    </dgm:pt>
  </dgm:ptLst>
  <dgm:cxnLst>
    <dgm:cxn modelId="{80CC9977-9421-4FE4-B6CF-434D97C2F93C}" type="presOf" srcId="{8F6BF19D-C7EF-44DF-AF27-D862E345EA7F}" destId="{B3077EAC-9F36-4CC4-9FC6-EA8D2D6DDDED}" srcOrd="0" destOrd="0" presId="urn:microsoft.com/office/officeart/2005/8/layout/vList2"/>
    <dgm:cxn modelId="{6D42F577-91B9-48B9-AA17-5531950EB73A}" type="presOf" srcId="{7B057BB6-3457-4BBA-A825-220D61A78E43}" destId="{8466540E-2DA1-485F-ACBE-8C50AF2D7293}" srcOrd="0" destOrd="0" presId="urn:microsoft.com/office/officeart/2005/8/layout/vList2"/>
    <dgm:cxn modelId="{078D75D2-654B-4B4B-898F-3AFA0200ED32}" srcId="{8F6BF19D-C7EF-44DF-AF27-D862E345EA7F}" destId="{7B057BB6-3457-4BBA-A825-220D61A78E43}" srcOrd="0" destOrd="0" parTransId="{269D8A8B-6100-4833-985F-E4764DD34DD7}" sibTransId="{195283A2-2D1E-4148-958A-58C92E57D786}"/>
    <dgm:cxn modelId="{F6AF6C62-C05B-4D8F-AA96-173F820F0159}" type="presParOf" srcId="{B3077EAC-9F36-4CC4-9FC6-EA8D2D6DDDED}" destId="{8466540E-2DA1-485F-ACBE-8C50AF2D729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B03BA4-F447-481A-8A2A-AAD41A22EAE4}"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PE"/>
        </a:p>
      </dgm:t>
    </dgm:pt>
    <dgm:pt modelId="{F7473823-BA96-408C-814B-36B8EDC90291}">
      <dgm:prSet phldrT="[Texto]" custT="1"/>
      <dgm:spPr/>
      <dgm:t>
        <a:bodyPr/>
        <a:lstStyle/>
        <a:p>
          <a:r>
            <a:rPr lang="es-PE" sz="1800" dirty="0"/>
            <a:t>APROBACIÓN </a:t>
          </a:r>
          <a:r>
            <a:rPr lang="es-PE" sz="1400" dirty="0"/>
            <a:t>(Comité de Crédito)</a:t>
          </a:r>
        </a:p>
      </dgm:t>
    </dgm:pt>
    <dgm:pt modelId="{DE22F9FD-04B8-4E1C-A024-159D58F6AFB0}" type="parTrans" cxnId="{9BE66D83-96B3-4CAA-AC47-C452CE89E44E}">
      <dgm:prSet/>
      <dgm:spPr/>
      <dgm:t>
        <a:bodyPr/>
        <a:lstStyle/>
        <a:p>
          <a:endParaRPr lang="es-PE"/>
        </a:p>
      </dgm:t>
    </dgm:pt>
    <dgm:pt modelId="{DBC00EB2-C752-49D1-A26C-01A00188FC0A}" type="sibTrans" cxnId="{9BE66D83-96B3-4CAA-AC47-C452CE89E44E}">
      <dgm:prSet/>
      <dgm:spPr/>
      <dgm:t>
        <a:bodyPr/>
        <a:lstStyle/>
        <a:p>
          <a:endParaRPr lang="es-PE"/>
        </a:p>
      </dgm:t>
    </dgm:pt>
    <dgm:pt modelId="{FFAF3292-C3B0-4529-9F65-51E241758778}">
      <dgm:prSet phldrT="[Texto]" custT="1"/>
      <dgm:spPr/>
      <dgm:t>
        <a:bodyPr/>
        <a:lstStyle/>
        <a:p>
          <a:pPr algn="ctr"/>
          <a:r>
            <a:rPr lang="es-PE" sz="1800"/>
            <a:t>PROMOCIÓN Y DIFUSIÓN</a:t>
          </a:r>
          <a:endParaRPr lang="es-PE" sz="1400" dirty="0"/>
        </a:p>
      </dgm:t>
    </dgm:pt>
    <dgm:pt modelId="{3BB8AC9A-D66E-4E7A-819E-C002E84F519F}" type="parTrans" cxnId="{B816F5A3-C3E6-4682-AAB9-75E472FBBF62}">
      <dgm:prSet/>
      <dgm:spPr/>
      <dgm:t>
        <a:bodyPr/>
        <a:lstStyle/>
        <a:p>
          <a:endParaRPr lang="es-PE"/>
        </a:p>
      </dgm:t>
    </dgm:pt>
    <dgm:pt modelId="{E6F22972-1888-44AE-9A5C-C4F11E5648F0}" type="sibTrans" cxnId="{B816F5A3-C3E6-4682-AAB9-75E472FBBF62}">
      <dgm:prSet/>
      <dgm:spPr/>
      <dgm:t>
        <a:bodyPr/>
        <a:lstStyle/>
        <a:p>
          <a:endParaRPr lang="es-PE"/>
        </a:p>
      </dgm:t>
    </dgm:pt>
    <dgm:pt modelId="{E7997447-183D-4D8D-8888-E0C97F2BB09B}">
      <dgm:prSet phldrT="[Texto]" custT="1"/>
      <dgm:spPr/>
      <dgm:t>
        <a:bodyPr/>
        <a:lstStyle/>
        <a:p>
          <a:pPr algn="ctr">
            <a:lnSpc>
              <a:spcPts val="1200"/>
            </a:lnSpc>
          </a:pPr>
          <a:endParaRPr lang="es-PE" sz="1800" dirty="0"/>
        </a:p>
        <a:p>
          <a:pPr algn="ctr">
            <a:lnSpc>
              <a:spcPts val="1200"/>
            </a:lnSpc>
          </a:pPr>
          <a:r>
            <a:rPr lang="es-PE" sz="1800" dirty="0"/>
            <a:t>EVALUACIÓN                        </a:t>
          </a:r>
        </a:p>
        <a:p>
          <a:pPr algn="ctr">
            <a:lnSpc>
              <a:spcPts val="1200"/>
            </a:lnSpc>
          </a:pPr>
          <a:endParaRPr lang="es-PE" sz="1400" dirty="0"/>
        </a:p>
      </dgm:t>
    </dgm:pt>
    <dgm:pt modelId="{585BD2CA-FF21-4DAE-B837-BB7632ED2930}" type="parTrans" cxnId="{0E6BF946-0116-4048-A7E9-E9A2A402170D}">
      <dgm:prSet/>
      <dgm:spPr/>
      <dgm:t>
        <a:bodyPr/>
        <a:lstStyle/>
        <a:p>
          <a:endParaRPr lang="es-PE"/>
        </a:p>
      </dgm:t>
    </dgm:pt>
    <dgm:pt modelId="{4A4B3082-C020-4C72-B7C4-2D079121E5C7}" type="sibTrans" cxnId="{0E6BF946-0116-4048-A7E9-E9A2A402170D}">
      <dgm:prSet/>
      <dgm:spPr/>
      <dgm:t>
        <a:bodyPr/>
        <a:lstStyle/>
        <a:p>
          <a:endParaRPr lang="es-PE"/>
        </a:p>
      </dgm:t>
    </dgm:pt>
    <dgm:pt modelId="{0D21987E-A44A-459D-AC75-A74FF833F460}">
      <dgm:prSet phldrT="[Texto]" custT="1"/>
      <dgm:spPr/>
      <dgm:t>
        <a:bodyPr/>
        <a:lstStyle/>
        <a:p>
          <a:pPr algn="ctr"/>
          <a:r>
            <a:rPr lang="es-PE" sz="1800" dirty="0"/>
            <a:t>RETORNO FINANCIERO DE LOS CRÉDITOS</a:t>
          </a:r>
        </a:p>
      </dgm:t>
    </dgm:pt>
    <dgm:pt modelId="{4C511596-F710-442B-BDA0-C5FD186F5C93}" type="parTrans" cxnId="{98E38B0B-BC22-47DA-8DE9-6E9E20F9BEEB}">
      <dgm:prSet/>
      <dgm:spPr/>
      <dgm:t>
        <a:bodyPr/>
        <a:lstStyle/>
        <a:p>
          <a:endParaRPr lang="es-PE"/>
        </a:p>
      </dgm:t>
    </dgm:pt>
    <dgm:pt modelId="{D8BCD75F-3448-4DFA-86C6-92C00761BBCA}" type="sibTrans" cxnId="{98E38B0B-BC22-47DA-8DE9-6E9E20F9BEEB}">
      <dgm:prSet/>
      <dgm:spPr/>
      <dgm:t>
        <a:bodyPr/>
        <a:lstStyle/>
        <a:p>
          <a:endParaRPr lang="es-PE"/>
        </a:p>
      </dgm:t>
    </dgm:pt>
    <dgm:pt modelId="{BE241C8E-A2E1-4E26-B7C9-1E78452880E7}">
      <dgm:prSet phldrT="[Texto]" custT="1"/>
      <dgm:spPr/>
      <dgm:t>
        <a:bodyPr/>
        <a:lstStyle/>
        <a:p>
          <a:r>
            <a:rPr lang="es-PE" sz="1800" dirty="0"/>
            <a:t>ADJUDICACIÓN</a:t>
          </a:r>
        </a:p>
      </dgm:t>
    </dgm:pt>
    <dgm:pt modelId="{2F243F18-5625-4333-8636-A423CDD3BB82}" type="parTrans" cxnId="{F4645E76-8481-475F-A905-7D84D5A1D740}">
      <dgm:prSet/>
      <dgm:spPr/>
      <dgm:t>
        <a:bodyPr/>
        <a:lstStyle/>
        <a:p>
          <a:endParaRPr lang="es-PE"/>
        </a:p>
      </dgm:t>
    </dgm:pt>
    <dgm:pt modelId="{FAAE9DC3-C7B8-469F-9185-AA6D94A7FFC0}" type="sibTrans" cxnId="{F4645E76-8481-475F-A905-7D84D5A1D740}">
      <dgm:prSet/>
      <dgm:spPr/>
      <dgm:t>
        <a:bodyPr/>
        <a:lstStyle/>
        <a:p>
          <a:endParaRPr lang="es-PE"/>
        </a:p>
      </dgm:t>
    </dgm:pt>
    <dgm:pt modelId="{CB4B8837-F66F-4A08-BDF7-9B6C7FCFED2A}">
      <dgm:prSet/>
      <dgm:spPr/>
    </dgm:pt>
    <dgm:pt modelId="{64C28E72-8E90-4E47-AC11-2E6625F5A9AC}" type="parTrans" cxnId="{75DB3B20-2747-46BA-99A0-E8FC9271BF50}">
      <dgm:prSet/>
      <dgm:spPr/>
      <dgm:t>
        <a:bodyPr/>
        <a:lstStyle/>
        <a:p>
          <a:endParaRPr lang="es-PE"/>
        </a:p>
      </dgm:t>
    </dgm:pt>
    <dgm:pt modelId="{EEE3A008-36F4-4922-BD28-8E75070B29DB}" type="sibTrans" cxnId="{75DB3B20-2747-46BA-99A0-E8FC9271BF50}">
      <dgm:prSet/>
      <dgm:spPr/>
      <dgm:t>
        <a:bodyPr/>
        <a:lstStyle/>
        <a:p>
          <a:endParaRPr lang="es-PE"/>
        </a:p>
      </dgm:t>
    </dgm:pt>
    <dgm:pt modelId="{145C0504-07C4-4BB1-8D9A-F7FABC952C7A}" type="pres">
      <dgm:prSet presAssocID="{42B03BA4-F447-481A-8A2A-AAD41A22EAE4}" presName="diagram" presStyleCnt="0">
        <dgm:presLayoutVars>
          <dgm:chMax val="1"/>
          <dgm:dir/>
          <dgm:animLvl val="ctr"/>
          <dgm:resizeHandles val="exact"/>
        </dgm:presLayoutVars>
      </dgm:prSet>
      <dgm:spPr/>
    </dgm:pt>
    <dgm:pt modelId="{0FB448E4-690B-45C8-8663-9B527AAAFD97}" type="pres">
      <dgm:prSet presAssocID="{42B03BA4-F447-481A-8A2A-AAD41A22EAE4}" presName="matrix" presStyleCnt="0"/>
      <dgm:spPr/>
    </dgm:pt>
    <dgm:pt modelId="{295C6451-E7CC-4B86-B1C3-DDC9DF67DEE5}" type="pres">
      <dgm:prSet presAssocID="{42B03BA4-F447-481A-8A2A-AAD41A22EAE4}" presName="tile1" presStyleLbl="node1" presStyleIdx="0" presStyleCnt="4" custScaleX="102707" custLinFactNeighborX="1405" custLinFactNeighborY="884"/>
      <dgm:spPr/>
    </dgm:pt>
    <dgm:pt modelId="{86C44E40-C774-4958-8F45-D8FA6FCAB2E4}" type="pres">
      <dgm:prSet presAssocID="{42B03BA4-F447-481A-8A2A-AAD41A22EAE4}" presName="tile1text" presStyleLbl="node1" presStyleIdx="0" presStyleCnt="4">
        <dgm:presLayoutVars>
          <dgm:chMax val="0"/>
          <dgm:chPref val="0"/>
          <dgm:bulletEnabled val="1"/>
        </dgm:presLayoutVars>
      </dgm:prSet>
      <dgm:spPr/>
    </dgm:pt>
    <dgm:pt modelId="{3AD7E827-05D1-4BD3-8EDB-5E9757006D5D}" type="pres">
      <dgm:prSet presAssocID="{42B03BA4-F447-481A-8A2A-AAD41A22EAE4}" presName="tile2" presStyleLbl="node1" presStyleIdx="1" presStyleCnt="4"/>
      <dgm:spPr/>
    </dgm:pt>
    <dgm:pt modelId="{934F18CA-A827-473E-A5C7-355715BEEE48}" type="pres">
      <dgm:prSet presAssocID="{42B03BA4-F447-481A-8A2A-AAD41A22EAE4}" presName="tile2text" presStyleLbl="node1" presStyleIdx="1" presStyleCnt="4">
        <dgm:presLayoutVars>
          <dgm:chMax val="0"/>
          <dgm:chPref val="0"/>
          <dgm:bulletEnabled val="1"/>
        </dgm:presLayoutVars>
      </dgm:prSet>
      <dgm:spPr/>
    </dgm:pt>
    <dgm:pt modelId="{CE6D3628-3E27-42D3-B33D-C4879ED46F35}" type="pres">
      <dgm:prSet presAssocID="{42B03BA4-F447-481A-8A2A-AAD41A22EAE4}" presName="tile3" presStyleLbl="node1" presStyleIdx="2" presStyleCnt="4"/>
      <dgm:spPr/>
    </dgm:pt>
    <dgm:pt modelId="{A04F4DC0-F537-46CE-B840-6CA0F6E31158}" type="pres">
      <dgm:prSet presAssocID="{42B03BA4-F447-481A-8A2A-AAD41A22EAE4}" presName="tile3text" presStyleLbl="node1" presStyleIdx="2" presStyleCnt="4">
        <dgm:presLayoutVars>
          <dgm:chMax val="0"/>
          <dgm:chPref val="0"/>
          <dgm:bulletEnabled val="1"/>
        </dgm:presLayoutVars>
      </dgm:prSet>
      <dgm:spPr/>
    </dgm:pt>
    <dgm:pt modelId="{4D510522-86B9-4C53-9B23-DB260D9A725F}" type="pres">
      <dgm:prSet presAssocID="{42B03BA4-F447-481A-8A2A-AAD41A22EAE4}" presName="tile4" presStyleLbl="node1" presStyleIdx="3" presStyleCnt="4"/>
      <dgm:spPr/>
    </dgm:pt>
    <dgm:pt modelId="{40961B6F-C6FE-4CBE-98BA-9D227B7C531C}" type="pres">
      <dgm:prSet presAssocID="{42B03BA4-F447-481A-8A2A-AAD41A22EAE4}" presName="tile4text" presStyleLbl="node1" presStyleIdx="3" presStyleCnt="4">
        <dgm:presLayoutVars>
          <dgm:chMax val="0"/>
          <dgm:chPref val="0"/>
          <dgm:bulletEnabled val="1"/>
        </dgm:presLayoutVars>
      </dgm:prSet>
      <dgm:spPr/>
    </dgm:pt>
    <dgm:pt modelId="{7A698FD8-0CFC-4241-8628-B7F3D55BD113}" type="pres">
      <dgm:prSet presAssocID="{42B03BA4-F447-481A-8A2A-AAD41A22EAE4}" presName="centerTile" presStyleLbl="fgShp" presStyleIdx="0" presStyleCnt="1">
        <dgm:presLayoutVars>
          <dgm:chMax val="0"/>
          <dgm:chPref val="0"/>
        </dgm:presLayoutVars>
      </dgm:prSet>
      <dgm:spPr/>
    </dgm:pt>
  </dgm:ptLst>
  <dgm:cxnLst>
    <dgm:cxn modelId="{B5D27C08-C057-44BF-A93C-C9264D972BF2}" type="presOf" srcId="{FFAF3292-C3B0-4529-9F65-51E241758778}" destId="{295C6451-E7CC-4B86-B1C3-DDC9DF67DEE5}" srcOrd="0" destOrd="0" presId="urn:microsoft.com/office/officeart/2005/8/layout/matrix1"/>
    <dgm:cxn modelId="{98E38B0B-BC22-47DA-8DE9-6E9E20F9BEEB}" srcId="{F7473823-BA96-408C-814B-36B8EDC90291}" destId="{0D21987E-A44A-459D-AC75-A74FF833F460}" srcOrd="2" destOrd="0" parTransId="{4C511596-F710-442B-BDA0-C5FD186F5C93}" sibTransId="{D8BCD75F-3448-4DFA-86C6-92C00761BBCA}"/>
    <dgm:cxn modelId="{9487C216-1AAF-49CB-BB70-F8545D724063}" type="presOf" srcId="{F7473823-BA96-408C-814B-36B8EDC90291}" destId="{7A698FD8-0CFC-4241-8628-B7F3D55BD113}" srcOrd="0" destOrd="0" presId="urn:microsoft.com/office/officeart/2005/8/layout/matrix1"/>
    <dgm:cxn modelId="{75DB3B20-2747-46BA-99A0-E8FC9271BF50}" srcId="{F7473823-BA96-408C-814B-36B8EDC90291}" destId="{CB4B8837-F66F-4A08-BDF7-9B6C7FCFED2A}" srcOrd="4" destOrd="0" parTransId="{64C28E72-8E90-4E47-AC11-2E6625F5A9AC}" sibTransId="{EEE3A008-36F4-4922-BD28-8E75070B29DB}"/>
    <dgm:cxn modelId="{0E6BF946-0116-4048-A7E9-E9A2A402170D}" srcId="{F7473823-BA96-408C-814B-36B8EDC90291}" destId="{E7997447-183D-4D8D-8888-E0C97F2BB09B}" srcOrd="1" destOrd="0" parTransId="{585BD2CA-FF21-4DAE-B837-BB7632ED2930}" sibTransId="{4A4B3082-C020-4C72-B7C4-2D079121E5C7}"/>
    <dgm:cxn modelId="{A63D9654-D5D5-4DC1-B5F4-1691D463D677}" type="presOf" srcId="{BE241C8E-A2E1-4E26-B7C9-1E78452880E7}" destId="{4D510522-86B9-4C53-9B23-DB260D9A725F}" srcOrd="0" destOrd="0" presId="urn:microsoft.com/office/officeart/2005/8/layout/matrix1"/>
    <dgm:cxn modelId="{F4645E76-8481-475F-A905-7D84D5A1D740}" srcId="{F7473823-BA96-408C-814B-36B8EDC90291}" destId="{BE241C8E-A2E1-4E26-B7C9-1E78452880E7}" srcOrd="3" destOrd="0" parTransId="{2F243F18-5625-4333-8636-A423CDD3BB82}" sibTransId="{FAAE9DC3-C7B8-469F-9185-AA6D94A7FFC0}"/>
    <dgm:cxn modelId="{29B0117F-8899-4139-8F28-01DEE49907B8}" type="presOf" srcId="{0D21987E-A44A-459D-AC75-A74FF833F460}" destId="{CE6D3628-3E27-42D3-B33D-C4879ED46F35}" srcOrd="0" destOrd="0" presId="urn:microsoft.com/office/officeart/2005/8/layout/matrix1"/>
    <dgm:cxn modelId="{9BE66D83-96B3-4CAA-AC47-C452CE89E44E}" srcId="{42B03BA4-F447-481A-8A2A-AAD41A22EAE4}" destId="{F7473823-BA96-408C-814B-36B8EDC90291}" srcOrd="0" destOrd="0" parTransId="{DE22F9FD-04B8-4E1C-A024-159D58F6AFB0}" sibTransId="{DBC00EB2-C752-49D1-A26C-01A00188FC0A}"/>
    <dgm:cxn modelId="{B816F5A3-C3E6-4682-AAB9-75E472FBBF62}" srcId="{F7473823-BA96-408C-814B-36B8EDC90291}" destId="{FFAF3292-C3B0-4529-9F65-51E241758778}" srcOrd="0" destOrd="0" parTransId="{3BB8AC9A-D66E-4E7A-819E-C002E84F519F}" sibTransId="{E6F22972-1888-44AE-9A5C-C4F11E5648F0}"/>
    <dgm:cxn modelId="{CD7FF5B6-9865-450D-B45E-1696FDF944F5}" type="presOf" srcId="{BE241C8E-A2E1-4E26-B7C9-1E78452880E7}" destId="{40961B6F-C6FE-4CBE-98BA-9D227B7C531C}" srcOrd="1" destOrd="0" presId="urn:microsoft.com/office/officeart/2005/8/layout/matrix1"/>
    <dgm:cxn modelId="{2B4510BC-AD7B-42F3-B526-E6736492BAEE}" type="presOf" srcId="{42B03BA4-F447-481A-8A2A-AAD41A22EAE4}" destId="{145C0504-07C4-4BB1-8D9A-F7FABC952C7A}" srcOrd="0" destOrd="0" presId="urn:microsoft.com/office/officeart/2005/8/layout/matrix1"/>
    <dgm:cxn modelId="{A1890ACB-8A40-46BC-A80A-E6F34CAA62AF}" type="presOf" srcId="{E7997447-183D-4D8D-8888-E0C97F2BB09B}" destId="{934F18CA-A827-473E-A5C7-355715BEEE48}" srcOrd="1" destOrd="0" presId="urn:microsoft.com/office/officeart/2005/8/layout/matrix1"/>
    <dgm:cxn modelId="{49ADF7D0-2A35-4ADB-A605-805EF3B2FC3E}" type="presOf" srcId="{0D21987E-A44A-459D-AC75-A74FF833F460}" destId="{A04F4DC0-F537-46CE-B840-6CA0F6E31158}" srcOrd="1" destOrd="0" presId="urn:microsoft.com/office/officeart/2005/8/layout/matrix1"/>
    <dgm:cxn modelId="{B6A8A9ED-497A-41DB-8422-8ACC7AEED8AC}" type="presOf" srcId="{E7997447-183D-4D8D-8888-E0C97F2BB09B}" destId="{3AD7E827-05D1-4BD3-8EDB-5E9757006D5D}" srcOrd="0" destOrd="0" presId="urn:microsoft.com/office/officeart/2005/8/layout/matrix1"/>
    <dgm:cxn modelId="{330CA2F1-8A10-4F1D-A1EC-25DCE5803F1A}" type="presOf" srcId="{FFAF3292-C3B0-4529-9F65-51E241758778}" destId="{86C44E40-C774-4958-8F45-D8FA6FCAB2E4}" srcOrd="1" destOrd="0" presId="urn:microsoft.com/office/officeart/2005/8/layout/matrix1"/>
    <dgm:cxn modelId="{46044909-512B-4063-B494-A240E5427F5D}" type="presParOf" srcId="{145C0504-07C4-4BB1-8D9A-F7FABC952C7A}" destId="{0FB448E4-690B-45C8-8663-9B527AAAFD97}" srcOrd="0" destOrd="0" presId="urn:microsoft.com/office/officeart/2005/8/layout/matrix1"/>
    <dgm:cxn modelId="{8C4C0990-1AA8-4104-8B44-F24B8409BFA9}" type="presParOf" srcId="{0FB448E4-690B-45C8-8663-9B527AAAFD97}" destId="{295C6451-E7CC-4B86-B1C3-DDC9DF67DEE5}" srcOrd="0" destOrd="0" presId="urn:microsoft.com/office/officeart/2005/8/layout/matrix1"/>
    <dgm:cxn modelId="{E33DC98D-7084-4789-B305-81E4112FD208}" type="presParOf" srcId="{0FB448E4-690B-45C8-8663-9B527AAAFD97}" destId="{86C44E40-C774-4958-8F45-D8FA6FCAB2E4}" srcOrd="1" destOrd="0" presId="urn:microsoft.com/office/officeart/2005/8/layout/matrix1"/>
    <dgm:cxn modelId="{758F8614-F5A4-4C02-A1FB-D14DB3025CC3}" type="presParOf" srcId="{0FB448E4-690B-45C8-8663-9B527AAAFD97}" destId="{3AD7E827-05D1-4BD3-8EDB-5E9757006D5D}" srcOrd="2" destOrd="0" presId="urn:microsoft.com/office/officeart/2005/8/layout/matrix1"/>
    <dgm:cxn modelId="{E0A0E269-BE91-4759-A34C-87956D418A13}" type="presParOf" srcId="{0FB448E4-690B-45C8-8663-9B527AAAFD97}" destId="{934F18CA-A827-473E-A5C7-355715BEEE48}" srcOrd="3" destOrd="0" presId="urn:microsoft.com/office/officeart/2005/8/layout/matrix1"/>
    <dgm:cxn modelId="{798E9B7A-B35E-4E1D-8EEA-33C1630AAB0B}" type="presParOf" srcId="{0FB448E4-690B-45C8-8663-9B527AAAFD97}" destId="{CE6D3628-3E27-42D3-B33D-C4879ED46F35}" srcOrd="4" destOrd="0" presId="urn:microsoft.com/office/officeart/2005/8/layout/matrix1"/>
    <dgm:cxn modelId="{DA176C27-BE6A-430C-992D-235FAD936EA7}" type="presParOf" srcId="{0FB448E4-690B-45C8-8663-9B527AAAFD97}" destId="{A04F4DC0-F537-46CE-B840-6CA0F6E31158}" srcOrd="5" destOrd="0" presId="urn:microsoft.com/office/officeart/2005/8/layout/matrix1"/>
    <dgm:cxn modelId="{042F93D3-BCC4-410F-A33D-F3E01D6745BC}" type="presParOf" srcId="{0FB448E4-690B-45C8-8663-9B527AAAFD97}" destId="{4D510522-86B9-4C53-9B23-DB260D9A725F}" srcOrd="6" destOrd="0" presId="urn:microsoft.com/office/officeart/2005/8/layout/matrix1"/>
    <dgm:cxn modelId="{12921EF9-5294-4EDE-8FC4-7B4EA0C3F211}" type="presParOf" srcId="{0FB448E4-690B-45C8-8663-9B527AAAFD97}" destId="{40961B6F-C6FE-4CBE-98BA-9D227B7C531C}" srcOrd="7" destOrd="0" presId="urn:microsoft.com/office/officeart/2005/8/layout/matrix1"/>
    <dgm:cxn modelId="{F215B205-BEFF-4E2F-8D98-9FFB731517D4}" type="presParOf" srcId="{145C0504-07C4-4BB1-8D9A-F7FABC952C7A}" destId="{7A698FD8-0CFC-4241-8628-B7F3D55BD11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0D6CB1-DB64-4703-8C84-3574952325BC}" type="doc">
      <dgm:prSet loTypeId="urn:microsoft.com/office/officeart/2005/8/layout/hProcess9" loCatId="process" qsTypeId="urn:microsoft.com/office/officeart/2005/8/quickstyle/simple1" qsCatId="simple" csTypeId="urn:microsoft.com/office/officeart/2005/8/colors/colorful5" csCatId="colorful" phldr="1"/>
      <dgm:spPr/>
    </dgm:pt>
    <dgm:pt modelId="{997B1AC4-F722-4F7A-A9AF-BEB3D86BF334}">
      <dgm:prSet phldrT="[Texto]"/>
      <dgm:spPr>
        <a:ln w="76200">
          <a:solidFill>
            <a:srgbClr val="FFFF00"/>
          </a:solidFill>
        </a:ln>
      </dgm:spPr>
      <dgm:t>
        <a:bodyPr/>
        <a:lstStyle/>
        <a:p>
          <a:r>
            <a:rPr lang="es-ES" b="1"/>
            <a:t>Análisis Cualitativo: </a:t>
          </a:r>
          <a:r>
            <a:rPr lang="es-ES" b="1" baseline="0"/>
            <a:t>Determinar</a:t>
          </a:r>
          <a:r>
            <a:rPr lang="es-ES" b="1"/>
            <a:t> la voluntad de pago.</a:t>
          </a:r>
          <a:endParaRPr lang="es-PE" dirty="0"/>
        </a:p>
      </dgm:t>
    </dgm:pt>
    <dgm:pt modelId="{640816DA-57E1-42FA-9C2A-FA65E5D9FC31}" type="parTrans" cxnId="{96C30C93-6E96-4B69-8CE0-E739C720B05A}">
      <dgm:prSet/>
      <dgm:spPr/>
      <dgm:t>
        <a:bodyPr/>
        <a:lstStyle/>
        <a:p>
          <a:endParaRPr lang="es-PE"/>
        </a:p>
      </dgm:t>
    </dgm:pt>
    <dgm:pt modelId="{DB6112FB-67F0-41FC-BFDD-3C1CD520D16C}" type="sibTrans" cxnId="{96C30C93-6E96-4B69-8CE0-E739C720B05A}">
      <dgm:prSet/>
      <dgm:spPr/>
      <dgm:t>
        <a:bodyPr/>
        <a:lstStyle/>
        <a:p>
          <a:endParaRPr lang="es-PE"/>
        </a:p>
      </dgm:t>
    </dgm:pt>
    <dgm:pt modelId="{727AA2F3-52B5-4DA0-B242-7C3E936BD5CB}">
      <dgm:prSet phldrT="[Texto]"/>
      <dgm:spPr>
        <a:ln w="76200">
          <a:solidFill>
            <a:srgbClr val="FFC000"/>
          </a:solidFill>
        </a:ln>
      </dgm:spPr>
      <dgm:t>
        <a:bodyPr/>
        <a:lstStyle/>
        <a:p>
          <a:r>
            <a:rPr lang="es-ES" b="1"/>
            <a:t>Análisis Cuantitativo: </a:t>
          </a:r>
          <a:r>
            <a:rPr lang="es-ES" b="1" baseline="0"/>
            <a:t>Establecer</a:t>
          </a:r>
          <a:r>
            <a:rPr lang="es-ES" b="1"/>
            <a:t> capacidad de pago</a:t>
          </a:r>
          <a:endParaRPr lang="es-PE" dirty="0"/>
        </a:p>
      </dgm:t>
    </dgm:pt>
    <dgm:pt modelId="{59091041-8F6A-4F98-A3A7-8E0641B87AF9}" type="parTrans" cxnId="{B4BBED5B-5114-48A0-B463-DAA78C9289F3}">
      <dgm:prSet/>
      <dgm:spPr/>
      <dgm:t>
        <a:bodyPr/>
        <a:lstStyle/>
        <a:p>
          <a:endParaRPr lang="es-PE"/>
        </a:p>
      </dgm:t>
    </dgm:pt>
    <dgm:pt modelId="{8C2D8655-A44F-4F52-8C13-78064434D97E}" type="sibTrans" cxnId="{B4BBED5B-5114-48A0-B463-DAA78C9289F3}">
      <dgm:prSet/>
      <dgm:spPr/>
      <dgm:t>
        <a:bodyPr/>
        <a:lstStyle/>
        <a:p>
          <a:endParaRPr lang="es-PE"/>
        </a:p>
      </dgm:t>
    </dgm:pt>
    <dgm:pt modelId="{41A34813-67DF-4076-9C97-59B05B095EDD}" type="pres">
      <dgm:prSet presAssocID="{260D6CB1-DB64-4703-8C84-3574952325BC}" presName="CompostProcess" presStyleCnt="0">
        <dgm:presLayoutVars>
          <dgm:dir/>
          <dgm:resizeHandles val="exact"/>
        </dgm:presLayoutVars>
      </dgm:prSet>
      <dgm:spPr/>
    </dgm:pt>
    <dgm:pt modelId="{3C7CAF48-A149-4163-BFCE-6C70E8F81CD2}" type="pres">
      <dgm:prSet presAssocID="{260D6CB1-DB64-4703-8C84-3574952325BC}" presName="arrow" presStyleLbl="bgShp" presStyleIdx="0" presStyleCnt="1" custScaleX="117647" custLinFactNeighborX="-41517" custLinFactNeighborY="0"/>
      <dgm:spPr>
        <a:solidFill>
          <a:schemeClr val="accent4">
            <a:lumMod val="60000"/>
            <a:lumOff val="40000"/>
          </a:schemeClr>
        </a:solidFill>
        <a:ln w="76200"/>
      </dgm:spPr>
    </dgm:pt>
    <dgm:pt modelId="{03B30868-9B38-4717-86C0-D454E334367D}" type="pres">
      <dgm:prSet presAssocID="{260D6CB1-DB64-4703-8C84-3574952325BC}" presName="linearProcess" presStyleCnt="0"/>
      <dgm:spPr/>
    </dgm:pt>
    <dgm:pt modelId="{FC915FA9-8351-40AC-9B90-BCF31D5B9921}" type="pres">
      <dgm:prSet presAssocID="{997B1AC4-F722-4F7A-A9AF-BEB3D86BF334}" presName="textNode" presStyleLbl="node1" presStyleIdx="0" presStyleCnt="2" custLinFactX="-19796" custLinFactNeighborX="-100000">
        <dgm:presLayoutVars>
          <dgm:bulletEnabled val="1"/>
        </dgm:presLayoutVars>
      </dgm:prSet>
      <dgm:spPr/>
    </dgm:pt>
    <dgm:pt modelId="{71E95150-8F63-40BF-859A-90D9D2667E00}" type="pres">
      <dgm:prSet presAssocID="{DB6112FB-67F0-41FC-BFDD-3C1CD520D16C}" presName="sibTrans" presStyleCnt="0"/>
      <dgm:spPr/>
    </dgm:pt>
    <dgm:pt modelId="{F6CCECC8-8160-4D3E-9074-7EFD08FD6243}" type="pres">
      <dgm:prSet presAssocID="{727AA2F3-52B5-4DA0-B242-7C3E936BD5CB}" presName="textNode" presStyleLbl="node1" presStyleIdx="1" presStyleCnt="2" custLinFactX="-953" custLinFactNeighborX="-100000">
        <dgm:presLayoutVars>
          <dgm:bulletEnabled val="1"/>
        </dgm:presLayoutVars>
      </dgm:prSet>
      <dgm:spPr/>
    </dgm:pt>
  </dgm:ptLst>
  <dgm:cxnLst>
    <dgm:cxn modelId="{0AF9960C-7A96-4231-BE7D-C315F53E5CB2}" type="presOf" srcId="{997B1AC4-F722-4F7A-A9AF-BEB3D86BF334}" destId="{FC915FA9-8351-40AC-9B90-BCF31D5B9921}" srcOrd="0" destOrd="0" presId="urn:microsoft.com/office/officeart/2005/8/layout/hProcess9"/>
    <dgm:cxn modelId="{B4BBED5B-5114-48A0-B463-DAA78C9289F3}" srcId="{260D6CB1-DB64-4703-8C84-3574952325BC}" destId="{727AA2F3-52B5-4DA0-B242-7C3E936BD5CB}" srcOrd="1" destOrd="0" parTransId="{59091041-8F6A-4F98-A3A7-8E0641B87AF9}" sibTransId="{8C2D8655-A44F-4F52-8C13-78064434D97E}"/>
    <dgm:cxn modelId="{7890774F-3580-4758-A91E-7BE8A0C900B8}" type="presOf" srcId="{260D6CB1-DB64-4703-8C84-3574952325BC}" destId="{41A34813-67DF-4076-9C97-59B05B095EDD}" srcOrd="0" destOrd="0" presId="urn:microsoft.com/office/officeart/2005/8/layout/hProcess9"/>
    <dgm:cxn modelId="{96C30C93-6E96-4B69-8CE0-E739C720B05A}" srcId="{260D6CB1-DB64-4703-8C84-3574952325BC}" destId="{997B1AC4-F722-4F7A-A9AF-BEB3D86BF334}" srcOrd="0" destOrd="0" parTransId="{640816DA-57E1-42FA-9C2A-FA65E5D9FC31}" sibTransId="{DB6112FB-67F0-41FC-BFDD-3C1CD520D16C}"/>
    <dgm:cxn modelId="{D59A63BC-7887-469C-937A-C4D1258DA882}" type="presOf" srcId="{727AA2F3-52B5-4DA0-B242-7C3E936BD5CB}" destId="{F6CCECC8-8160-4D3E-9074-7EFD08FD6243}" srcOrd="0" destOrd="0" presId="urn:microsoft.com/office/officeart/2005/8/layout/hProcess9"/>
    <dgm:cxn modelId="{CD0AA3A8-7ABC-461F-917C-9BD41426B439}" type="presParOf" srcId="{41A34813-67DF-4076-9C97-59B05B095EDD}" destId="{3C7CAF48-A149-4163-BFCE-6C70E8F81CD2}" srcOrd="0" destOrd="0" presId="urn:microsoft.com/office/officeart/2005/8/layout/hProcess9"/>
    <dgm:cxn modelId="{FCCE08A0-B73A-4641-BE7A-788C7ADF401F}" type="presParOf" srcId="{41A34813-67DF-4076-9C97-59B05B095EDD}" destId="{03B30868-9B38-4717-86C0-D454E334367D}" srcOrd="1" destOrd="0" presId="urn:microsoft.com/office/officeart/2005/8/layout/hProcess9"/>
    <dgm:cxn modelId="{F3AB861A-B641-4FE4-8662-F7770D00C9E8}" type="presParOf" srcId="{03B30868-9B38-4717-86C0-D454E334367D}" destId="{FC915FA9-8351-40AC-9B90-BCF31D5B9921}" srcOrd="0" destOrd="0" presId="urn:microsoft.com/office/officeart/2005/8/layout/hProcess9"/>
    <dgm:cxn modelId="{DDED2C14-95B8-4B58-9AB5-FB17340CC8C2}" type="presParOf" srcId="{03B30868-9B38-4717-86C0-D454E334367D}" destId="{71E95150-8F63-40BF-859A-90D9D2667E00}" srcOrd="1" destOrd="0" presId="urn:microsoft.com/office/officeart/2005/8/layout/hProcess9"/>
    <dgm:cxn modelId="{880CA6F6-7994-43AB-B4FD-4A34C2AD3C76}" type="presParOf" srcId="{03B30868-9B38-4717-86C0-D454E334367D}" destId="{F6CCECC8-8160-4D3E-9074-7EFD08FD6243}"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6540E-2DA1-485F-ACBE-8C50AF2D7293}">
      <dsp:nvSpPr>
        <dsp:cNvPr id="0" name=""/>
        <dsp:cNvSpPr/>
      </dsp:nvSpPr>
      <dsp:spPr>
        <a:xfrm>
          <a:off x="0" y="40519"/>
          <a:ext cx="6694783" cy="2655319"/>
        </a:xfrm>
        <a:prstGeom prst="roundRect">
          <a:avLst/>
        </a:prstGeom>
        <a:solidFill>
          <a:schemeClr val="accent6">
            <a:shade val="50000"/>
            <a:hueOff val="0"/>
            <a:satOff val="0"/>
            <a:lumOff val="0"/>
            <a:alphaOff val="0"/>
          </a:schemeClr>
        </a:solidFill>
        <a:ln w="762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b="1" kern="1200" dirty="0">
              <a:latin typeface="Berlin Sans FB Demi" panose="020E0802020502020306" pitchFamily="34" charset="0"/>
            </a:rPr>
            <a:t>OBJETIVO</a:t>
          </a:r>
          <a:r>
            <a:rPr lang="es-ES" sz="2000" b="1" kern="1200" dirty="0"/>
            <a:t>: </a:t>
          </a:r>
        </a:p>
        <a:p>
          <a:pPr marL="0" lvl="0" indent="0" algn="just" defTabSz="889000" rtl="0">
            <a:lnSpc>
              <a:spcPct val="90000"/>
            </a:lnSpc>
            <a:spcBef>
              <a:spcPct val="0"/>
            </a:spcBef>
            <a:spcAft>
              <a:spcPct val="35000"/>
            </a:spcAft>
            <a:buNone/>
          </a:pPr>
          <a:r>
            <a:rPr lang="es-ES" sz="2000" kern="1200" dirty="0"/>
            <a:t>Posibilitar que los acuicultores del país logren el desarrollo y mejora de su producción, a través de un adecuado financiamiento, que les permita incrementar su productividad y atender de manera óptima la demanda existente; y, por tanto, mejorando sus condiciones de vida y de sus familias.</a:t>
          </a:r>
          <a:endParaRPr lang="es-PE" sz="2000" kern="1200" dirty="0"/>
        </a:p>
      </dsp:txBody>
      <dsp:txXfrm>
        <a:off x="129622" y="170141"/>
        <a:ext cx="6435539" cy="2396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6540E-2DA1-485F-ACBE-8C50AF2D7293}">
      <dsp:nvSpPr>
        <dsp:cNvPr id="0" name=""/>
        <dsp:cNvSpPr/>
      </dsp:nvSpPr>
      <dsp:spPr>
        <a:xfrm>
          <a:off x="0" y="0"/>
          <a:ext cx="9307902" cy="4785469"/>
        </a:xfrm>
        <a:prstGeom prst="roundRect">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w="76200">
          <a:solidFill>
            <a:schemeClr val="tx1">
              <a:lumMod val="50000"/>
              <a:lumOff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176213" lvl="0" indent="-176213" algn="ctr" defTabSz="1422400">
            <a:lnSpc>
              <a:spcPct val="90000"/>
            </a:lnSpc>
            <a:spcBef>
              <a:spcPct val="0"/>
            </a:spcBef>
            <a:spcAft>
              <a:spcPct val="35000"/>
            </a:spcAft>
            <a:buNone/>
          </a:pPr>
          <a:r>
            <a:rPr lang="es-ES" sz="3200" b="1" u="sng" kern="1200" dirty="0">
              <a:latin typeface="+mn-lt"/>
            </a:rPr>
            <a:t>PORTAFOLIO DE PRODUCTOS FINANCIEROS PARA LA ACUICULTURA</a:t>
          </a:r>
          <a:r>
            <a:rPr lang="es-ES" sz="3200" b="1" kern="1200" dirty="0">
              <a:latin typeface="+mn-lt"/>
            </a:rPr>
            <a:t>:</a:t>
          </a:r>
        </a:p>
        <a:p>
          <a:pPr marL="176213" lvl="0" indent="-176213" algn="ctr" defTabSz="1422400">
            <a:lnSpc>
              <a:spcPct val="90000"/>
            </a:lnSpc>
            <a:spcBef>
              <a:spcPct val="0"/>
            </a:spcBef>
            <a:spcAft>
              <a:spcPct val="35000"/>
            </a:spcAft>
            <a:buNone/>
          </a:pPr>
          <a:endParaRPr lang="es-PE" sz="2000" b="1" kern="1200" dirty="0">
            <a:latin typeface="+mn-lt"/>
          </a:endParaRPr>
        </a:p>
        <a:p>
          <a:pPr marL="265113" lvl="0" indent="0" algn="l" defTabSz="1422400">
            <a:lnSpc>
              <a:spcPct val="90000"/>
            </a:lnSpc>
            <a:spcBef>
              <a:spcPct val="0"/>
            </a:spcBef>
            <a:spcAft>
              <a:spcPct val="35000"/>
            </a:spcAft>
            <a:buNone/>
          </a:pPr>
          <a:r>
            <a:rPr lang="es-ES" sz="2800" b="1" kern="1200" dirty="0">
              <a:solidFill>
                <a:schemeClr val="accent6">
                  <a:lumMod val="50000"/>
                </a:schemeClr>
              </a:solidFill>
              <a:latin typeface="+mn-lt"/>
            </a:rPr>
            <a:t>Adquisición de alimento balanceado y/o adquisición de materiales y equipos.</a:t>
          </a:r>
          <a:endParaRPr lang="es-PE" sz="2800" b="1" kern="1200" dirty="0">
            <a:solidFill>
              <a:schemeClr val="accent6">
                <a:lumMod val="50000"/>
              </a:schemeClr>
            </a:solidFill>
            <a:latin typeface="+mn-lt"/>
          </a:endParaRPr>
        </a:p>
        <a:p>
          <a:pPr marL="265113" lvl="0" indent="0" algn="l" defTabSz="1422400">
            <a:lnSpc>
              <a:spcPct val="90000"/>
            </a:lnSpc>
            <a:spcBef>
              <a:spcPct val="0"/>
            </a:spcBef>
            <a:spcAft>
              <a:spcPct val="35000"/>
            </a:spcAft>
            <a:buNone/>
          </a:pPr>
          <a:r>
            <a:rPr lang="es-ES" sz="2800" b="1" kern="1200" dirty="0">
              <a:solidFill>
                <a:schemeClr val="accent6">
                  <a:lumMod val="50000"/>
                </a:schemeClr>
              </a:solidFill>
              <a:latin typeface="+mn-lt"/>
            </a:rPr>
            <a:t>Ampliación de infraestructura acuícola.</a:t>
          </a:r>
          <a:endParaRPr lang="es-PE" sz="2800" b="1" kern="1200" dirty="0">
            <a:solidFill>
              <a:schemeClr val="accent6">
                <a:lumMod val="50000"/>
              </a:schemeClr>
            </a:solidFill>
            <a:latin typeface="+mn-lt"/>
          </a:endParaRPr>
        </a:p>
        <a:p>
          <a:pPr marL="265113" lvl="0" indent="0" algn="l" defTabSz="1422400">
            <a:lnSpc>
              <a:spcPct val="90000"/>
            </a:lnSpc>
            <a:spcBef>
              <a:spcPct val="0"/>
            </a:spcBef>
            <a:spcAft>
              <a:spcPct val="35000"/>
            </a:spcAft>
            <a:buNone/>
          </a:pPr>
          <a:r>
            <a:rPr lang="es-ES" sz="2800" b="1" kern="1200" dirty="0">
              <a:solidFill>
                <a:schemeClr val="accent6">
                  <a:lumMod val="50000"/>
                </a:schemeClr>
              </a:solidFill>
              <a:latin typeface="+mn-lt"/>
            </a:rPr>
            <a:t>Sala de incubación y/o compra de ovas y/o alevines.</a:t>
          </a:r>
          <a:endParaRPr lang="es-PE" sz="2800" b="1" kern="1200" dirty="0">
            <a:solidFill>
              <a:schemeClr val="accent6">
                <a:lumMod val="50000"/>
              </a:schemeClr>
            </a:solidFill>
            <a:latin typeface="+mn-lt"/>
          </a:endParaRPr>
        </a:p>
      </dsp:txBody>
      <dsp:txXfrm>
        <a:off x="233607" y="233607"/>
        <a:ext cx="8840688" cy="4318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C6451-E7CC-4B86-B1C3-DDC9DF67DEE5}">
      <dsp:nvSpPr>
        <dsp:cNvPr id="0" name=""/>
        <dsp:cNvSpPr/>
      </dsp:nvSpPr>
      <dsp:spPr>
        <a:xfrm rot="16200000">
          <a:off x="761589" y="-718904"/>
          <a:ext cx="2023593" cy="3497178"/>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E" sz="1800" kern="1200"/>
            <a:t>PROMOCIÓN Y DIFUSIÓN</a:t>
          </a:r>
          <a:endParaRPr lang="es-PE" sz="1400" kern="1200" dirty="0"/>
        </a:p>
      </dsp:txBody>
      <dsp:txXfrm rot="5400000">
        <a:off x="24797" y="17888"/>
        <a:ext cx="3497178" cy="1517695"/>
      </dsp:txXfrm>
    </dsp:sp>
    <dsp:sp modelId="{3AD7E827-05D1-4BD3-8EDB-5E9757006D5D}">
      <dsp:nvSpPr>
        <dsp:cNvPr id="0" name=""/>
        <dsp:cNvSpPr/>
      </dsp:nvSpPr>
      <dsp:spPr>
        <a:xfrm>
          <a:off x="3428048" y="0"/>
          <a:ext cx="3405005" cy="2023593"/>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ts val="1200"/>
            </a:lnSpc>
            <a:spcBef>
              <a:spcPct val="0"/>
            </a:spcBef>
            <a:spcAft>
              <a:spcPct val="35000"/>
            </a:spcAft>
            <a:buNone/>
          </a:pPr>
          <a:endParaRPr lang="es-PE" sz="1800" kern="1200" dirty="0"/>
        </a:p>
        <a:p>
          <a:pPr marL="0" lvl="0" indent="0" algn="ctr" defTabSz="800100">
            <a:lnSpc>
              <a:spcPts val="1200"/>
            </a:lnSpc>
            <a:spcBef>
              <a:spcPct val="0"/>
            </a:spcBef>
            <a:spcAft>
              <a:spcPct val="35000"/>
            </a:spcAft>
            <a:buNone/>
          </a:pPr>
          <a:r>
            <a:rPr lang="es-PE" sz="1800" kern="1200" dirty="0"/>
            <a:t>EVALUACIÓN                        </a:t>
          </a:r>
        </a:p>
        <a:p>
          <a:pPr marL="0" lvl="0" indent="0" algn="ctr" defTabSz="800100">
            <a:lnSpc>
              <a:spcPts val="1200"/>
            </a:lnSpc>
            <a:spcBef>
              <a:spcPct val="0"/>
            </a:spcBef>
            <a:spcAft>
              <a:spcPct val="35000"/>
            </a:spcAft>
            <a:buNone/>
          </a:pPr>
          <a:endParaRPr lang="es-PE" sz="1400" kern="1200" dirty="0"/>
        </a:p>
      </dsp:txBody>
      <dsp:txXfrm>
        <a:off x="3428048" y="0"/>
        <a:ext cx="3405005" cy="1517695"/>
      </dsp:txXfrm>
    </dsp:sp>
    <dsp:sp modelId="{CE6D3628-3E27-42D3-B33D-C4879ED46F35}">
      <dsp:nvSpPr>
        <dsp:cNvPr id="0" name=""/>
        <dsp:cNvSpPr/>
      </dsp:nvSpPr>
      <dsp:spPr>
        <a:xfrm rot="10800000">
          <a:off x="23043" y="2023593"/>
          <a:ext cx="3405005" cy="2023593"/>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E" sz="1800" kern="1200" dirty="0"/>
            <a:t>RETORNO FINANCIERO DE LOS CRÉDITOS</a:t>
          </a:r>
        </a:p>
      </dsp:txBody>
      <dsp:txXfrm rot="10800000">
        <a:off x="23043" y="2529491"/>
        <a:ext cx="3405005" cy="1517695"/>
      </dsp:txXfrm>
    </dsp:sp>
    <dsp:sp modelId="{4D510522-86B9-4C53-9B23-DB260D9A725F}">
      <dsp:nvSpPr>
        <dsp:cNvPr id="0" name=""/>
        <dsp:cNvSpPr/>
      </dsp:nvSpPr>
      <dsp:spPr>
        <a:xfrm rot="5400000">
          <a:off x="4118754" y="1332887"/>
          <a:ext cx="2023593" cy="3405005"/>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E" sz="1800" kern="1200" dirty="0"/>
            <a:t>ADJUDICACIÓN</a:t>
          </a:r>
        </a:p>
      </dsp:txBody>
      <dsp:txXfrm rot="-5400000">
        <a:off x="3428049" y="2529491"/>
        <a:ext cx="3405005" cy="1517695"/>
      </dsp:txXfrm>
    </dsp:sp>
    <dsp:sp modelId="{7A698FD8-0CFC-4241-8628-B7F3D55BD113}">
      <dsp:nvSpPr>
        <dsp:cNvPr id="0" name=""/>
        <dsp:cNvSpPr/>
      </dsp:nvSpPr>
      <dsp:spPr>
        <a:xfrm>
          <a:off x="2383503" y="1517695"/>
          <a:ext cx="2043003" cy="1011796"/>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dirty="0"/>
            <a:t>APROBACIÓN </a:t>
          </a:r>
          <a:r>
            <a:rPr lang="es-PE" sz="1400" kern="1200" dirty="0"/>
            <a:t>(Comité de Crédito)</a:t>
          </a:r>
        </a:p>
      </dsp:txBody>
      <dsp:txXfrm>
        <a:off x="2432895" y="1567087"/>
        <a:ext cx="1944219" cy="913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CAF48-A149-4163-BFCE-6C70E8F81CD2}">
      <dsp:nvSpPr>
        <dsp:cNvPr id="0" name=""/>
        <dsp:cNvSpPr/>
      </dsp:nvSpPr>
      <dsp:spPr>
        <a:xfrm>
          <a:off x="0" y="0"/>
          <a:ext cx="9273063" cy="4712072"/>
        </a:xfrm>
        <a:prstGeom prst="rightArrow">
          <a:avLst/>
        </a:prstGeom>
        <a:solidFill>
          <a:schemeClr val="accent4">
            <a:lumMod val="60000"/>
            <a:lumOff val="40000"/>
          </a:schemeClr>
        </a:solidFill>
        <a:ln w="76200">
          <a:noFill/>
        </a:ln>
        <a:effectLst/>
      </dsp:spPr>
      <dsp:style>
        <a:lnRef idx="0">
          <a:scrgbClr r="0" g="0" b="0"/>
        </a:lnRef>
        <a:fillRef idx="1">
          <a:scrgbClr r="0" g="0" b="0"/>
        </a:fillRef>
        <a:effectRef idx="0">
          <a:scrgbClr r="0" g="0" b="0"/>
        </a:effectRef>
        <a:fontRef idx="minor"/>
      </dsp:style>
    </dsp:sp>
    <dsp:sp modelId="{FC915FA9-8351-40AC-9B90-BCF31D5B9921}">
      <dsp:nvSpPr>
        <dsp:cNvPr id="0" name=""/>
        <dsp:cNvSpPr/>
      </dsp:nvSpPr>
      <dsp:spPr>
        <a:xfrm>
          <a:off x="0" y="1413621"/>
          <a:ext cx="4328639" cy="1884828"/>
        </a:xfrm>
        <a:prstGeom prst="roundRect">
          <a:avLst/>
        </a:prstGeom>
        <a:solidFill>
          <a:schemeClr val="accent5">
            <a:hueOff val="0"/>
            <a:satOff val="0"/>
            <a:lumOff val="0"/>
            <a:alphaOff val="0"/>
          </a:schemeClr>
        </a:solidFill>
        <a:ln w="762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b="1" kern="1200"/>
            <a:t>Análisis Cualitativo: </a:t>
          </a:r>
          <a:r>
            <a:rPr lang="es-ES" sz="3400" b="1" kern="1200" baseline="0"/>
            <a:t>Determinar</a:t>
          </a:r>
          <a:r>
            <a:rPr lang="es-ES" sz="3400" b="1" kern="1200"/>
            <a:t> la voluntad de pago.</a:t>
          </a:r>
          <a:endParaRPr lang="es-PE" sz="3400" kern="1200" dirty="0"/>
        </a:p>
      </dsp:txBody>
      <dsp:txXfrm>
        <a:off x="92010" y="1505631"/>
        <a:ext cx="4144619" cy="1700808"/>
      </dsp:txXfrm>
    </dsp:sp>
    <dsp:sp modelId="{F6CCECC8-8160-4D3E-9074-7EFD08FD6243}">
      <dsp:nvSpPr>
        <dsp:cNvPr id="0" name=""/>
        <dsp:cNvSpPr/>
      </dsp:nvSpPr>
      <dsp:spPr>
        <a:xfrm>
          <a:off x="4482198" y="1413621"/>
          <a:ext cx="4328639" cy="1884828"/>
        </a:xfrm>
        <a:prstGeom prst="roundRect">
          <a:avLst/>
        </a:prstGeom>
        <a:solidFill>
          <a:schemeClr val="accent5">
            <a:hueOff val="-6758543"/>
            <a:satOff val="-17419"/>
            <a:lumOff val="-11765"/>
            <a:alphaOff val="0"/>
          </a:schemeClr>
        </a:solidFill>
        <a:ln w="762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b="1" kern="1200"/>
            <a:t>Análisis Cuantitativo: </a:t>
          </a:r>
          <a:r>
            <a:rPr lang="es-ES" sz="3400" b="1" kern="1200" baseline="0"/>
            <a:t>Establecer</a:t>
          </a:r>
          <a:r>
            <a:rPr lang="es-ES" sz="3400" b="1" kern="1200"/>
            <a:t> capacidad de pago</a:t>
          </a:r>
          <a:endParaRPr lang="es-PE" sz="3400" kern="1200" dirty="0"/>
        </a:p>
      </dsp:txBody>
      <dsp:txXfrm>
        <a:off x="4574208" y="1505631"/>
        <a:ext cx="4144619" cy="1700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CCDC4-1D84-4BE4-B7D5-94BC915F0FA4}" type="datetimeFigureOut">
              <a:rPr lang="es-PE" smtClean="0"/>
              <a:t>23/04/2019</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ED9F-55D2-47C7-BD52-EA1205B76A1E}" type="slidenum">
              <a:rPr lang="es-PE" smtClean="0"/>
              <a:t>‹Nº›</a:t>
            </a:fld>
            <a:endParaRPr lang="es-PE"/>
          </a:p>
        </p:txBody>
      </p:sp>
    </p:spTree>
    <p:extLst>
      <p:ext uri="{BB962C8B-B14F-4D97-AF65-F5344CB8AC3E}">
        <p14:creationId xmlns:p14="http://schemas.microsoft.com/office/powerpoint/2010/main" val="42267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Del 2008 al 2010 el monto del crédito de menor cuantía era de S/. 20,000.</a:t>
            </a:r>
          </a:p>
          <a:p>
            <a:r>
              <a:rPr lang="es-PE" dirty="0"/>
              <a:t>De</a:t>
            </a:r>
            <a:r>
              <a:rPr lang="es-PE" baseline="0" dirty="0"/>
              <a:t> 1994 al 2008 </a:t>
            </a:r>
            <a:r>
              <a:rPr lang="es-PE" dirty="0"/>
              <a:t>el monto del crédito de menor cuantía era de S/. 7,500 monto insuficiente</a:t>
            </a:r>
          </a:p>
        </p:txBody>
      </p:sp>
      <p:sp>
        <p:nvSpPr>
          <p:cNvPr id="4" name="Marcador de número de diapositiva 3"/>
          <p:cNvSpPr>
            <a:spLocks noGrp="1"/>
          </p:cNvSpPr>
          <p:nvPr>
            <p:ph type="sldNum" sz="quarter" idx="10"/>
          </p:nvPr>
        </p:nvSpPr>
        <p:spPr/>
        <p:txBody>
          <a:bodyPr/>
          <a:lstStyle/>
          <a:p>
            <a:fld id="{C345C0F5-269C-4FCE-B0D8-91EEF8813114}" type="slidenum">
              <a:rPr lang="es-PE" smtClean="0"/>
              <a:pPr/>
              <a:t>3</a:t>
            </a:fld>
            <a:endParaRPr lang="es-PE"/>
          </a:p>
        </p:txBody>
      </p:sp>
    </p:spTree>
    <p:extLst>
      <p:ext uri="{BB962C8B-B14F-4D97-AF65-F5344CB8AC3E}">
        <p14:creationId xmlns:p14="http://schemas.microsoft.com/office/powerpoint/2010/main" val="78567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Del 2008 al 2010 el monto del crédito de menor cuantía era de S/. 20,000.</a:t>
            </a:r>
          </a:p>
          <a:p>
            <a:r>
              <a:rPr lang="es-PE" dirty="0"/>
              <a:t>De</a:t>
            </a:r>
            <a:r>
              <a:rPr lang="es-PE" baseline="0" dirty="0"/>
              <a:t> 1994 al 2008 </a:t>
            </a:r>
            <a:r>
              <a:rPr lang="es-PE" dirty="0"/>
              <a:t>el monto del crédito de menor cuantía era de S/. 7,500 monto insuficiente</a:t>
            </a:r>
          </a:p>
        </p:txBody>
      </p:sp>
      <p:sp>
        <p:nvSpPr>
          <p:cNvPr id="4" name="Marcador de número de diapositiva 3"/>
          <p:cNvSpPr>
            <a:spLocks noGrp="1"/>
          </p:cNvSpPr>
          <p:nvPr>
            <p:ph type="sldNum" sz="quarter" idx="10"/>
          </p:nvPr>
        </p:nvSpPr>
        <p:spPr/>
        <p:txBody>
          <a:bodyPr/>
          <a:lstStyle/>
          <a:p>
            <a:fld id="{C345C0F5-269C-4FCE-B0D8-91EEF8813114}" type="slidenum">
              <a:rPr lang="es-PE" smtClean="0"/>
              <a:pPr/>
              <a:t>4</a:t>
            </a:fld>
            <a:endParaRPr lang="es-PE"/>
          </a:p>
        </p:txBody>
      </p:sp>
    </p:spTree>
    <p:extLst>
      <p:ext uri="{BB962C8B-B14F-4D97-AF65-F5344CB8AC3E}">
        <p14:creationId xmlns:p14="http://schemas.microsoft.com/office/powerpoint/2010/main" val="319886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C568D-4EBD-4E93-B22D-232D70B8A9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12B106D2-3DA8-48F1-94AE-DA86A8D2E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64C2E34A-2DE9-447D-8746-6BD1770FE62F}"/>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288F55B1-9DED-4412-B7A1-E094A01B06A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8066110-3023-4DE2-8BFA-6C8241397327}"/>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399294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65A33-2762-4F56-8C58-C34C2D6B95E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7E1EAB8-754B-4E26-B05D-89A53942728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57DC1B3-829D-425A-9120-0F14E719EA1C}"/>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D6456D9C-F979-46BE-BE72-290D9320F4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DF948B4-3723-469C-88E9-20CAAF09F834}"/>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83151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14410D-81BA-494E-91B2-5E18810128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C632C56-CA27-42DD-997C-0AF7471719A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BBBAEC1-CD3C-4936-AE2A-605DA7339E0B}"/>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13810EFC-C4F0-429E-B5AE-CE010082E50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DD4D9BA-8ECA-414B-82B1-8D68818E360D}"/>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3489855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C568D-4EBD-4E93-B22D-232D70B8A9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12B106D2-3DA8-48F1-94AE-DA86A8D2E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64C2E34A-2DE9-447D-8746-6BD1770FE62F}"/>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288F55B1-9DED-4412-B7A1-E094A01B06A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8066110-3023-4DE2-8BFA-6C8241397327}"/>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78698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7BBF4-AC85-4665-B0E3-BC135EEFE54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4BF5FBC-EAC6-4B0A-87B0-C042BE95BEF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CE602D0-CA36-4ADE-821F-8B9A441D291E}"/>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463659C4-B262-40DA-9627-E8B14E01F49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DB3E062-6DF1-4300-8959-595B70367587}"/>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2842327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2D449-E97D-425C-8506-1D13BEF9BD3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47B46BC-1D7A-4CFF-BEAA-D153B079D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D96BD0F-E1B7-44A2-A2D3-E0DE26E0EAEA}"/>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E75DA275-FF52-4E06-8283-001A51D60A5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65BB753-D452-4975-9EAC-22CDAF04CF53}"/>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56183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77946-68EF-43F3-B4E3-37EBF055541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AF0D31E-12F2-47D3-A2F1-96C5547785D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33DFC159-37D5-467C-BA7E-8FC19C909F8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2256C22-7745-4E2B-9F89-55C34D65D7A1}"/>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6" name="Marcador de pie de página 5">
            <a:extLst>
              <a:ext uri="{FF2B5EF4-FFF2-40B4-BE49-F238E27FC236}">
                <a16:creationId xmlns:a16="http://schemas.microsoft.com/office/drawing/2014/main" id="{ED32A935-CF4F-4EF2-A123-516856F07D1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3C738D4-89B2-49D8-BECF-EB8598D54470}"/>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95127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48AC7-98C6-4151-B2FF-68AB3B61EAC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D434039-1705-4154-8B76-CD467297D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9DD2B1F-6288-4440-8EA8-36C0D60EC4C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6EBA695F-C380-46F9-9E31-D13915B0A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45A7A29-2439-47FA-B1C9-5F60F534B0B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AFE5395-368C-4559-88B2-D6C68EA9B413}"/>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8" name="Marcador de pie de página 7">
            <a:extLst>
              <a:ext uri="{FF2B5EF4-FFF2-40B4-BE49-F238E27FC236}">
                <a16:creationId xmlns:a16="http://schemas.microsoft.com/office/drawing/2014/main" id="{27053964-6EC2-4427-97B4-460785D320A0}"/>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293D1F9C-5AE5-46FB-A798-70B819604CE5}"/>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003422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D059E-F900-4224-AEC4-9542A33BF51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4C6E305-ED75-4479-AF57-0B778142328E}"/>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4" name="Marcador de pie de página 3">
            <a:extLst>
              <a:ext uri="{FF2B5EF4-FFF2-40B4-BE49-F238E27FC236}">
                <a16:creationId xmlns:a16="http://schemas.microsoft.com/office/drawing/2014/main" id="{23542750-924E-40F4-82E0-7667882745BC}"/>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4AE5DCB-B49F-49DB-B5FE-51475708A7F1}"/>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78135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EDB456-3354-4496-B396-89E544B834D9}"/>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3" name="Marcador de pie de página 2">
            <a:extLst>
              <a:ext uri="{FF2B5EF4-FFF2-40B4-BE49-F238E27FC236}">
                <a16:creationId xmlns:a16="http://schemas.microsoft.com/office/drawing/2014/main" id="{9E361CF8-7231-4D62-A5C0-500182046303}"/>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CCE5C29D-0A45-4661-9D97-3BBB9C78B960}"/>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774825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B8066-8963-47C5-8B72-F2796525EE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201BD20-3523-4735-BC01-BD8C58C1F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242E95F-D1BB-4831-8012-C7CCC4AEE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B28EFBC-33A0-49DB-B458-2808D219CBB8}"/>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6" name="Marcador de pie de página 5">
            <a:extLst>
              <a:ext uri="{FF2B5EF4-FFF2-40B4-BE49-F238E27FC236}">
                <a16:creationId xmlns:a16="http://schemas.microsoft.com/office/drawing/2014/main" id="{814F2255-B85A-499B-BF59-544CBB44175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E479F65-D89B-4589-96E2-D8D6794BBCB6}"/>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52783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7BBF4-AC85-4665-B0E3-BC135EEFE54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4BF5FBC-EAC6-4B0A-87B0-C042BE95BEF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CE602D0-CA36-4ADE-821F-8B9A441D291E}"/>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463659C4-B262-40DA-9627-E8B14E01F49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DB3E062-6DF1-4300-8959-595B70367587}"/>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127675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A7107-7B1C-448D-9088-05EF1AD7BE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E40A7006-A5B0-46C2-91E8-EB36C1F73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96B3B923-CC45-40BA-853A-83EE6BAF6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191155E-1A48-4FCB-A84E-21ACC7E01EA9}"/>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6" name="Marcador de pie de página 5">
            <a:extLst>
              <a:ext uri="{FF2B5EF4-FFF2-40B4-BE49-F238E27FC236}">
                <a16:creationId xmlns:a16="http://schemas.microsoft.com/office/drawing/2014/main" id="{E8792BDB-EE8D-4A1F-B12B-835D487DA8B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2C37436-9125-4CDB-AE64-A604F7E7954C}"/>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2199354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65A33-2762-4F56-8C58-C34C2D6B95E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7E1EAB8-754B-4E26-B05D-89A53942728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57DC1B3-829D-425A-9120-0F14E719EA1C}"/>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D6456D9C-F979-46BE-BE72-290D9320F4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DF948B4-3723-469C-88E9-20CAAF09F834}"/>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43654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14410D-81BA-494E-91B2-5E18810128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C632C56-CA27-42DD-997C-0AF7471719A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BBBAEC1-CD3C-4936-AE2A-605DA7339E0B}"/>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13810EFC-C4F0-429E-B5AE-CE010082E50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DD4D9BA-8ECA-414B-82B1-8D68818E360D}"/>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88255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2D449-E97D-425C-8506-1D13BEF9BD3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47B46BC-1D7A-4CFF-BEAA-D153B079D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D96BD0F-E1B7-44A2-A2D3-E0DE26E0EAEA}"/>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E75DA275-FF52-4E06-8283-001A51D60A5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65BB753-D452-4975-9EAC-22CDAF04CF53}"/>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63248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77946-68EF-43F3-B4E3-37EBF055541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AF0D31E-12F2-47D3-A2F1-96C5547785D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33DFC159-37D5-467C-BA7E-8FC19C909F8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2256C22-7745-4E2B-9F89-55C34D65D7A1}"/>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6" name="Marcador de pie de página 5">
            <a:extLst>
              <a:ext uri="{FF2B5EF4-FFF2-40B4-BE49-F238E27FC236}">
                <a16:creationId xmlns:a16="http://schemas.microsoft.com/office/drawing/2014/main" id="{ED32A935-CF4F-4EF2-A123-516856F07D1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3C738D4-89B2-49D8-BECF-EB8598D54470}"/>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27945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48AC7-98C6-4151-B2FF-68AB3B61EAC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D434039-1705-4154-8B76-CD467297D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9DD2B1F-6288-4440-8EA8-36C0D60EC4C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6EBA695F-C380-46F9-9E31-D13915B0A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45A7A29-2439-47FA-B1C9-5F60F534B0B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AFE5395-368C-4559-88B2-D6C68EA9B413}"/>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8" name="Marcador de pie de página 7">
            <a:extLst>
              <a:ext uri="{FF2B5EF4-FFF2-40B4-BE49-F238E27FC236}">
                <a16:creationId xmlns:a16="http://schemas.microsoft.com/office/drawing/2014/main" id="{27053964-6EC2-4427-97B4-460785D320A0}"/>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293D1F9C-5AE5-46FB-A798-70B819604CE5}"/>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327376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D059E-F900-4224-AEC4-9542A33BF51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4C6E305-ED75-4479-AF57-0B778142328E}"/>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4" name="Marcador de pie de página 3">
            <a:extLst>
              <a:ext uri="{FF2B5EF4-FFF2-40B4-BE49-F238E27FC236}">
                <a16:creationId xmlns:a16="http://schemas.microsoft.com/office/drawing/2014/main" id="{23542750-924E-40F4-82E0-7667882745BC}"/>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4AE5DCB-B49F-49DB-B5FE-51475708A7F1}"/>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324800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EDB456-3354-4496-B396-89E544B834D9}"/>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3" name="Marcador de pie de página 2">
            <a:extLst>
              <a:ext uri="{FF2B5EF4-FFF2-40B4-BE49-F238E27FC236}">
                <a16:creationId xmlns:a16="http://schemas.microsoft.com/office/drawing/2014/main" id="{9E361CF8-7231-4D62-A5C0-500182046303}"/>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CCE5C29D-0A45-4661-9D97-3BBB9C78B960}"/>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232290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B8066-8963-47C5-8B72-F2796525EE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201BD20-3523-4735-BC01-BD8C58C1F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242E95F-D1BB-4831-8012-C7CCC4AEE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B28EFBC-33A0-49DB-B458-2808D219CBB8}"/>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6" name="Marcador de pie de página 5">
            <a:extLst>
              <a:ext uri="{FF2B5EF4-FFF2-40B4-BE49-F238E27FC236}">
                <a16:creationId xmlns:a16="http://schemas.microsoft.com/office/drawing/2014/main" id="{814F2255-B85A-499B-BF59-544CBB44175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E479F65-D89B-4589-96E2-D8D6794BBCB6}"/>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13087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A7107-7B1C-448D-9088-05EF1AD7BE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E40A7006-A5B0-46C2-91E8-EB36C1F73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96B3B923-CC45-40BA-853A-83EE6BAF6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191155E-1A48-4FCB-A84E-21ACC7E01EA9}"/>
              </a:ext>
            </a:extLst>
          </p:cNvPr>
          <p:cNvSpPr>
            <a:spLocks noGrp="1"/>
          </p:cNvSpPr>
          <p:nvPr>
            <p:ph type="dt" sz="half" idx="10"/>
          </p:nvPr>
        </p:nvSpPr>
        <p:spPr/>
        <p:txBody>
          <a:bodyPr/>
          <a:lstStyle/>
          <a:p>
            <a:fld id="{2E55E9D4-9684-4B07-B489-BF7470062B58}" type="datetimeFigureOut">
              <a:rPr lang="es-PE" smtClean="0"/>
              <a:t>23/04/2019</a:t>
            </a:fld>
            <a:endParaRPr lang="es-PE"/>
          </a:p>
        </p:txBody>
      </p:sp>
      <p:sp>
        <p:nvSpPr>
          <p:cNvPr id="6" name="Marcador de pie de página 5">
            <a:extLst>
              <a:ext uri="{FF2B5EF4-FFF2-40B4-BE49-F238E27FC236}">
                <a16:creationId xmlns:a16="http://schemas.microsoft.com/office/drawing/2014/main" id="{E8792BDB-EE8D-4A1F-B12B-835D487DA8B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2C37436-9125-4CDB-AE64-A604F7E7954C}"/>
              </a:ext>
            </a:extLst>
          </p:cNvPr>
          <p:cNvSpPr>
            <a:spLocks noGrp="1"/>
          </p:cNvSpPr>
          <p:nvPr>
            <p:ph type="sldNum" sz="quarter" idx="12"/>
          </p:nvPr>
        </p:nvSpPr>
        <p:spPr/>
        <p:txBody>
          <a:bodyPr/>
          <a:lstStyle/>
          <a:p>
            <a:fld id="{E4686D84-A014-4625-9B2B-243B010FCDF2}" type="slidenum">
              <a:rPr lang="es-PE" smtClean="0"/>
              <a:t>‹Nº›</a:t>
            </a:fld>
            <a:endParaRPr lang="es-PE"/>
          </a:p>
        </p:txBody>
      </p:sp>
    </p:spTree>
    <p:extLst>
      <p:ext uri="{BB962C8B-B14F-4D97-AF65-F5344CB8AC3E}">
        <p14:creationId xmlns:p14="http://schemas.microsoft.com/office/powerpoint/2010/main" val="251979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ECC97C6-7826-48C5-A211-0EEEE7F72D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A19379B-4471-4CB5-B69D-5FD2D6D7A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39548AC-ADA0-4CC2-B7AF-C191984E3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40913708-4F3E-4C5E-9558-2DC907ACA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8820E97-12BA-4234-A690-AED08962C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86D84-A014-4625-9B2B-243B010FCDF2}" type="slidenum">
              <a:rPr lang="es-PE" smtClean="0"/>
              <a:t>‹Nº›</a:t>
            </a:fld>
            <a:endParaRPr lang="es-PE"/>
          </a:p>
        </p:txBody>
      </p:sp>
    </p:spTree>
    <p:extLst>
      <p:ext uri="{BB962C8B-B14F-4D97-AF65-F5344CB8AC3E}">
        <p14:creationId xmlns:p14="http://schemas.microsoft.com/office/powerpoint/2010/main" val="96967737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ECC97C6-7826-48C5-A211-0EEEE7F72D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A19379B-4471-4CB5-B69D-5FD2D6D7A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39548AC-ADA0-4CC2-B7AF-C191984E3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5E9D4-9684-4B07-B489-BF7470062B58}" type="datetimeFigureOut">
              <a:rPr lang="es-PE" smtClean="0"/>
              <a:t>23/04/2019</a:t>
            </a:fld>
            <a:endParaRPr lang="es-PE"/>
          </a:p>
        </p:txBody>
      </p:sp>
      <p:sp>
        <p:nvSpPr>
          <p:cNvPr id="5" name="Marcador de pie de página 4">
            <a:extLst>
              <a:ext uri="{FF2B5EF4-FFF2-40B4-BE49-F238E27FC236}">
                <a16:creationId xmlns:a16="http://schemas.microsoft.com/office/drawing/2014/main" id="{40913708-4F3E-4C5E-9558-2DC907ACA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8820E97-12BA-4234-A690-AED08962C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86D84-A014-4625-9B2B-243B010FCDF2}" type="slidenum">
              <a:rPr lang="es-PE" smtClean="0"/>
              <a:t>‹Nº›</a:t>
            </a:fld>
            <a:endParaRPr lang="es-PE"/>
          </a:p>
        </p:txBody>
      </p:sp>
    </p:spTree>
    <p:extLst>
      <p:ext uri="{BB962C8B-B14F-4D97-AF65-F5344CB8AC3E}">
        <p14:creationId xmlns:p14="http://schemas.microsoft.com/office/powerpoint/2010/main" val="364305195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64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2735" y="2449151"/>
            <a:ext cx="7680176" cy="496996"/>
          </a:xfrm>
          <a:prstGeom prst="rect">
            <a:avLst/>
          </a:prstGeom>
          <a:ln w="76200">
            <a:solidFill>
              <a:schemeClr val="bg1">
                <a:lumMod val="8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50000"/>
              </a:lnSpc>
              <a:defRPr/>
            </a:pPr>
            <a:r>
              <a:rPr lang="es-ES" sz="2000" b="1" kern="0" dirty="0">
                <a:latin typeface="Arial" pitchFamily="34" charset="0"/>
                <a:ea typeface="Times New Roman" pitchFamily="18" charset="0"/>
                <a:cs typeface="Arial" pitchFamily="34" charset="0"/>
              </a:rPr>
              <a:t>I.- SUSPENSIÓN DE PAGOS</a:t>
            </a:r>
          </a:p>
        </p:txBody>
      </p:sp>
      <p:sp>
        <p:nvSpPr>
          <p:cNvPr id="5" name="4 Llamada rectangular redondeada"/>
          <p:cNvSpPr/>
          <p:nvPr/>
        </p:nvSpPr>
        <p:spPr>
          <a:xfrm>
            <a:off x="9129818" y="5169186"/>
            <a:ext cx="2783261" cy="922051"/>
          </a:xfrm>
          <a:prstGeom prst="wedgeRoundRectCallout">
            <a:avLst>
              <a:gd name="adj1" fmla="val -76567"/>
              <a:gd name="adj2" fmla="val 7897"/>
              <a:gd name="adj3" fmla="val 16667"/>
            </a:avLst>
          </a:prstGeom>
          <a:ln w="76200">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b="1" dirty="0"/>
              <a:t>Reglamento General de Operaciones de Crédito versión 1.2 </a:t>
            </a:r>
          </a:p>
          <a:p>
            <a:pPr algn="ctr">
              <a:defRPr/>
            </a:pPr>
            <a:r>
              <a:rPr lang="es-ES" sz="1400" b="1" dirty="0">
                <a:solidFill>
                  <a:schemeClr val="tx1"/>
                </a:solidFill>
              </a:rPr>
              <a:t>Art. 48°</a:t>
            </a:r>
            <a:endParaRPr lang="es-PE" sz="1400" b="1" dirty="0">
              <a:solidFill>
                <a:schemeClr val="tx1"/>
              </a:solidFill>
            </a:endParaRPr>
          </a:p>
        </p:txBody>
      </p:sp>
      <p:sp>
        <p:nvSpPr>
          <p:cNvPr id="9" name="CuadroTexto 8">
            <a:extLst>
              <a:ext uri="{FF2B5EF4-FFF2-40B4-BE49-F238E27FC236}">
                <a16:creationId xmlns:a16="http://schemas.microsoft.com/office/drawing/2014/main" id="{6206567F-BF04-4F03-8AF5-E7D531435B46}"/>
              </a:ext>
            </a:extLst>
          </p:cNvPr>
          <p:cNvSpPr txBox="1"/>
          <p:nvPr/>
        </p:nvSpPr>
        <p:spPr>
          <a:xfrm>
            <a:off x="293299" y="335846"/>
            <a:ext cx="6813760" cy="523220"/>
          </a:xfrm>
          <a:prstGeom prst="rect">
            <a:avLst/>
          </a:prstGeom>
          <a:noFill/>
          <a:ln w="38100">
            <a:solidFill>
              <a:srgbClr val="FFC000"/>
            </a:solidFill>
          </a:ln>
        </p:spPr>
        <p:txBody>
          <a:bodyPr wrap="square" rtlCol="0">
            <a:spAutoFit/>
          </a:bodyPr>
          <a:lstStyle/>
          <a:p>
            <a:r>
              <a:rPr lang="es-PE" sz="2800" b="1" dirty="0">
                <a:solidFill>
                  <a:schemeClr val="accent6">
                    <a:lumMod val="75000"/>
                  </a:schemeClr>
                </a:solidFill>
              </a:rPr>
              <a:t>ACCIONES FRENTE A DESASTRES NATURALES</a:t>
            </a:r>
          </a:p>
        </p:txBody>
      </p:sp>
      <p:sp>
        <p:nvSpPr>
          <p:cNvPr id="4" name="CuadroTexto 3">
            <a:extLst>
              <a:ext uri="{FF2B5EF4-FFF2-40B4-BE49-F238E27FC236}">
                <a16:creationId xmlns:a16="http://schemas.microsoft.com/office/drawing/2014/main" id="{BE8B73BD-0EF7-477D-AD79-8FBBCB90BBC5}"/>
              </a:ext>
            </a:extLst>
          </p:cNvPr>
          <p:cNvSpPr txBox="1"/>
          <p:nvPr/>
        </p:nvSpPr>
        <p:spPr>
          <a:xfrm>
            <a:off x="293299" y="992389"/>
            <a:ext cx="7919048" cy="1323439"/>
          </a:xfrm>
          <a:prstGeom prst="rect">
            <a:avLst/>
          </a:prstGeom>
          <a:noFill/>
        </p:spPr>
        <p:txBody>
          <a:bodyPr wrap="square" rtlCol="0">
            <a:spAutoFit/>
          </a:bodyPr>
          <a:lstStyle/>
          <a:p>
            <a:pPr algn="just"/>
            <a:r>
              <a:rPr lang="es-ES" sz="1600" dirty="0"/>
              <a:t>Una situación de emergencia por desastre natural afecta el flujo productivo, de comercialización y económico de aquellos productores acuícolas en la referida zona afectada, lo que influirá negativamente en el cumplimiento de las obligaciones de pagos, rendimiento económico y sostenibilidad de sus emprendimientos, así como afecta a la seguridad alimenticia de la población en general, en especial del consumo proteico.</a:t>
            </a:r>
            <a:endParaRPr lang="es-PE" sz="1600" dirty="0"/>
          </a:p>
        </p:txBody>
      </p:sp>
      <p:pic>
        <p:nvPicPr>
          <p:cNvPr id="6" name="Imagen 5">
            <a:extLst>
              <a:ext uri="{FF2B5EF4-FFF2-40B4-BE49-F238E27FC236}">
                <a16:creationId xmlns:a16="http://schemas.microsoft.com/office/drawing/2014/main" id="{3ED82102-24CA-43A6-A14C-903C03CFE82D}"/>
              </a:ext>
            </a:extLst>
          </p:cNvPr>
          <p:cNvPicPr>
            <a:picLocks noChangeAspect="1"/>
          </p:cNvPicPr>
          <p:nvPr/>
        </p:nvPicPr>
        <p:blipFill>
          <a:blip r:embed="rId2"/>
          <a:stretch>
            <a:fillRect/>
          </a:stretch>
        </p:blipFill>
        <p:spPr>
          <a:xfrm>
            <a:off x="8437991" y="2854133"/>
            <a:ext cx="3708825" cy="2077992"/>
          </a:xfrm>
          <a:prstGeom prst="rect">
            <a:avLst/>
          </a:prstGeom>
        </p:spPr>
      </p:pic>
      <p:pic>
        <p:nvPicPr>
          <p:cNvPr id="7" name="Imagen 6">
            <a:extLst>
              <a:ext uri="{FF2B5EF4-FFF2-40B4-BE49-F238E27FC236}">
                <a16:creationId xmlns:a16="http://schemas.microsoft.com/office/drawing/2014/main" id="{CEE3A173-A297-4171-A7FF-744CCDEAD62A}"/>
              </a:ext>
            </a:extLst>
          </p:cNvPr>
          <p:cNvPicPr>
            <a:picLocks noChangeAspect="1"/>
          </p:cNvPicPr>
          <p:nvPr/>
        </p:nvPicPr>
        <p:blipFill>
          <a:blip r:embed="rId3"/>
          <a:stretch>
            <a:fillRect/>
          </a:stretch>
        </p:blipFill>
        <p:spPr>
          <a:xfrm>
            <a:off x="8437991" y="766763"/>
            <a:ext cx="3708825" cy="2087370"/>
          </a:xfrm>
          <a:prstGeom prst="rect">
            <a:avLst/>
          </a:prstGeom>
        </p:spPr>
      </p:pic>
      <p:sp>
        <p:nvSpPr>
          <p:cNvPr id="2" name="CuadroTexto 1">
            <a:extLst>
              <a:ext uri="{FF2B5EF4-FFF2-40B4-BE49-F238E27FC236}">
                <a16:creationId xmlns:a16="http://schemas.microsoft.com/office/drawing/2014/main" id="{A537193B-4D3C-4014-90F7-C7D481701B90}"/>
              </a:ext>
            </a:extLst>
          </p:cNvPr>
          <p:cNvSpPr txBox="1"/>
          <p:nvPr/>
        </p:nvSpPr>
        <p:spPr>
          <a:xfrm>
            <a:off x="412735" y="3321842"/>
            <a:ext cx="7680176" cy="2585323"/>
          </a:xfrm>
          <a:prstGeom prst="rect">
            <a:avLst/>
          </a:prstGeom>
          <a:noFill/>
          <a:ln w="76200">
            <a:solidFill>
              <a:srgbClr val="92D050"/>
            </a:solidFill>
          </a:ln>
        </p:spPr>
        <p:txBody>
          <a:bodyPr wrap="square" rtlCol="0">
            <a:spAutoFit/>
          </a:bodyPr>
          <a:lstStyle/>
          <a:p>
            <a:pPr algn="just"/>
            <a:r>
              <a:rPr lang="es-MX" dirty="0"/>
              <a:t>“</a:t>
            </a:r>
            <a:r>
              <a:rPr lang="es-MX" i="1" dirty="0"/>
              <a:t>Como consecuencia de desastres naturales que afecten la unidad productiva, debidamente sustentado por la autoridad competente o mediante un informe detallado del Representante Zonal, luego de haberse apersonado y verificado la ocurrencia de un siniestro o desastre natural. En aquellos casos en los que debido a lo distante o agreste del terreno donde se ubica la unidad acuícola o por las características particulares de las unidades productivas acuícolas, la presencia de un representante de FONDEPES no pueda ser inmediata, podrá presentarse una declaración jurada por parte del afectado, la cual estará sujeta a verificación posterior</a:t>
            </a:r>
            <a:r>
              <a:rPr lang="es-MX" dirty="0"/>
              <a:t>.”</a:t>
            </a:r>
            <a:endParaRPr lang="es-PE" dirty="0"/>
          </a:p>
        </p:txBody>
      </p:sp>
    </p:spTree>
    <p:extLst>
      <p:ext uri="{BB962C8B-B14F-4D97-AF65-F5344CB8AC3E}">
        <p14:creationId xmlns:p14="http://schemas.microsoft.com/office/powerpoint/2010/main" val="1022962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2735" y="2449151"/>
            <a:ext cx="7680176" cy="496996"/>
          </a:xfrm>
          <a:prstGeom prst="rect">
            <a:avLst/>
          </a:prstGeom>
          <a:ln w="76200">
            <a:solidFill>
              <a:schemeClr val="bg1">
                <a:lumMod val="8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50000"/>
              </a:lnSpc>
              <a:defRPr/>
            </a:pPr>
            <a:r>
              <a:rPr lang="es-ES" sz="2000" b="1" kern="0" dirty="0">
                <a:latin typeface="Arial" pitchFamily="34" charset="0"/>
                <a:ea typeface="Times New Roman" pitchFamily="18" charset="0"/>
                <a:cs typeface="Arial" pitchFamily="34" charset="0"/>
              </a:rPr>
              <a:t>II.- OTORGAMIENTO DE CRÉDITO PARALELO</a:t>
            </a:r>
          </a:p>
        </p:txBody>
      </p:sp>
      <p:sp>
        <p:nvSpPr>
          <p:cNvPr id="5" name="4 Llamada rectangular redondeada"/>
          <p:cNvSpPr/>
          <p:nvPr/>
        </p:nvSpPr>
        <p:spPr>
          <a:xfrm>
            <a:off x="9115440" y="5426015"/>
            <a:ext cx="2783261" cy="922051"/>
          </a:xfrm>
          <a:prstGeom prst="wedgeRoundRectCallout">
            <a:avLst>
              <a:gd name="adj1" fmla="val -91134"/>
              <a:gd name="adj2" fmla="val 2283"/>
              <a:gd name="adj3" fmla="val 16667"/>
            </a:avLst>
          </a:prstGeom>
          <a:ln w="76200">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b="1" dirty="0">
                <a:solidFill>
                  <a:schemeClr val="tx1"/>
                </a:solidFill>
              </a:rPr>
              <a:t>Resolución Jefatural N° 019-2019-FONDEPES/J, de fecha 07.feb.2019, </a:t>
            </a:r>
            <a:endParaRPr lang="es-PE" sz="1400" b="1" dirty="0">
              <a:solidFill>
                <a:schemeClr val="tx1"/>
              </a:solidFill>
            </a:endParaRPr>
          </a:p>
        </p:txBody>
      </p:sp>
      <p:sp>
        <p:nvSpPr>
          <p:cNvPr id="9" name="CuadroTexto 8">
            <a:extLst>
              <a:ext uri="{FF2B5EF4-FFF2-40B4-BE49-F238E27FC236}">
                <a16:creationId xmlns:a16="http://schemas.microsoft.com/office/drawing/2014/main" id="{6206567F-BF04-4F03-8AF5-E7D531435B46}"/>
              </a:ext>
            </a:extLst>
          </p:cNvPr>
          <p:cNvSpPr txBox="1"/>
          <p:nvPr/>
        </p:nvSpPr>
        <p:spPr>
          <a:xfrm>
            <a:off x="293299" y="335846"/>
            <a:ext cx="6813760" cy="523220"/>
          </a:xfrm>
          <a:prstGeom prst="rect">
            <a:avLst/>
          </a:prstGeom>
          <a:noFill/>
          <a:ln w="38100">
            <a:solidFill>
              <a:srgbClr val="FFC000"/>
            </a:solidFill>
          </a:ln>
        </p:spPr>
        <p:txBody>
          <a:bodyPr wrap="square" rtlCol="0">
            <a:spAutoFit/>
          </a:bodyPr>
          <a:lstStyle/>
          <a:p>
            <a:r>
              <a:rPr lang="es-PE" sz="2800" b="1" dirty="0">
                <a:solidFill>
                  <a:schemeClr val="accent6">
                    <a:lumMod val="75000"/>
                  </a:schemeClr>
                </a:solidFill>
              </a:rPr>
              <a:t>ACCIONES FRENTE A DESASTRES NATURALES</a:t>
            </a:r>
          </a:p>
        </p:txBody>
      </p:sp>
      <p:sp>
        <p:nvSpPr>
          <p:cNvPr id="4" name="CuadroTexto 3">
            <a:extLst>
              <a:ext uri="{FF2B5EF4-FFF2-40B4-BE49-F238E27FC236}">
                <a16:creationId xmlns:a16="http://schemas.microsoft.com/office/drawing/2014/main" id="{BE8B73BD-0EF7-477D-AD79-8FBBCB90BBC5}"/>
              </a:ext>
            </a:extLst>
          </p:cNvPr>
          <p:cNvSpPr txBox="1"/>
          <p:nvPr/>
        </p:nvSpPr>
        <p:spPr>
          <a:xfrm>
            <a:off x="293299" y="992389"/>
            <a:ext cx="7919048" cy="1446550"/>
          </a:xfrm>
          <a:prstGeom prst="rect">
            <a:avLst/>
          </a:prstGeom>
          <a:noFill/>
        </p:spPr>
        <p:txBody>
          <a:bodyPr wrap="square" rtlCol="0">
            <a:spAutoFit/>
          </a:bodyPr>
          <a:lstStyle/>
          <a:p>
            <a:pPr algn="just"/>
            <a:r>
              <a:rPr lang="es-ES" dirty="0"/>
              <a:t>Ante situaciones de emergencia el FONDEPES – en cumplimiento de sus objetivos – extiende su apoyo a aquellos adjudicatarios que tengan créditos vigentes y que se han visto afectados, autorizando a DIGEPROFIN el otorgamiento de créditos paralelos; a fin de no profundizar su deterioro económico.</a:t>
            </a:r>
            <a:endParaRPr lang="es-PE" dirty="0"/>
          </a:p>
          <a:p>
            <a:pPr algn="just"/>
            <a:endParaRPr lang="es-PE" sz="1600" dirty="0"/>
          </a:p>
        </p:txBody>
      </p:sp>
      <p:pic>
        <p:nvPicPr>
          <p:cNvPr id="8" name="Imagen 7">
            <a:extLst>
              <a:ext uri="{FF2B5EF4-FFF2-40B4-BE49-F238E27FC236}">
                <a16:creationId xmlns:a16="http://schemas.microsoft.com/office/drawing/2014/main" id="{BF55B65F-F0E4-4F44-95D6-4D61B06D7B86}"/>
              </a:ext>
            </a:extLst>
          </p:cNvPr>
          <p:cNvPicPr>
            <a:picLocks noChangeAspect="1"/>
          </p:cNvPicPr>
          <p:nvPr/>
        </p:nvPicPr>
        <p:blipFill>
          <a:blip r:embed="rId2"/>
          <a:stretch>
            <a:fillRect/>
          </a:stretch>
        </p:blipFill>
        <p:spPr>
          <a:xfrm>
            <a:off x="8460409" y="2912713"/>
            <a:ext cx="3686407" cy="2323520"/>
          </a:xfrm>
          <a:prstGeom prst="rect">
            <a:avLst/>
          </a:prstGeom>
        </p:spPr>
      </p:pic>
      <p:pic>
        <p:nvPicPr>
          <p:cNvPr id="11" name="Imagen 10">
            <a:extLst>
              <a:ext uri="{FF2B5EF4-FFF2-40B4-BE49-F238E27FC236}">
                <a16:creationId xmlns:a16="http://schemas.microsoft.com/office/drawing/2014/main" id="{E9BD4B2F-8481-4E71-AD6A-6240293B0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38250" y="1160"/>
            <a:ext cx="2130725" cy="3686406"/>
          </a:xfrm>
          <a:prstGeom prst="rect">
            <a:avLst/>
          </a:prstGeom>
        </p:spPr>
      </p:pic>
      <p:sp>
        <p:nvSpPr>
          <p:cNvPr id="6" name="CuadroTexto 5">
            <a:extLst>
              <a:ext uri="{FF2B5EF4-FFF2-40B4-BE49-F238E27FC236}">
                <a16:creationId xmlns:a16="http://schemas.microsoft.com/office/drawing/2014/main" id="{17EA6E1D-1BE7-481F-935C-A37321833AF3}"/>
              </a:ext>
            </a:extLst>
          </p:cNvPr>
          <p:cNvSpPr txBox="1"/>
          <p:nvPr/>
        </p:nvSpPr>
        <p:spPr>
          <a:xfrm>
            <a:off x="713199" y="3166407"/>
            <a:ext cx="6800409" cy="2862322"/>
          </a:xfrm>
          <a:prstGeom prst="rect">
            <a:avLst/>
          </a:prstGeom>
          <a:noFill/>
          <a:ln w="76200">
            <a:solidFill>
              <a:srgbClr val="FFC000"/>
            </a:solidFill>
          </a:ln>
        </p:spPr>
        <p:txBody>
          <a:bodyPr wrap="square" rtlCol="0">
            <a:spAutoFit/>
          </a:bodyPr>
          <a:lstStyle/>
          <a:p>
            <a:pPr algn="just"/>
            <a:r>
              <a:rPr lang="es-MX" i="1" dirty="0"/>
              <a:t>“… Incorporar como décima Disposición Complementaria lo siguiente:</a:t>
            </a:r>
          </a:p>
          <a:p>
            <a:pPr algn="just"/>
            <a:r>
              <a:rPr lang="es-MX" i="1" dirty="0"/>
              <a:t>Como consecuencia de desastre natural que afecte la unidad productiva, debidamente sustentado por la autoridad competente, se autoriza a la Dirección General de Proyectos y Gestión Financiera para el Desarrollo Pesquero Artesanal y Acuícola a otorgar un crédito paralelo a solicitud de aquellos adjudicatarios de las zonas afectadas que tengan plan de amortización vigente, hasta por un monto equivalente al crédito vigente, en el marco de lo normado en el correspondiente Programa de Crédito; autorización que tendrá vigencia hasta sesenta (60) días posteriores de ocurrido el evento…”</a:t>
            </a:r>
            <a:endParaRPr lang="es-PE" i="1" dirty="0"/>
          </a:p>
        </p:txBody>
      </p:sp>
    </p:spTree>
    <p:extLst>
      <p:ext uri="{BB962C8B-B14F-4D97-AF65-F5344CB8AC3E}">
        <p14:creationId xmlns:p14="http://schemas.microsoft.com/office/powerpoint/2010/main" val="333653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C0F8D3D-7697-43B0-8BFF-4CC5D6498FA3}"/>
              </a:ext>
            </a:extLst>
          </p:cNvPr>
          <p:cNvSpPr>
            <a:spLocks noGrp="1"/>
          </p:cNvSpPr>
          <p:nvPr>
            <p:ph type="title"/>
          </p:nvPr>
        </p:nvSpPr>
        <p:spPr>
          <a:xfrm>
            <a:off x="544585" y="1715752"/>
            <a:ext cx="10515600" cy="2394854"/>
          </a:xfrm>
        </p:spPr>
        <p:txBody>
          <a:bodyPr/>
          <a:lstStyle/>
          <a:p>
            <a:pPr algn="ctr"/>
            <a:r>
              <a:rPr lang="es-ES" dirty="0">
                <a:solidFill>
                  <a:schemeClr val="bg1"/>
                </a:solidFill>
                <a:effectLst>
                  <a:outerShdw blurRad="38100" dist="38100" dir="2700000" algn="tl">
                    <a:srgbClr val="000000">
                      <a:alpha val="43137"/>
                    </a:srgbClr>
                  </a:outerShdw>
                </a:effectLst>
              </a:rPr>
              <a:t>APOYO FINANCIERO ANTE SITUACIONES DE EMERGENCIA EN LA ACTIVIDAD ACUICOLA</a:t>
            </a:r>
            <a:endParaRPr lang="es-PE" dirty="0">
              <a:solidFill>
                <a:schemeClr val="bg1"/>
              </a:solidFill>
              <a:effectLst>
                <a:outerShdw blurRad="38100" dist="38100" dir="2700000" algn="tl">
                  <a:srgbClr val="000000">
                    <a:alpha val="43137"/>
                  </a:srgbClr>
                </a:outerShdw>
              </a:effectLst>
            </a:endParaRPr>
          </a:p>
        </p:txBody>
      </p:sp>
      <p:sp>
        <p:nvSpPr>
          <p:cNvPr id="7" name="Marcador de contenido 6">
            <a:extLst>
              <a:ext uri="{FF2B5EF4-FFF2-40B4-BE49-F238E27FC236}">
                <a16:creationId xmlns:a16="http://schemas.microsoft.com/office/drawing/2014/main" id="{D87F7F2F-616B-4D18-8BC6-4B80B12F18FD}"/>
              </a:ext>
            </a:extLst>
          </p:cNvPr>
          <p:cNvSpPr>
            <a:spLocks noGrp="1"/>
          </p:cNvSpPr>
          <p:nvPr>
            <p:ph idx="1"/>
          </p:nvPr>
        </p:nvSpPr>
        <p:spPr>
          <a:xfrm>
            <a:off x="183858" y="4779035"/>
            <a:ext cx="10530150" cy="690588"/>
          </a:xfrm>
        </p:spPr>
        <p:txBody>
          <a:bodyPr>
            <a:normAutofit fontScale="85000" lnSpcReduction="20000"/>
          </a:bodyPr>
          <a:lstStyle/>
          <a:p>
            <a:pPr marL="0" indent="0" algn="ctr">
              <a:buNone/>
            </a:pPr>
            <a:r>
              <a:rPr lang="es-ES" sz="3000" b="1" dirty="0">
                <a:solidFill>
                  <a:schemeClr val="bg1"/>
                </a:solidFill>
              </a:rPr>
              <a:t>DIRECCIÓN GENERAL DE PROYECTOS Y GESTIÓN FINANCIERA PARA EL DESARROLLO PESQUERO ARTESANAL Y ACUÍCOLA</a:t>
            </a:r>
            <a:endParaRPr lang="en-US" sz="3000" b="1" dirty="0">
              <a:solidFill>
                <a:schemeClr val="bg1"/>
              </a:solidFill>
            </a:endParaRPr>
          </a:p>
          <a:p>
            <a:pPr marL="0" indent="0">
              <a:buNone/>
            </a:pPr>
            <a:endParaRPr lang="es-P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261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924062019"/>
              </p:ext>
            </p:extLst>
          </p:nvPr>
        </p:nvGraphicFramePr>
        <p:xfrm>
          <a:off x="180469" y="961915"/>
          <a:ext cx="6694783" cy="270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5495026" y="5206345"/>
            <a:ext cx="6291532" cy="923330"/>
          </a:xfrm>
          <a:prstGeom prst="rect">
            <a:avLst/>
          </a:prstGeom>
          <a:noFill/>
          <a:ln w="76200">
            <a:solidFill>
              <a:schemeClr val="accent6">
                <a:lumMod val="75000"/>
              </a:schemeClr>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PE" sz="2000" b="1" dirty="0">
                <a:solidFill>
                  <a:schemeClr val="tx1"/>
                </a:solidFill>
              </a:rPr>
              <a:t>Normativa:</a:t>
            </a:r>
          </a:p>
          <a:p>
            <a:pPr algn="ctr"/>
            <a:r>
              <a:rPr lang="es-PE" b="1" dirty="0">
                <a:solidFill>
                  <a:schemeClr val="tx1"/>
                </a:solidFill>
              </a:rPr>
              <a:t>PROGRAMA DE CRÉDITO PARA LA ACUICULTURA VERSIÓN 1.1</a:t>
            </a:r>
            <a:endParaRPr lang="es-PE" dirty="0">
              <a:solidFill>
                <a:schemeClr val="tx1"/>
              </a:solidFill>
            </a:endParaRPr>
          </a:p>
          <a:p>
            <a:pPr algn="ctr"/>
            <a:r>
              <a:rPr lang="es-PE" sz="1600" b="1" dirty="0">
                <a:solidFill>
                  <a:schemeClr val="tx1"/>
                </a:solidFill>
              </a:rPr>
              <a:t>Aprobado por Resolución Jefatural N° 129-2018 del 24/10/2018</a:t>
            </a:r>
          </a:p>
        </p:txBody>
      </p:sp>
      <p:sp>
        <p:nvSpPr>
          <p:cNvPr id="5" name="Rectangle 4"/>
          <p:cNvSpPr>
            <a:spLocks noChangeArrowheads="1"/>
          </p:cNvSpPr>
          <p:nvPr/>
        </p:nvSpPr>
        <p:spPr bwMode="auto">
          <a:xfrm>
            <a:off x="-1" y="300361"/>
            <a:ext cx="11645153" cy="535531"/>
          </a:xfrm>
          <a:prstGeom prst="rect">
            <a:avLst/>
          </a:prstGeom>
          <a:noFill/>
          <a:ln w="9525">
            <a:noFill/>
            <a:miter lim="800000"/>
            <a:headEnd/>
            <a:tailEnd/>
          </a:ln>
          <a:effectLst/>
        </p:spPr>
        <p:txBody>
          <a:bodyPr wrap="square">
            <a:spAutoFit/>
          </a:bodyPr>
          <a:lstStyle/>
          <a:p>
            <a:pPr>
              <a:lnSpc>
                <a:spcPct val="90000"/>
              </a:lnSpc>
              <a:spcBef>
                <a:spcPct val="20000"/>
              </a:spcBef>
              <a:defRPr/>
            </a:pPr>
            <a:r>
              <a:rPr lang="es-PE" sz="3200" b="1" dirty="0">
                <a:solidFill>
                  <a:schemeClr val="bg1"/>
                </a:solidFill>
                <a:latin typeface="Britani bold"/>
              </a:rPr>
              <a:t>APOYO FINANCIERO A LA ACUICULTURA</a:t>
            </a:r>
          </a:p>
        </p:txBody>
      </p:sp>
      <p:sp>
        <p:nvSpPr>
          <p:cNvPr id="7" name="CuadroTexto 6">
            <a:extLst>
              <a:ext uri="{FF2B5EF4-FFF2-40B4-BE49-F238E27FC236}">
                <a16:creationId xmlns:a16="http://schemas.microsoft.com/office/drawing/2014/main" id="{1A84E015-E4DC-47E8-9603-AD8ED114993B}"/>
              </a:ext>
            </a:extLst>
          </p:cNvPr>
          <p:cNvSpPr txBox="1"/>
          <p:nvPr/>
        </p:nvSpPr>
        <p:spPr>
          <a:xfrm>
            <a:off x="310551" y="466901"/>
            <a:ext cx="5184475" cy="461665"/>
          </a:xfrm>
          <a:prstGeom prst="rect">
            <a:avLst/>
          </a:prstGeom>
          <a:noFill/>
        </p:spPr>
        <p:txBody>
          <a:bodyPr wrap="square" rtlCol="0">
            <a:spAutoFit/>
          </a:bodyPr>
          <a:lstStyle/>
          <a:p>
            <a:r>
              <a:rPr lang="es-PE" sz="2400" dirty="0">
                <a:solidFill>
                  <a:schemeClr val="accent6">
                    <a:lumMod val="75000"/>
                  </a:schemeClr>
                </a:solidFill>
              </a:rPr>
              <a:t>APOYO FINANCIERO</a:t>
            </a:r>
          </a:p>
        </p:txBody>
      </p:sp>
      <p:pic>
        <p:nvPicPr>
          <p:cNvPr id="9" name="Imagen 8">
            <a:extLst>
              <a:ext uri="{FF2B5EF4-FFF2-40B4-BE49-F238E27FC236}">
                <a16:creationId xmlns:a16="http://schemas.microsoft.com/office/drawing/2014/main" id="{39A5B2D2-E441-4D51-A516-13AAF5B78C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551" y="3855050"/>
            <a:ext cx="4796405" cy="2702590"/>
          </a:xfrm>
          <a:prstGeom prst="rect">
            <a:avLst/>
          </a:prstGeom>
          <a:ln w="76200">
            <a:solidFill>
              <a:schemeClr val="accent6">
                <a:lumMod val="75000"/>
              </a:schemeClr>
            </a:solidFill>
          </a:ln>
        </p:spPr>
      </p:pic>
      <p:pic>
        <p:nvPicPr>
          <p:cNvPr id="2" name="Imagen 1">
            <a:extLst>
              <a:ext uri="{FF2B5EF4-FFF2-40B4-BE49-F238E27FC236}">
                <a16:creationId xmlns:a16="http://schemas.microsoft.com/office/drawing/2014/main" id="{7C20354F-57E5-404B-A3A0-21B7803137BC}"/>
              </a:ext>
            </a:extLst>
          </p:cNvPr>
          <p:cNvPicPr>
            <a:picLocks noChangeAspect="1"/>
          </p:cNvPicPr>
          <p:nvPr/>
        </p:nvPicPr>
        <p:blipFill>
          <a:blip r:embed="rId9"/>
          <a:stretch>
            <a:fillRect/>
          </a:stretch>
        </p:blipFill>
        <p:spPr>
          <a:xfrm>
            <a:off x="7556443" y="928566"/>
            <a:ext cx="4170025" cy="3127519"/>
          </a:xfrm>
          <a:prstGeom prst="rect">
            <a:avLst/>
          </a:prstGeom>
          <a:ln w="76200">
            <a:solidFill>
              <a:schemeClr val="accent6">
                <a:lumMod val="75000"/>
              </a:schemeClr>
            </a:solidFill>
          </a:ln>
        </p:spPr>
      </p:pic>
    </p:spTree>
    <p:extLst>
      <p:ext uri="{BB962C8B-B14F-4D97-AF65-F5344CB8AC3E}">
        <p14:creationId xmlns:p14="http://schemas.microsoft.com/office/powerpoint/2010/main" val="24143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667505603"/>
              </p:ext>
            </p:extLst>
          </p:nvPr>
        </p:nvGraphicFramePr>
        <p:xfrm>
          <a:off x="1380226" y="1437026"/>
          <a:ext cx="9307902" cy="479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4"/>
          <p:cNvSpPr>
            <a:spLocks noChangeArrowheads="1"/>
          </p:cNvSpPr>
          <p:nvPr/>
        </p:nvSpPr>
        <p:spPr bwMode="auto">
          <a:xfrm>
            <a:off x="-1" y="300361"/>
            <a:ext cx="11645153" cy="535531"/>
          </a:xfrm>
          <a:prstGeom prst="rect">
            <a:avLst/>
          </a:prstGeom>
          <a:noFill/>
          <a:ln w="9525">
            <a:noFill/>
            <a:miter lim="800000"/>
            <a:headEnd/>
            <a:tailEnd/>
          </a:ln>
          <a:effectLst/>
        </p:spPr>
        <p:txBody>
          <a:bodyPr wrap="square">
            <a:spAutoFit/>
          </a:bodyPr>
          <a:lstStyle/>
          <a:p>
            <a:pPr>
              <a:lnSpc>
                <a:spcPct val="90000"/>
              </a:lnSpc>
              <a:spcBef>
                <a:spcPct val="20000"/>
              </a:spcBef>
              <a:defRPr/>
            </a:pPr>
            <a:r>
              <a:rPr lang="es-PE" sz="3200" b="1" dirty="0">
                <a:solidFill>
                  <a:schemeClr val="bg1"/>
                </a:solidFill>
                <a:latin typeface="Britani bold"/>
              </a:rPr>
              <a:t>APOYO FINANCIERO A LA ACUICULTURA</a:t>
            </a:r>
          </a:p>
        </p:txBody>
      </p:sp>
      <p:sp>
        <p:nvSpPr>
          <p:cNvPr id="5" name="CuadroTexto 4">
            <a:extLst>
              <a:ext uri="{FF2B5EF4-FFF2-40B4-BE49-F238E27FC236}">
                <a16:creationId xmlns:a16="http://schemas.microsoft.com/office/drawing/2014/main" id="{4A3C9F67-56D3-4A8C-A247-B31082E33901}"/>
              </a:ext>
            </a:extLst>
          </p:cNvPr>
          <p:cNvSpPr txBox="1"/>
          <p:nvPr/>
        </p:nvSpPr>
        <p:spPr>
          <a:xfrm>
            <a:off x="546848" y="490499"/>
            <a:ext cx="5184475" cy="461665"/>
          </a:xfrm>
          <a:prstGeom prst="rect">
            <a:avLst/>
          </a:prstGeom>
          <a:noFill/>
        </p:spPr>
        <p:txBody>
          <a:bodyPr wrap="square" rtlCol="0">
            <a:spAutoFit/>
          </a:bodyPr>
          <a:lstStyle/>
          <a:p>
            <a:r>
              <a:rPr lang="es-PE" sz="2400" dirty="0">
                <a:solidFill>
                  <a:schemeClr val="accent6">
                    <a:lumMod val="75000"/>
                  </a:schemeClr>
                </a:solidFill>
              </a:rPr>
              <a:t>APOYO FINANCIERO</a:t>
            </a:r>
          </a:p>
        </p:txBody>
      </p:sp>
    </p:spTree>
    <p:extLst>
      <p:ext uri="{BB962C8B-B14F-4D97-AF65-F5344CB8AC3E}">
        <p14:creationId xmlns:p14="http://schemas.microsoft.com/office/powerpoint/2010/main" val="331945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2A8F3C9-FD23-4270-9260-6AEE0D9960B2}"/>
              </a:ext>
            </a:extLst>
          </p:cNvPr>
          <p:cNvSpPr/>
          <p:nvPr/>
        </p:nvSpPr>
        <p:spPr>
          <a:xfrm>
            <a:off x="9031855" y="2113473"/>
            <a:ext cx="2703257" cy="1384995"/>
          </a:xfrm>
          <a:prstGeom prst="rect">
            <a:avLst/>
          </a:prstGeom>
          <a:ln w="76200">
            <a:solidFill>
              <a:srgbClr val="FFC000"/>
            </a:solidFill>
          </a:ln>
        </p:spPr>
        <p:txBody>
          <a:bodyPr wrap="square">
            <a:spAutoFit/>
          </a:bodyPr>
          <a:lstStyle/>
          <a:p>
            <a:r>
              <a:rPr lang="es-PE" sz="1400" b="1" dirty="0">
                <a:solidFill>
                  <a:srgbClr val="00B050"/>
                </a:solidFill>
                <a:latin typeface="Calibri-Bold"/>
              </a:rPr>
              <a:t>CUOTA  INICIAL</a:t>
            </a:r>
          </a:p>
          <a:p>
            <a:endParaRPr lang="es-PE" sz="1400" b="1" dirty="0">
              <a:solidFill>
                <a:srgbClr val="00B050"/>
              </a:solidFill>
              <a:latin typeface="Calibri-Bold"/>
            </a:endParaRPr>
          </a:p>
          <a:p>
            <a:r>
              <a:rPr lang="es-PE" sz="1400" b="1" dirty="0">
                <a:solidFill>
                  <a:schemeClr val="accent6">
                    <a:lumMod val="75000"/>
                  </a:schemeClr>
                </a:solidFill>
                <a:latin typeface="Calibri-Bold"/>
              </a:rPr>
              <a:t>Mínimo: 10% del monto proformado, para el caso de créditos superiores a 7 UIT (S/ </a:t>
            </a:r>
            <a:r>
              <a:rPr lang="es-PE" sz="1400" b="1" dirty="0">
                <a:solidFill>
                  <a:srgbClr val="FF0000"/>
                </a:solidFill>
                <a:latin typeface="Calibri-Bold"/>
              </a:rPr>
              <a:t>29,400</a:t>
            </a:r>
            <a:r>
              <a:rPr lang="es-PE" sz="1400" b="1" dirty="0">
                <a:solidFill>
                  <a:schemeClr val="accent6">
                    <a:lumMod val="75000"/>
                  </a:schemeClr>
                </a:solidFill>
                <a:latin typeface="Calibri-Bold"/>
              </a:rPr>
              <a:t> soles)</a:t>
            </a:r>
            <a:endParaRPr lang="es-PE" sz="1400" dirty="0">
              <a:solidFill>
                <a:schemeClr val="accent6">
                  <a:lumMod val="75000"/>
                </a:schemeClr>
              </a:solidFill>
            </a:endParaRPr>
          </a:p>
        </p:txBody>
      </p:sp>
      <p:sp>
        <p:nvSpPr>
          <p:cNvPr id="4" name="Rectángulo 3">
            <a:extLst>
              <a:ext uri="{FF2B5EF4-FFF2-40B4-BE49-F238E27FC236}">
                <a16:creationId xmlns:a16="http://schemas.microsoft.com/office/drawing/2014/main" id="{81CC16F5-C461-45C9-9205-D775160811B3}"/>
              </a:ext>
            </a:extLst>
          </p:cNvPr>
          <p:cNvSpPr/>
          <p:nvPr/>
        </p:nvSpPr>
        <p:spPr>
          <a:xfrm>
            <a:off x="9092240" y="4311850"/>
            <a:ext cx="2703257" cy="1815882"/>
          </a:xfrm>
          <a:prstGeom prst="rect">
            <a:avLst/>
          </a:prstGeom>
          <a:ln w="76200">
            <a:solidFill>
              <a:srgbClr val="FFC000"/>
            </a:solidFill>
          </a:ln>
        </p:spPr>
        <p:txBody>
          <a:bodyPr wrap="square">
            <a:spAutoFit/>
          </a:bodyPr>
          <a:lstStyle/>
          <a:p>
            <a:r>
              <a:rPr lang="pt-BR" sz="1400" b="1" dirty="0">
                <a:solidFill>
                  <a:srgbClr val="00B050"/>
                </a:solidFill>
                <a:latin typeface="Calibri-Bold"/>
              </a:rPr>
              <a:t>PLAZO DE AMORTIZACIÓN</a:t>
            </a:r>
          </a:p>
          <a:p>
            <a:endParaRPr lang="pt-BR" sz="1400" b="1" dirty="0">
              <a:solidFill>
                <a:srgbClr val="00B050"/>
              </a:solidFill>
              <a:latin typeface="Calibri-Bold"/>
            </a:endParaRPr>
          </a:p>
          <a:p>
            <a:r>
              <a:rPr lang="es-ES" sz="1400" dirty="0">
                <a:solidFill>
                  <a:schemeClr val="accent6">
                    <a:lumMod val="75000"/>
                  </a:schemeClr>
                </a:solidFill>
                <a:latin typeface="Calibri-Bold"/>
              </a:rPr>
              <a:t>Las </a:t>
            </a:r>
            <a:r>
              <a:rPr lang="es-ES" sz="1400" b="1" dirty="0">
                <a:solidFill>
                  <a:srgbClr val="FF0000"/>
                </a:solidFill>
                <a:latin typeface="Calibri-Bold"/>
              </a:rPr>
              <a:t>6 </a:t>
            </a:r>
            <a:r>
              <a:rPr lang="es-ES" sz="1400" dirty="0">
                <a:solidFill>
                  <a:schemeClr val="accent6">
                    <a:lumMod val="75000"/>
                  </a:schemeClr>
                </a:solidFill>
                <a:latin typeface="Calibri-Bold"/>
              </a:rPr>
              <a:t>primeras cuotas corresponden al periodo de gracia.</a:t>
            </a:r>
          </a:p>
          <a:p>
            <a:r>
              <a:rPr lang="es-ES" sz="1400" dirty="0">
                <a:solidFill>
                  <a:schemeClr val="accent6">
                    <a:lumMod val="75000"/>
                  </a:schemeClr>
                </a:solidFill>
                <a:latin typeface="Calibri" panose="020F0502020204030204" pitchFamily="34" charset="0"/>
              </a:rPr>
              <a:t>Cuotas </a:t>
            </a:r>
            <a:r>
              <a:rPr lang="es-ES" sz="1400" b="1" u="sng" dirty="0">
                <a:solidFill>
                  <a:srgbClr val="FF0000"/>
                </a:solidFill>
                <a:latin typeface="Calibri" panose="020F0502020204030204" pitchFamily="34" charset="0"/>
              </a:rPr>
              <a:t>7 y 10</a:t>
            </a:r>
            <a:r>
              <a:rPr lang="es-ES" sz="1400" dirty="0">
                <a:solidFill>
                  <a:schemeClr val="accent6">
                    <a:lumMod val="75000"/>
                  </a:schemeClr>
                </a:solidFill>
                <a:latin typeface="Calibri" panose="020F0502020204030204" pitchFamily="34" charset="0"/>
              </a:rPr>
              <a:t>, se paga el </a:t>
            </a:r>
            <a:r>
              <a:rPr lang="es-ES" sz="1400" b="1" dirty="0">
                <a:solidFill>
                  <a:srgbClr val="FF0000"/>
                </a:solidFill>
                <a:latin typeface="Calibri" panose="020F0502020204030204" pitchFamily="34" charset="0"/>
              </a:rPr>
              <a:t>20</a:t>
            </a:r>
            <a:r>
              <a:rPr lang="es-ES" sz="1400" dirty="0">
                <a:solidFill>
                  <a:schemeClr val="accent6">
                    <a:lumMod val="75000"/>
                  </a:schemeClr>
                </a:solidFill>
                <a:latin typeface="Calibri" panose="020F0502020204030204" pitchFamily="34" charset="0"/>
              </a:rPr>
              <a:t>% del crédito</a:t>
            </a:r>
          </a:p>
          <a:p>
            <a:r>
              <a:rPr lang="es-ES" sz="1400" dirty="0">
                <a:solidFill>
                  <a:schemeClr val="accent6">
                    <a:lumMod val="75000"/>
                  </a:schemeClr>
                </a:solidFill>
                <a:latin typeface="Calibri" panose="020F0502020204030204" pitchFamily="34" charset="0"/>
              </a:rPr>
              <a:t>Cuotas </a:t>
            </a:r>
            <a:r>
              <a:rPr lang="es-ES" sz="1400" b="1" u="sng" dirty="0">
                <a:solidFill>
                  <a:srgbClr val="FF0000"/>
                </a:solidFill>
                <a:latin typeface="Calibri" panose="020F0502020204030204" pitchFamily="34" charset="0"/>
              </a:rPr>
              <a:t>8 y 9</a:t>
            </a:r>
            <a:r>
              <a:rPr lang="es-ES" sz="1400" dirty="0">
                <a:solidFill>
                  <a:schemeClr val="accent6">
                    <a:lumMod val="75000"/>
                  </a:schemeClr>
                </a:solidFill>
                <a:latin typeface="Calibri" panose="020F0502020204030204" pitchFamily="34" charset="0"/>
              </a:rPr>
              <a:t>, se paga el </a:t>
            </a:r>
            <a:r>
              <a:rPr lang="es-ES" sz="1400" b="1" dirty="0">
                <a:solidFill>
                  <a:srgbClr val="FF0000"/>
                </a:solidFill>
                <a:latin typeface="Calibri" panose="020F0502020204030204" pitchFamily="34" charset="0"/>
              </a:rPr>
              <a:t>30</a:t>
            </a:r>
            <a:r>
              <a:rPr lang="es-ES" sz="1400" dirty="0">
                <a:solidFill>
                  <a:schemeClr val="accent6">
                    <a:lumMod val="75000"/>
                  </a:schemeClr>
                </a:solidFill>
                <a:latin typeface="Calibri" panose="020F0502020204030204" pitchFamily="34" charset="0"/>
              </a:rPr>
              <a:t>% del crédito</a:t>
            </a:r>
            <a:endParaRPr lang="es-PE" sz="1400" dirty="0">
              <a:solidFill>
                <a:schemeClr val="accent6">
                  <a:lumMod val="75000"/>
                </a:schemeClr>
              </a:solidFill>
            </a:endParaRPr>
          </a:p>
        </p:txBody>
      </p:sp>
      <p:sp>
        <p:nvSpPr>
          <p:cNvPr id="3" name="Flecha: hacia abajo 2">
            <a:extLst>
              <a:ext uri="{FF2B5EF4-FFF2-40B4-BE49-F238E27FC236}">
                <a16:creationId xmlns:a16="http://schemas.microsoft.com/office/drawing/2014/main" id="{5236AC00-4B5C-4792-95C6-C30EF0307746}"/>
              </a:ext>
            </a:extLst>
          </p:cNvPr>
          <p:cNvSpPr/>
          <p:nvPr/>
        </p:nvSpPr>
        <p:spPr>
          <a:xfrm>
            <a:off x="9730596" y="3609336"/>
            <a:ext cx="1181819" cy="502323"/>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6" name="Tabla 5">
            <a:extLst>
              <a:ext uri="{FF2B5EF4-FFF2-40B4-BE49-F238E27FC236}">
                <a16:creationId xmlns:a16="http://schemas.microsoft.com/office/drawing/2014/main" id="{2BE2DDD1-6A64-41FC-BDAE-7ED916ED20C2}"/>
              </a:ext>
            </a:extLst>
          </p:cNvPr>
          <p:cNvGraphicFramePr>
            <a:graphicFrameLocks noGrp="1"/>
          </p:cNvGraphicFramePr>
          <p:nvPr>
            <p:extLst>
              <p:ext uri="{D42A27DB-BD31-4B8C-83A1-F6EECF244321}">
                <p14:modId xmlns:p14="http://schemas.microsoft.com/office/powerpoint/2010/main" val="434597898"/>
              </p:ext>
            </p:extLst>
          </p:nvPr>
        </p:nvGraphicFramePr>
        <p:xfrm>
          <a:off x="214328" y="1104832"/>
          <a:ext cx="7568922" cy="5546887"/>
        </p:xfrm>
        <a:graphic>
          <a:graphicData uri="http://schemas.openxmlformats.org/drawingml/2006/table">
            <a:tbl>
              <a:tblPr/>
              <a:tblGrid>
                <a:gridCol w="1636252">
                  <a:extLst>
                    <a:ext uri="{9D8B030D-6E8A-4147-A177-3AD203B41FA5}">
                      <a16:colId xmlns:a16="http://schemas.microsoft.com/office/drawing/2014/main" val="3091122851"/>
                    </a:ext>
                  </a:extLst>
                </a:gridCol>
                <a:gridCol w="1796866">
                  <a:extLst>
                    <a:ext uri="{9D8B030D-6E8A-4147-A177-3AD203B41FA5}">
                      <a16:colId xmlns:a16="http://schemas.microsoft.com/office/drawing/2014/main" val="3145668247"/>
                    </a:ext>
                  </a:extLst>
                </a:gridCol>
                <a:gridCol w="2067902">
                  <a:extLst>
                    <a:ext uri="{9D8B030D-6E8A-4147-A177-3AD203B41FA5}">
                      <a16:colId xmlns:a16="http://schemas.microsoft.com/office/drawing/2014/main" val="3524211027"/>
                    </a:ext>
                  </a:extLst>
                </a:gridCol>
                <a:gridCol w="2067902">
                  <a:extLst>
                    <a:ext uri="{9D8B030D-6E8A-4147-A177-3AD203B41FA5}">
                      <a16:colId xmlns:a16="http://schemas.microsoft.com/office/drawing/2014/main" val="2748155048"/>
                    </a:ext>
                  </a:extLst>
                </a:gridCol>
              </a:tblGrid>
              <a:tr h="368446">
                <a:tc>
                  <a:txBody>
                    <a:bodyPr/>
                    <a:lstStyle/>
                    <a:p>
                      <a:pPr algn="ctr" fontAlgn="ctr"/>
                      <a:r>
                        <a:rPr lang="es-PE" sz="1100" b="1" i="0" u="none" strike="noStrike" dirty="0">
                          <a:solidFill>
                            <a:srgbClr val="000000"/>
                          </a:solidFill>
                          <a:effectLst/>
                          <a:latin typeface="Calibri" panose="020F0502020204030204" pitchFamily="34" charset="0"/>
                        </a:rPr>
                        <a:t>CRÉDITO NIVEL</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PE" sz="1100" b="1" i="0" u="none" strike="noStrike">
                          <a:solidFill>
                            <a:srgbClr val="000000"/>
                          </a:solidFill>
                          <a:effectLst/>
                          <a:latin typeface="Calibri" panose="020F0502020204030204" pitchFamily="34" charset="0"/>
                        </a:rPr>
                        <a:t>PRODUCTOS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PE" sz="1100" b="1" i="0" u="none" strike="noStrike">
                          <a:solidFill>
                            <a:srgbClr val="000000"/>
                          </a:solidFill>
                          <a:effectLst/>
                          <a:latin typeface="Calibri" panose="020F0502020204030204" pitchFamily="34" charset="0"/>
                        </a:rPr>
                        <a:t>CONDICIÓN</a:t>
                      </a:r>
                    </a:p>
                  </a:txBody>
                  <a:tcPr marL="7528" marR="7528" marT="7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PE" sz="1100" b="1" i="0" u="none" strike="noStrike">
                          <a:solidFill>
                            <a:srgbClr val="000000"/>
                          </a:solidFill>
                          <a:effectLst/>
                          <a:latin typeface="Calibri" panose="020F0502020204030204" pitchFamily="34" charset="0"/>
                        </a:rPr>
                        <a:t>OBSERVACIÓN</a:t>
                      </a:r>
                    </a:p>
                  </a:txBody>
                  <a:tcPr marL="7528" marR="7528" marT="7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297115566"/>
                  </a:ext>
                </a:extLst>
              </a:tr>
              <a:tr h="848315">
                <a:tc rowSpan="3">
                  <a:txBody>
                    <a:bodyPr/>
                    <a:lstStyle/>
                    <a:p>
                      <a:pPr algn="ctr" fontAlgn="ctr"/>
                      <a:r>
                        <a:rPr lang="es-ES" sz="3200" b="1" i="0" u="none" strike="noStrike" dirty="0">
                          <a:solidFill>
                            <a:srgbClr val="000000"/>
                          </a:solidFill>
                          <a:effectLst/>
                          <a:latin typeface="Calibri" panose="020F0502020204030204" pitchFamily="34" charset="0"/>
                        </a:rPr>
                        <a:t>I</a:t>
                      </a:r>
                      <a:br>
                        <a:rPr lang="es-ES" sz="900" b="1" i="0" u="none" strike="noStrike" dirty="0">
                          <a:solidFill>
                            <a:srgbClr val="000000"/>
                          </a:solidFill>
                          <a:effectLst/>
                          <a:latin typeface="Calibri" panose="020F0502020204030204" pitchFamily="34" charset="0"/>
                        </a:rPr>
                      </a:br>
                      <a:r>
                        <a:rPr lang="es-ES" sz="1200" b="1" i="0" u="none" strike="noStrike" dirty="0">
                          <a:solidFill>
                            <a:srgbClr val="000000"/>
                          </a:solidFill>
                          <a:effectLst/>
                          <a:latin typeface="Calibri" panose="020F0502020204030204" pitchFamily="34" charset="0"/>
                        </a:rPr>
                        <a:t>HASTA 16 UIT= S/ 67,200</a:t>
                      </a:r>
                      <a:br>
                        <a:rPr lang="es-ES" sz="1200" b="1" i="0" u="none" strike="noStrike" dirty="0">
                          <a:solidFill>
                            <a:srgbClr val="000000"/>
                          </a:solidFill>
                          <a:effectLst/>
                          <a:latin typeface="Calibri" panose="020F0502020204030204" pitchFamily="34" charset="0"/>
                        </a:rPr>
                      </a:br>
                      <a:r>
                        <a:rPr lang="es-ES" sz="1200" b="1" i="0" u="none" strike="noStrike" dirty="0">
                          <a:solidFill>
                            <a:srgbClr val="000000"/>
                          </a:solidFill>
                          <a:effectLst/>
                          <a:latin typeface="Calibri" panose="020F0502020204030204" pitchFamily="34" charset="0"/>
                        </a:rPr>
                        <a:t>INTERÉS = 3%</a:t>
                      </a:r>
                      <a:br>
                        <a:rPr lang="es-ES" sz="1200" b="1" i="0" u="none" strike="noStrike" dirty="0">
                          <a:solidFill>
                            <a:srgbClr val="000000"/>
                          </a:solidFill>
                          <a:effectLst/>
                          <a:latin typeface="Calibri" panose="020F0502020204030204" pitchFamily="34" charset="0"/>
                        </a:rPr>
                      </a:br>
                      <a:r>
                        <a:rPr lang="es-ES" sz="1200" b="1" i="0" u="none" strike="noStrike" dirty="0">
                          <a:solidFill>
                            <a:srgbClr val="000000"/>
                          </a:solidFill>
                          <a:effectLst/>
                          <a:latin typeface="Calibri" panose="020F0502020204030204" pitchFamily="34" charset="0"/>
                        </a:rPr>
                        <a:t>PLAZO = 10 CUOTAS</a:t>
                      </a:r>
                      <a:br>
                        <a:rPr lang="es-ES" sz="1200" b="1" i="0" u="none" strike="noStrike" dirty="0">
                          <a:solidFill>
                            <a:srgbClr val="000000"/>
                          </a:solidFill>
                          <a:effectLst/>
                          <a:latin typeface="Calibri" panose="020F0502020204030204" pitchFamily="34" charset="0"/>
                        </a:rPr>
                      </a:br>
                      <a:r>
                        <a:rPr lang="es-ES" sz="1200" b="1" i="0" u="none" strike="noStrike" dirty="0">
                          <a:solidFill>
                            <a:srgbClr val="000000"/>
                          </a:solidFill>
                          <a:effectLst/>
                          <a:latin typeface="Calibri" panose="020F0502020204030204" pitchFamily="34" charset="0"/>
                        </a:rPr>
                        <a:t>GARANTÍA PERSONAL</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S" sz="900" b="1" i="0" u="none" strike="noStrike">
                          <a:solidFill>
                            <a:srgbClr val="000000"/>
                          </a:solidFill>
                          <a:effectLst/>
                          <a:latin typeface="Calibri" panose="020F0502020204030204" pitchFamily="34" charset="0"/>
                        </a:rPr>
                        <a:t>01</a:t>
                      </a:r>
                      <a:br>
                        <a:rPr lang="es-ES" sz="900" b="1" i="0" u="none" strike="noStrike">
                          <a:solidFill>
                            <a:srgbClr val="000000"/>
                          </a:solidFill>
                          <a:effectLst/>
                          <a:latin typeface="Calibri" panose="020F0502020204030204" pitchFamily="34" charset="0"/>
                        </a:rPr>
                      </a:br>
                      <a:r>
                        <a:rPr lang="es-ES" sz="900" b="1" i="0" u="none" strike="noStrike">
                          <a:solidFill>
                            <a:srgbClr val="000000"/>
                          </a:solidFill>
                          <a:effectLst/>
                          <a:latin typeface="Calibri" panose="020F0502020204030204" pitchFamily="34" charset="0"/>
                        </a:rPr>
                        <a:t>ADQUISICIÓN DE ALIMENTO BALANCEADO Y/O ADQUISICIÓN DE MATERIALES Y/O EQUIPOS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dirty="0">
                          <a:solidFill>
                            <a:srgbClr val="000000"/>
                          </a:solidFill>
                          <a:effectLst/>
                          <a:latin typeface="Calibri" panose="020F0502020204030204" pitchFamily="34" charset="0"/>
                        </a:rPr>
                        <a:t>03 UIT (S/ 12,600</a:t>
                      </a:r>
                    </a:p>
                    <a:p>
                      <a:pPr algn="ctr" fontAlgn="ctr"/>
                      <a:endParaRPr lang="es-PE" sz="900" b="1" i="0" u="none" strike="noStrike" dirty="0">
                        <a:solidFill>
                          <a:srgbClr val="000000"/>
                        </a:solidFill>
                        <a:effectLst/>
                        <a:latin typeface="Calibri" panose="020F0502020204030204" pitchFamily="34" charset="0"/>
                      </a:endParaRPr>
                    </a:p>
                    <a:p>
                      <a:pPr algn="ctr" fontAlgn="ctr"/>
                      <a:r>
                        <a:rPr lang="es-PE" sz="900" b="1" i="0" u="none" strike="noStrike" dirty="0">
                          <a:solidFill>
                            <a:srgbClr val="000000"/>
                          </a:solidFill>
                          <a:effectLst/>
                          <a:latin typeface="Calibri" panose="020F0502020204030204" pitchFamily="34" charset="0"/>
                        </a:rPr>
                        <a:t>COMO MÁXIMO PARA MATERIALES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PE" sz="900" b="0" i="0" u="none" strike="noStrike">
                          <a:solidFill>
                            <a:srgbClr val="000000"/>
                          </a:solidFill>
                          <a:effectLst/>
                          <a:latin typeface="Calibri" panose="020F0502020204030204" pitchFamily="34" charset="0"/>
                        </a:rPr>
                        <a:t> </a:t>
                      </a:r>
                    </a:p>
                  </a:txBody>
                  <a:tcPr marL="7528" marR="7528" marT="75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81740309"/>
                  </a:ext>
                </a:extLst>
              </a:tr>
              <a:tr h="736891">
                <a:tc vMerge="1">
                  <a:txBody>
                    <a:bodyPr/>
                    <a:lstStyle/>
                    <a:p>
                      <a:endParaRPr lang="es-PE"/>
                    </a:p>
                  </a:txBody>
                  <a:tcPr/>
                </a:tc>
                <a:tc>
                  <a:txBody>
                    <a:bodyPr/>
                    <a:lstStyle/>
                    <a:p>
                      <a:pPr algn="ctr" fontAlgn="ctr"/>
                      <a:r>
                        <a:rPr lang="es-ES" sz="900" b="1" i="0" u="none" strike="noStrike">
                          <a:solidFill>
                            <a:srgbClr val="000000"/>
                          </a:solidFill>
                          <a:effectLst/>
                          <a:latin typeface="Calibri" panose="020F0502020204030204" pitchFamily="34" charset="0"/>
                        </a:rPr>
                        <a:t>02</a:t>
                      </a:r>
                      <a:br>
                        <a:rPr lang="es-ES" sz="900" b="1" i="0" u="none" strike="noStrike">
                          <a:solidFill>
                            <a:srgbClr val="000000"/>
                          </a:solidFill>
                          <a:effectLst/>
                          <a:latin typeface="Calibri" panose="020F0502020204030204" pitchFamily="34" charset="0"/>
                        </a:rPr>
                      </a:br>
                      <a:r>
                        <a:rPr lang="es-ES" sz="900" b="1" i="0" u="none" strike="noStrike">
                          <a:solidFill>
                            <a:srgbClr val="000000"/>
                          </a:solidFill>
                          <a:effectLst/>
                          <a:latin typeface="Calibri" panose="020F0502020204030204" pitchFamily="34" charset="0"/>
                        </a:rPr>
                        <a:t>FINANCIAMIENTO DE AMPLIACIÓN DE INFRAESTRUCTURA ACUÍCOLA</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PE" sz="900" b="0" i="0" u="none" strike="noStrike" dirty="0">
                          <a:solidFill>
                            <a:srgbClr val="000000"/>
                          </a:solidFill>
                          <a:effectLst/>
                          <a:latin typeface="Calibri" panose="020F0502020204030204" pitchFamily="34" charset="0"/>
                        </a:rPr>
                        <a:t> </a:t>
                      </a:r>
                    </a:p>
                  </a:txBody>
                  <a:tcPr marL="7528" marR="7528" marT="75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S" sz="900" b="1" i="0" u="none" strike="noStrike" dirty="0">
                          <a:solidFill>
                            <a:srgbClr val="000000"/>
                          </a:solidFill>
                          <a:effectLst/>
                          <a:latin typeface="Calibri" panose="020F0502020204030204" pitchFamily="34" charset="0"/>
                        </a:rPr>
                        <a:t>2 ÚLTIMOS CRÉDITOS CALIFICACIÓN BUENO. PRESENTAR PLANO DE AMPLIACIÓN DE INFRAESTRUCTURA</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95236822"/>
                  </a:ext>
                </a:extLst>
              </a:tr>
              <a:tr h="930326">
                <a:tc vMerge="1">
                  <a:txBody>
                    <a:bodyPr/>
                    <a:lstStyle/>
                    <a:p>
                      <a:endParaRPr lang="es-PE"/>
                    </a:p>
                  </a:txBody>
                  <a:tcPr/>
                </a:tc>
                <a:tc>
                  <a:txBody>
                    <a:bodyPr/>
                    <a:lstStyle/>
                    <a:p>
                      <a:pPr algn="ctr" fontAlgn="ctr"/>
                      <a:r>
                        <a:rPr lang="es-ES" sz="900" b="1" i="0" u="none" strike="noStrike">
                          <a:solidFill>
                            <a:srgbClr val="000000"/>
                          </a:solidFill>
                          <a:effectLst/>
                          <a:latin typeface="Calibri" panose="020F0502020204030204" pitchFamily="34" charset="0"/>
                        </a:rPr>
                        <a:t>03</a:t>
                      </a:r>
                      <a:br>
                        <a:rPr lang="es-ES" sz="900" b="1" i="0" u="none" strike="noStrike">
                          <a:solidFill>
                            <a:srgbClr val="000000"/>
                          </a:solidFill>
                          <a:effectLst/>
                          <a:latin typeface="Calibri" panose="020F0502020204030204" pitchFamily="34" charset="0"/>
                        </a:rPr>
                      </a:br>
                      <a:r>
                        <a:rPr lang="es-ES" sz="900" b="1" i="0" u="none" strike="noStrike">
                          <a:solidFill>
                            <a:srgbClr val="000000"/>
                          </a:solidFill>
                          <a:effectLst/>
                          <a:latin typeface="Calibri" panose="020F0502020204030204" pitchFamily="34" charset="0"/>
                        </a:rPr>
                        <a:t>FINANCIAMIENTO DE SALA DE INCUBACIÓN Y/O COMPRA DE OVAS Y/O ALEVINOS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S" sz="900" b="1" i="0" u="none" strike="noStrike" dirty="0">
                          <a:solidFill>
                            <a:srgbClr val="000000"/>
                          </a:solidFill>
                          <a:effectLst/>
                          <a:latin typeface="Calibri" panose="020F0502020204030204" pitchFamily="34" charset="0"/>
                        </a:rPr>
                        <a:t>CON SALA DE INCUBACIÓN, ADQUISICIÓN DE OVAS EMBRIONADAS.</a:t>
                      </a:r>
                      <a:br>
                        <a:rPr lang="es-ES" sz="900" b="1" i="0" u="none" strike="noStrike" dirty="0">
                          <a:solidFill>
                            <a:srgbClr val="000000"/>
                          </a:solidFill>
                          <a:effectLst/>
                          <a:latin typeface="Calibri" panose="020F0502020204030204" pitchFamily="34" charset="0"/>
                        </a:rPr>
                      </a:br>
                      <a:r>
                        <a:rPr lang="es-ES" sz="900" b="1" i="0" u="none" strike="noStrike" dirty="0">
                          <a:solidFill>
                            <a:srgbClr val="000000"/>
                          </a:solidFill>
                          <a:effectLst/>
                          <a:latin typeface="Calibri" panose="020F0502020204030204" pitchFamily="34" charset="0"/>
                        </a:rPr>
                        <a:t>SIN SALA DE INCUBACIÓN, ADQUISICIÓN DE ALEVINOS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S" sz="900" b="1" i="0" u="none" strike="noStrike">
                          <a:solidFill>
                            <a:srgbClr val="000000"/>
                          </a:solidFill>
                          <a:effectLst/>
                          <a:latin typeface="Calibri" panose="020F0502020204030204" pitchFamily="34" charset="0"/>
                        </a:rPr>
                        <a:t>2 ÚLTIMOS CRÉDITOS CALIFICACIÓN BUENO. PRESENTAR PLANO DE SALA DE INCUBACIÓN</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56312932"/>
                  </a:ext>
                </a:extLst>
              </a:tr>
              <a:tr h="848315">
                <a:tc rowSpan="3">
                  <a:txBody>
                    <a:bodyPr/>
                    <a:lstStyle/>
                    <a:p>
                      <a:pPr algn="ctr" fontAlgn="ctr"/>
                      <a:r>
                        <a:rPr lang="es-ES" sz="3200" b="1" i="0" u="none" strike="noStrike" dirty="0">
                          <a:solidFill>
                            <a:srgbClr val="000000"/>
                          </a:solidFill>
                          <a:effectLst/>
                          <a:latin typeface="Calibri" panose="020F0502020204030204" pitchFamily="34" charset="0"/>
                        </a:rPr>
                        <a:t>II </a:t>
                      </a:r>
                      <a:br>
                        <a:rPr lang="es-ES" sz="900" b="1" i="0" u="none" strike="noStrike" dirty="0">
                          <a:solidFill>
                            <a:srgbClr val="000000"/>
                          </a:solidFill>
                          <a:effectLst/>
                          <a:latin typeface="Calibri" panose="020F0502020204030204" pitchFamily="34" charset="0"/>
                        </a:rPr>
                      </a:br>
                      <a:r>
                        <a:rPr lang="es-ES" sz="900" b="1" i="0" u="none" strike="noStrike" dirty="0">
                          <a:solidFill>
                            <a:srgbClr val="000000"/>
                          </a:solidFill>
                          <a:effectLst/>
                          <a:latin typeface="Calibri" panose="020F0502020204030204" pitchFamily="34" charset="0"/>
                        </a:rPr>
                        <a:t> </a:t>
                      </a:r>
                      <a:r>
                        <a:rPr lang="es-ES" sz="1200" b="1" i="0" u="none" strike="noStrike" dirty="0">
                          <a:solidFill>
                            <a:srgbClr val="000000"/>
                          </a:solidFill>
                          <a:effectLst/>
                          <a:latin typeface="Calibri" panose="020F0502020204030204" pitchFamily="34" charset="0"/>
                        </a:rPr>
                        <a:t>MAYOR A 16 UIT</a:t>
                      </a:r>
                      <a:br>
                        <a:rPr lang="es-ES" sz="1200" b="1" i="0" u="none" strike="noStrike" dirty="0">
                          <a:solidFill>
                            <a:srgbClr val="000000"/>
                          </a:solidFill>
                          <a:effectLst/>
                          <a:latin typeface="Calibri" panose="020F0502020204030204" pitchFamily="34" charset="0"/>
                        </a:rPr>
                      </a:br>
                      <a:r>
                        <a:rPr lang="es-ES" sz="1200" b="1" i="0" u="none" strike="noStrike" dirty="0">
                          <a:solidFill>
                            <a:srgbClr val="000000"/>
                          </a:solidFill>
                          <a:effectLst/>
                          <a:latin typeface="Calibri" panose="020F0502020204030204" pitchFamily="34" charset="0"/>
                        </a:rPr>
                        <a:t>INTERÉS = 7%</a:t>
                      </a:r>
                      <a:br>
                        <a:rPr lang="es-ES" sz="1200" b="1" i="0" u="none" strike="noStrike" dirty="0">
                          <a:solidFill>
                            <a:srgbClr val="000000"/>
                          </a:solidFill>
                          <a:effectLst/>
                          <a:latin typeface="Calibri" panose="020F0502020204030204" pitchFamily="34" charset="0"/>
                        </a:rPr>
                      </a:br>
                      <a:r>
                        <a:rPr lang="es-ES" sz="1200" b="1" i="0" u="none" strike="noStrike" dirty="0">
                          <a:solidFill>
                            <a:srgbClr val="000000"/>
                          </a:solidFill>
                          <a:effectLst/>
                          <a:latin typeface="Calibri" panose="020F0502020204030204" pitchFamily="34" charset="0"/>
                        </a:rPr>
                        <a:t>PLAZO = 10 CUOTAS</a:t>
                      </a:r>
                      <a:br>
                        <a:rPr lang="es-ES" sz="1200" b="1" i="0" u="none" strike="noStrike" dirty="0">
                          <a:solidFill>
                            <a:srgbClr val="000000"/>
                          </a:solidFill>
                          <a:effectLst/>
                          <a:latin typeface="Calibri" panose="020F0502020204030204" pitchFamily="34" charset="0"/>
                        </a:rPr>
                      </a:br>
                      <a:r>
                        <a:rPr lang="es-ES" sz="1200" b="1" i="0" u="none" strike="noStrike" dirty="0">
                          <a:solidFill>
                            <a:srgbClr val="000000"/>
                          </a:solidFill>
                          <a:effectLst/>
                          <a:latin typeface="Calibri" panose="020F0502020204030204" pitchFamily="34" charset="0"/>
                        </a:rPr>
                        <a:t>GARANTÍA INMOBILIARIA</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S" sz="900" b="1" i="0" u="none" strike="noStrike">
                          <a:solidFill>
                            <a:srgbClr val="000000"/>
                          </a:solidFill>
                          <a:effectLst/>
                          <a:latin typeface="Calibri" panose="020F0502020204030204" pitchFamily="34" charset="0"/>
                        </a:rPr>
                        <a:t>01</a:t>
                      </a:r>
                      <a:br>
                        <a:rPr lang="es-ES" sz="900" b="1" i="0" u="none" strike="noStrike">
                          <a:solidFill>
                            <a:srgbClr val="000000"/>
                          </a:solidFill>
                          <a:effectLst/>
                          <a:latin typeface="Calibri" panose="020F0502020204030204" pitchFamily="34" charset="0"/>
                        </a:rPr>
                      </a:br>
                      <a:r>
                        <a:rPr lang="es-ES" sz="900" b="1" i="0" u="none" strike="noStrike">
                          <a:solidFill>
                            <a:srgbClr val="000000"/>
                          </a:solidFill>
                          <a:effectLst/>
                          <a:latin typeface="Calibri" panose="020F0502020204030204" pitchFamily="34" charset="0"/>
                        </a:rPr>
                        <a:t>ADQUISICIÓN DE ALIMENTO BALANCEADO Y/O ADQUISICIÓN DE MATERIALES Y/O EQUIPOS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PE" sz="900" b="1" i="0" u="none" strike="noStrike" dirty="0">
                          <a:solidFill>
                            <a:srgbClr val="000000"/>
                          </a:solidFill>
                          <a:effectLst/>
                          <a:latin typeface="Calibri" panose="020F0502020204030204" pitchFamily="34" charset="0"/>
                        </a:rPr>
                        <a:t>03 UIT (S/ 12,600)</a:t>
                      </a:r>
                    </a:p>
                    <a:p>
                      <a:pPr algn="ctr" fontAlgn="ctr"/>
                      <a:endParaRPr lang="es-PE" sz="900" b="1" i="0" u="none" strike="noStrike" dirty="0">
                        <a:solidFill>
                          <a:srgbClr val="000000"/>
                        </a:solidFill>
                        <a:effectLst/>
                        <a:latin typeface="Calibri" panose="020F0502020204030204" pitchFamily="34" charset="0"/>
                      </a:endParaRPr>
                    </a:p>
                    <a:p>
                      <a:pPr algn="ctr" fontAlgn="ctr"/>
                      <a:r>
                        <a:rPr lang="es-PE" sz="900" b="1" i="0" u="none" strike="noStrike" dirty="0">
                          <a:solidFill>
                            <a:srgbClr val="000000"/>
                          </a:solidFill>
                          <a:effectLst/>
                          <a:latin typeface="Calibri" panose="020F0502020204030204" pitchFamily="34" charset="0"/>
                        </a:rPr>
                        <a:t>COMO MÁXIMO PARA MATERIALES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es-PE" sz="900" b="0" i="0" u="none" strike="noStrike">
                          <a:solidFill>
                            <a:srgbClr val="000000"/>
                          </a:solidFill>
                          <a:effectLst/>
                          <a:latin typeface="Calibri" panose="020F0502020204030204" pitchFamily="34" charset="0"/>
                        </a:rPr>
                        <a:t> </a:t>
                      </a:r>
                    </a:p>
                  </a:txBody>
                  <a:tcPr marL="7528" marR="7528" marT="75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719112763"/>
                  </a:ext>
                </a:extLst>
              </a:tr>
              <a:tr h="736891">
                <a:tc vMerge="1">
                  <a:txBody>
                    <a:bodyPr/>
                    <a:lstStyle/>
                    <a:p>
                      <a:endParaRPr lang="es-PE"/>
                    </a:p>
                  </a:txBody>
                  <a:tcPr/>
                </a:tc>
                <a:tc>
                  <a:txBody>
                    <a:bodyPr/>
                    <a:lstStyle/>
                    <a:p>
                      <a:pPr algn="ctr" fontAlgn="ctr"/>
                      <a:r>
                        <a:rPr lang="es-ES" sz="900" b="1" i="0" u="none" strike="noStrike">
                          <a:solidFill>
                            <a:srgbClr val="000000"/>
                          </a:solidFill>
                          <a:effectLst/>
                          <a:latin typeface="Calibri" panose="020F0502020204030204" pitchFamily="34" charset="0"/>
                        </a:rPr>
                        <a:t>02</a:t>
                      </a:r>
                      <a:br>
                        <a:rPr lang="es-ES" sz="900" b="1" i="0" u="none" strike="noStrike">
                          <a:solidFill>
                            <a:srgbClr val="000000"/>
                          </a:solidFill>
                          <a:effectLst/>
                          <a:latin typeface="Calibri" panose="020F0502020204030204" pitchFamily="34" charset="0"/>
                        </a:rPr>
                      </a:br>
                      <a:r>
                        <a:rPr lang="es-ES" sz="900" b="1" i="0" u="none" strike="noStrike">
                          <a:solidFill>
                            <a:srgbClr val="000000"/>
                          </a:solidFill>
                          <a:effectLst/>
                          <a:latin typeface="Calibri" panose="020F0502020204030204" pitchFamily="34" charset="0"/>
                        </a:rPr>
                        <a:t>FINANCIAMIENTO DE AMPLIACIÓN DE INFRAESTRUCTURA ACUÍCOLA</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es-PE" sz="900" b="0" i="0" u="none" strike="noStrike" dirty="0">
                          <a:solidFill>
                            <a:srgbClr val="000000"/>
                          </a:solidFill>
                          <a:effectLst/>
                          <a:latin typeface="Calibri" panose="020F0502020204030204" pitchFamily="34" charset="0"/>
                        </a:rPr>
                        <a:t> </a:t>
                      </a:r>
                    </a:p>
                  </a:txBody>
                  <a:tcPr marL="7528" marR="7528" marT="75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S" sz="900" b="1" i="0" u="none" strike="noStrike" dirty="0">
                          <a:solidFill>
                            <a:srgbClr val="000000"/>
                          </a:solidFill>
                          <a:effectLst/>
                          <a:latin typeface="Calibri" panose="020F0502020204030204" pitchFamily="34" charset="0"/>
                        </a:rPr>
                        <a:t>2 ÚLTIMOS CRÉDITOS CALIFICACIÓN BUENO. PRESENTAR PLANO DE AMPLIACIÓN DE INFRAESTRUCTURA</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978842053"/>
                  </a:ext>
                </a:extLst>
              </a:tr>
              <a:tr h="1077703">
                <a:tc vMerge="1">
                  <a:txBody>
                    <a:bodyPr/>
                    <a:lstStyle/>
                    <a:p>
                      <a:endParaRPr lang="es-PE"/>
                    </a:p>
                  </a:txBody>
                  <a:tcPr/>
                </a:tc>
                <a:tc>
                  <a:txBody>
                    <a:bodyPr/>
                    <a:lstStyle/>
                    <a:p>
                      <a:pPr algn="ctr" fontAlgn="ctr"/>
                      <a:r>
                        <a:rPr lang="es-ES" sz="900" b="1" i="0" u="none" strike="noStrike">
                          <a:solidFill>
                            <a:srgbClr val="000000"/>
                          </a:solidFill>
                          <a:effectLst/>
                          <a:latin typeface="Calibri" panose="020F0502020204030204" pitchFamily="34" charset="0"/>
                        </a:rPr>
                        <a:t>03</a:t>
                      </a:r>
                      <a:br>
                        <a:rPr lang="es-ES" sz="900" b="1" i="0" u="none" strike="noStrike">
                          <a:solidFill>
                            <a:srgbClr val="000000"/>
                          </a:solidFill>
                          <a:effectLst/>
                          <a:latin typeface="Calibri" panose="020F0502020204030204" pitchFamily="34" charset="0"/>
                        </a:rPr>
                      </a:br>
                      <a:r>
                        <a:rPr lang="es-ES" sz="900" b="1" i="0" u="none" strike="noStrike">
                          <a:solidFill>
                            <a:srgbClr val="000000"/>
                          </a:solidFill>
                          <a:effectLst/>
                          <a:latin typeface="Calibri" panose="020F0502020204030204" pitchFamily="34" charset="0"/>
                        </a:rPr>
                        <a:t>FINANCIAMIENTO DE SALA DE INCUBACIÓN Y/O COMPRA DE OVAS Y/O ALEVINOS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S" sz="900" b="1" i="0" u="none" strike="noStrike" dirty="0">
                          <a:solidFill>
                            <a:srgbClr val="000000"/>
                          </a:solidFill>
                          <a:effectLst/>
                          <a:latin typeface="Calibri" panose="020F0502020204030204" pitchFamily="34" charset="0"/>
                        </a:rPr>
                        <a:t>CON SALA DE INCUBACIÓN, ADQUISICIÓN DE OVAS EMBRIONADAS.</a:t>
                      </a:r>
                      <a:br>
                        <a:rPr lang="es-ES" sz="900" b="1" i="0" u="none" strike="noStrike" dirty="0">
                          <a:solidFill>
                            <a:srgbClr val="000000"/>
                          </a:solidFill>
                          <a:effectLst/>
                          <a:latin typeface="Calibri" panose="020F0502020204030204" pitchFamily="34" charset="0"/>
                        </a:rPr>
                      </a:br>
                      <a:r>
                        <a:rPr lang="es-ES" sz="900" b="1" i="0" u="none" strike="noStrike" dirty="0">
                          <a:solidFill>
                            <a:srgbClr val="000000"/>
                          </a:solidFill>
                          <a:effectLst/>
                          <a:latin typeface="Calibri" panose="020F0502020204030204" pitchFamily="34" charset="0"/>
                        </a:rPr>
                        <a:t>SIN SALA DE INCUBACIÓN, ADQUISICIÓN DE ALEVINOS</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S" sz="900" b="1" i="0" u="none" strike="noStrike" dirty="0">
                          <a:solidFill>
                            <a:srgbClr val="000000"/>
                          </a:solidFill>
                          <a:effectLst/>
                          <a:latin typeface="Calibri" panose="020F0502020204030204" pitchFamily="34" charset="0"/>
                        </a:rPr>
                        <a:t>2 ÚLTIMOS CRÉDITOS CALIFICACIÓN BUENO. PRESENTAR PLANO DE SALA DE INCUBACIÓN</a:t>
                      </a:r>
                    </a:p>
                  </a:txBody>
                  <a:tcPr marL="7528" marR="7528" marT="7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17736115"/>
                  </a:ext>
                </a:extLst>
              </a:tr>
            </a:tbl>
          </a:graphicData>
        </a:graphic>
      </p:graphicFrame>
      <p:sp>
        <p:nvSpPr>
          <p:cNvPr id="7" name="2 Rectángulo">
            <a:extLst>
              <a:ext uri="{FF2B5EF4-FFF2-40B4-BE49-F238E27FC236}">
                <a16:creationId xmlns:a16="http://schemas.microsoft.com/office/drawing/2014/main" id="{BD19F5A3-02CE-45B9-A84E-75EFF8018424}"/>
              </a:ext>
            </a:extLst>
          </p:cNvPr>
          <p:cNvSpPr/>
          <p:nvPr/>
        </p:nvSpPr>
        <p:spPr>
          <a:xfrm>
            <a:off x="214328" y="275294"/>
            <a:ext cx="4047121" cy="496996"/>
          </a:xfrm>
          <a:prstGeom prst="rect">
            <a:avLst/>
          </a:prstGeom>
          <a:ln w="76200">
            <a:solidFill>
              <a:schemeClr val="bg1">
                <a:lumMod val="8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50000"/>
              </a:lnSpc>
              <a:defRPr/>
            </a:pPr>
            <a:r>
              <a:rPr lang="es-ES" sz="2000" b="1" kern="0" dirty="0">
                <a:latin typeface="Arial" pitchFamily="34" charset="0"/>
                <a:ea typeface="Times New Roman" pitchFamily="18" charset="0"/>
                <a:cs typeface="Arial" pitchFamily="34" charset="0"/>
              </a:rPr>
              <a:t>CONDICIONES CREDITICIAS</a:t>
            </a:r>
          </a:p>
        </p:txBody>
      </p:sp>
    </p:spTree>
    <p:extLst>
      <p:ext uri="{BB962C8B-B14F-4D97-AF65-F5344CB8AC3E}">
        <p14:creationId xmlns:p14="http://schemas.microsoft.com/office/powerpoint/2010/main" val="96401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2475E3D-29C0-4E87-A171-879C5F36043B}"/>
              </a:ext>
            </a:extLst>
          </p:cNvPr>
          <p:cNvSpPr txBox="1"/>
          <p:nvPr/>
        </p:nvSpPr>
        <p:spPr>
          <a:xfrm>
            <a:off x="517586" y="709238"/>
            <a:ext cx="6725868" cy="400110"/>
          </a:xfrm>
          <a:prstGeom prst="rect">
            <a:avLst/>
          </a:prstGeom>
          <a:noFill/>
        </p:spPr>
        <p:txBody>
          <a:bodyPr wrap="square" rtlCol="0">
            <a:spAutoFit/>
          </a:bodyPr>
          <a:lstStyle/>
          <a:p>
            <a:pPr algn="ctr"/>
            <a:r>
              <a:rPr lang="es-PE" sz="2000" b="1" dirty="0">
                <a:solidFill>
                  <a:schemeClr val="accent6">
                    <a:lumMod val="75000"/>
                  </a:schemeClr>
                </a:solidFill>
              </a:rPr>
              <a:t>REQUISITOS PARA CRÉDITOS ACUÍCOLAS</a:t>
            </a:r>
          </a:p>
        </p:txBody>
      </p:sp>
      <p:pic>
        <p:nvPicPr>
          <p:cNvPr id="3" name="Imagen 2">
            <a:extLst>
              <a:ext uri="{FF2B5EF4-FFF2-40B4-BE49-F238E27FC236}">
                <a16:creationId xmlns:a16="http://schemas.microsoft.com/office/drawing/2014/main" id="{59FCAB06-EAFD-4582-86D2-1F1A381617A5}"/>
              </a:ext>
            </a:extLst>
          </p:cNvPr>
          <p:cNvPicPr>
            <a:picLocks noChangeAspect="1"/>
          </p:cNvPicPr>
          <p:nvPr/>
        </p:nvPicPr>
        <p:blipFill rotWithShape="1">
          <a:blip r:embed="rId2"/>
          <a:srcRect l="8037" r="10356"/>
          <a:stretch/>
        </p:blipFill>
        <p:spPr>
          <a:xfrm>
            <a:off x="9014604" y="2739477"/>
            <a:ext cx="2225615" cy="2239734"/>
          </a:xfrm>
          <a:prstGeom prst="rect">
            <a:avLst/>
          </a:prstGeom>
          <a:ln w="76200">
            <a:solidFill>
              <a:schemeClr val="accent5">
                <a:lumMod val="75000"/>
              </a:schemeClr>
            </a:solidFill>
          </a:ln>
        </p:spPr>
      </p:pic>
      <p:sp>
        <p:nvSpPr>
          <p:cNvPr id="6" name="Rectángulo 5">
            <a:extLst>
              <a:ext uri="{FF2B5EF4-FFF2-40B4-BE49-F238E27FC236}">
                <a16:creationId xmlns:a16="http://schemas.microsoft.com/office/drawing/2014/main" id="{5D54EACF-D1E4-4322-B373-767EC1CE1D4E}"/>
              </a:ext>
            </a:extLst>
          </p:cNvPr>
          <p:cNvSpPr/>
          <p:nvPr/>
        </p:nvSpPr>
        <p:spPr>
          <a:xfrm>
            <a:off x="517586" y="1951672"/>
            <a:ext cx="7297946" cy="1477328"/>
          </a:xfrm>
          <a:prstGeom prst="rect">
            <a:avLst/>
          </a:prstGeom>
          <a:solidFill>
            <a:schemeClr val="accent4">
              <a:lumMod val="40000"/>
              <a:lumOff val="60000"/>
            </a:schemeClr>
          </a:solidFill>
          <a:ln w="76200">
            <a:solidFill>
              <a:srgbClr val="FFC000"/>
            </a:solidFill>
          </a:ln>
        </p:spPr>
        <p:txBody>
          <a:bodyPr wrap="square">
            <a:spAutoFit/>
          </a:bodyPr>
          <a:lstStyle/>
          <a:p>
            <a:r>
              <a:rPr lang="es-ES" dirty="0">
                <a:latin typeface="ArialMT"/>
              </a:rPr>
              <a:t>Contar con Resolución de Autorización o </a:t>
            </a:r>
            <a:r>
              <a:rPr lang="es-PE" dirty="0">
                <a:latin typeface="ArialMT"/>
              </a:rPr>
              <a:t>Concesión (DIREPRO)</a:t>
            </a:r>
          </a:p>
          <a:p>
            <a:endParaRPr lang="es-ES" dirty="0">
              <a:latin typeface="ArialMT"/>
            </a:endParaRPr>
          </a:p>
          <a:p>
            <a:r>
              <a:rPr lang="es-ES" dirty="0">
                <a:latin typeface="ArialMT"/>
              </a:rPr>
              <a:t>Proforma y/o cotización de los bienes y/o </a:t>
            </a:r>
            <a:r>
              <a:rPr lang="es-PE" dirty="0">
                <a:latin typeface="ArialMT"/>
              </a:rPr>
              <a:t>servicios por financiar.</a:t>
            </a:r>
          </a:p>
          <a:p>
            <a:endParaRPr lang="es-ES" dirty="0">
              <a:latin typeface="ArialMT"/>
            </a:endParaRPr>
          </a:p>
          <a:p>
            <a:r>
              <a:rPr lang="es-ES" dirty="0">
                <a:latin typeface="ArialMT"/>
              </a:rPr>
              <a:t>Copia simple del recibo de servicio de agua, </a:t>
            </a:r>
            <a:r>
              <a:rPr lang="es-PE" dirty="0">
                <a:latin typeface="ArialMT"/>
              </a:rPr>
              <a:t>luz y/o teléfono.</a:t>
            </a:r>
            <a:endParaRPr lang="es-PE" dirty="0"/>
          </a:p>
        </p:txBody>
      </p:sp>
      <p:sp>
        <p:nvSpPr>
          <p:cNvPr id="7" name="Rectángulo 6">
            <a:extLst>
              <a:ext uri="{FF2B5EF4-FFF2-40B4-BE49-F238E27FC236}">
                <a16:creationId xmlns:a16="http://schemas.microsoft.com/office/drawing/2014/main" id="{146CCE1E-477B-486D-8E38-36A43CEB190E}"/>
              </a:ext>
            </a:extLst>
          </p:cNvPr>
          <p:cNvSpPr/>
          <p:nvPr/>
        </p:nvSpPr>
        <p:spPr>
          <a:xfrm>
            <a:off x="517586" y="4009715"/>
            <a:ext cx="7297946" cy="1938992"/>
          </a:xfrm>
          <a:prstGeom prst="rect">
            <a:avLst/>
          </a:prstGeom>
          <a:solidFill>
            <a:srgbClr val="92D050"/>
          </a:solidFill>
          <a:ln w="76200">
            <a:solidFill>
              <a:schemeClr val="bg2">
                <a:lumMod val="50000"/>
              </a:schemeClr>
            </a:solidFill>
          </a:ln>
        </p:spPr>
        <p:txBody>
          <a:bodyPr wrap="square">
            <a:spAutoFit/>
          </a:bodyPr>
          <a:lstStyle/>
          <a:p>
            <a:r>
              <a:rPr lang="es-ES" dirty="0">
                <a:latin typeface="ArialMT"/>
              </a:rPr>
              <a:t>Las personas jurídicas, además deberán presentar:</a:t>
            </a:r>
          </a:p>
          <a:p>
            <a:endParaRPr lang="es-ES" dirty="0">
              <a:latin typeface="ArialMT"/>
            </a:endParaRPr>
          </a:p>
          <a:p>
            <a:r>
              <a:rPr lang="es-ES" dirty="0">
                <a:latin typeface="ArialMT"/>
              </a:rPr>
              <a:t>Copia simple de la Partida Electrónica completa y actualizada, </a:t>
            </a:r>
          </a:p>
          <a:p>
            <a:r>
              <a:rPr lang="es-ES" dirty="0">
                <a:latin typeface="ArialMT"/>
              </a:rPr>
              <a:t>no mayor a (60) días </a:t>
            </a:r>
            <a:r>
              <a:rPr lang="es-PE" dirty="0">
                <a:latin typeface="ArialMT"/>
              </a:rPr>
              <a:t>calendarios.</a:t>
            </a:r>
          </a:p>
          <a:p>
            <a:endParaRPr lang="es-ES" sz="1200" dirty="0">
              <a:latin typeface="Wingdings-Regular"/>
            </a:endParaRPr>
          </a:p>
          <a:p>
            <a:r>
              <a:rPr lang="es-ES" dirty="0">
                <a:latin typeface="ArialMT"/>
              </a:rPr>
              <a:t>Vigencia de Poder del representante legal </a:t>
            </a:r>
          </a:p>
          <a:p>
            <a:r>
              <a:rPr lang="es-ES" dirty="0">
                <a:latin typeface="ArialMT"/>
              </a:rPr>
              <a:t>no mayor a 30 días calendarios.</a:t>
            </a:r>
            <a:endParaRPr lang="es-PE" dirty="0"/>
          </a:p>
        </p:txBody>
      </p:sp>
    </p:spTree>
    <p:extLst>
      <p:ext uri="{BB962C8B-B14F-4D97-AF65-F5344CB8AC3E}">
        <p14:creationId xmlns:p14="http://schemas.microsoft.com/office/powerpoint/2010/main" val="283196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 y="228600"/>
            <a:ext cx="12119808" cy="622833"/>
          </a:xfrm>
          <a:prstGeom prst="rect">
            <a:avLst/>
          </a:prstGeom>
        </p:spPr>
        <p:txBody>
          <a:bodyPr vert="horz" lIns="91440" tIns="45720" rIns="91440" bIns="45720" rtlCol="0" anchor="ctr">
            <a:noAutofit/>
          </a:bodyPr>
          <a:lstStyle/>
          <a:p>
            <a:pPr algn="ctr">
              <a:lnSpc>
                <a:spcPct val="90000"/>
              </a:lnSpc>
              <a:spcBef>
                <a:spcPct val="20000"/>
              </a:spcBef>
              <a:defRPr/>
            </a:pPr>
            <a:r>
              <a:rPr lang="es-ES" sz="2800" b="1" dirty="0">
                <a:solidFill>
                  <a:schemeClr val="bg1"/>
                </a:solidFill>
                <a:latin typeface="Britani bold"/>
              </a:rPr>
              <a:t>Etapas del proceso de créditos</a:t>
            </a:r>
          </a:p>
        </p:txBody>
      </p:sp>
      <p:graphicFrame>
        <p:nvGraphicFramePr>
          <p:cNvPr id="2" name="Diagrama 1"/>
          <p:cNvGraphicFramePr/>
          <p:nvPr>
            <p:extLst>
              <p:ext uri="{D42A27DB-BD31-4B8C-83A1-F6EECF244321}">
                <p14:modId xmlns:p14="http://schemas.microsoft.com/office/powerpoint/2010/main" val="2112677738"/>
              </p:ext>
            </p:extLst>
          </p:nvPr>
        </p:nvGraphicFramePr>
        <p:xfrm>
          <a:off x="2868827" y="1958195"/>
          <a:ext cx="6810011" cy="4047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AA9E8AA3-2D0D-48FB-A5C0-71DCB38AE7CA}"/>
              </a:ext>
            </a:extLst>
          </p:cNvPr>
          <p:cNvSpPr txBox="1"/>
          <p:nvPr/>
        </p:nvSpPr>
        <p:spPr>
          <a:xfrm>
            <a:off x="664234" y="1052423"/>
            <a:ext cx="5184475" cy="461665"/>
          </a:xfrm>
          <a:prstGeom prst="rect">
            <a:avLst/>
          </a:prstGeom>
          <a:noFill/>
        </p:spPr>
        <p:txBody>
          <a:bodyPr wrap="square" rtlCol="0">
            <a:spAutoFit/>
          </a:bodyPr>
          <a:lstStyle/>
          <a:p>
            <a:r>
              <a:rPr lang="es-PE" sz="2400" dirty="0">
                <a:solidFill>
                  <a:schemeClr val="accent6">
                    <a:lumMod val="75000"/>
                  </a:schemeClr>
                </a:solidFill>
              </a:rPr>
              <a:t>ETAPAS DEL PROCESO DE CRÉDITO</a:t>
            </a:r>
          </a:p>
        </p:txBody>
      </p:sp>
      <p:sp>
        <p:nvSpPr>
          <p:cNvPr id="3" name="Flecha: a la derecha 2">
            <a:extLst>
              <a:ext uri="{FF2B5EF4-FFF2-40B4-BE49-F238E27FC236}">
                <a16:creationId xmlns:a16="http://schemas.microsoft.com/office/drawing/2014/main" id="{B3C3C2CB-74DF-4228-A3B7-F5AC729EE074}"/>
              </a:ext>
            </a:extLst>
          </p:cNvPr>
          <p:cNvSpPr/>
          <p:nvPr/>
        </p:nvSpPr>
        <p:spPr>
          <a:xfrm>
            <a:off x="5952226" y="2527540"/>
            <a:ext cx="940280" cy="612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lecha: hacia la izquierda 5">
            <a:extLst>
              <a:ext uri="{FF2B5EF4-FFF2-40B4-BE49-F238E27FC236}">
                <a16:creationId xmlns:a16="http://schemas.microsoft.com/office/drawing/2014/main" id="{1C54B09D-FC96-4DE4-90E6-15E90638D45D}"/>
              </a:ext>
            </a:extLst>
          </p:cNvPr>
          <p:cNvSpPr/>
          <p:nvPr/>
        </p:nvSpPr>
        <p:spPr>
          <a:xfrm rot="19558906">
            <a:off x="7246187" y="3059679"/>
            <a:ext cx="1035170" cy="65992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lecha: hacia la izquierda 7">
            <a:extLst>
              <a:ext uri="{FF2B5EF4-FFF2-40B4-BE49-F238E27FC236}">
                <a16:creationId xmlns:a16="http://schemas.microsoft.com/office/drawing/2014/main" id="{93286174-3FC0-4671-B273-17EE816178B8}"/>
              </a:ext>
            </a:extLst>
          </p:cNvPr>
          <p:cNvSpPr/>
          <p:nvPr/>
        </p:nvSpPr>
        <p:spPr>
          <a:xfrm rot="13668217">
            <a:off x="7373948" y="4323915"/>
            <a:ext cx="1038447" cy="6919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Flecha: hacia la izquierda 8">
            <a:extLst>
              <a:ext uri="{FF2B5EF4-FFF2-40B4-BE49-F238E27FC236}">
                <a16:creationId xmlns:a16="http://schemas.microsoft.com/office/drawing/2014/main" id="{D3A349C8-B576-4A47-AC5F-820F11EFE33A}"/>
              </a:ext>
            </a:extLst>
          </p:cNvPr>
          <p:cNvSpPr/>
          <p:nvPr/>
        </p:nvSpPr>
        <p:spPr>
          <a:xfrm>
            <a:off x="6098276" y="4842637"/>
            <a:ext cx="940280" cy="6124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8919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45744940"/>
              </p:ext>
            </p:extLst>
          </p:nvPr>
        </p:nvGraphicFramePr>
        <p:xfrm>
          <a:off x="1820502" y="1253374"/>
          <a:ext cx="9273068"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885098" y="279400"/>
            <a:ext cx="4855302" cy="523220"/>
          </a:xfrm>
          <a:prstGeom prst="rect">
            <a:avLst/>
          </a:prstGeom>
          <a:noFill/>
        </p:spPr>
        <p:txBody>
          <a:bodyPr wrap="square" rtlCol="0">
            <a:spAutoFit/>
          </a:bodyPr>
          <a:lstStyle/>
          <a:p>
            <a:r>
              <a:rPr lang="es-PE" sz="2800" dirty="0">
                <a:solidFill>
                  <a:schemeClr val="bg1"/>
                </a:solidFill>
              </a:rPr>
              <a:t>EVALUACIÓN</a:t>
            </a:r>
            <a:endParaRPr lang="en-US" sz="2800" dirty="0">
              <a:solidFill>
                <a:schemeClr val="bg1"/>
              </a:solidFill>
            </a:endParaRPr>
          </a:p>
        </p:txBody>
      </p:sp>
      <p:sp>
        <p:nvSpPr>
          <p:cNvPr id="5" name="CuadroTexto 4">
            <a:extLst>
              <a:ext uri="{FF2B5EF4-FFF2-40B4-BE49-F238E27FC236}">
                <a16:creationId xmlns:a16="http://schemas.microsoft.com/office/drawing/2014/main" id="{C6047D1E-3E16-4FE1-A5C5-30BD570CAE41}"/>
              </a:ext>
            </a:extLst>
          </p:cNvPr>
          <p:cNvSpPr txBox="1"/>
          <p:nvPr/>
        </p:nvSpPr>
        <p:spPr>
          <a:xfrm>
            <a:off x="638354" y="730154"/>
            <a:ext cx="5184475" cy="461665"/>
          </a:xfrm>
          <a:prstGeom prst="rect">
            <a:avLst/>
          </a:prstGeom>
          <a:noFill/>
        </p:spPr>
        <p:txBody>
          <a:bodyPr wrap="square" rtlCol="0">
            <a:spAutoFit/>
          </a:bodyPr>
          <a:lstStyle/>
          <a:p>
            <a:r>
              <a:rPr lang="es-PE" sz="2400" dirty="0">
                <a:solidFill>
                  <a:schemeClr val="accent6">
                    <a:lumMod val="75000"/>
                  </a:schemeClr>
                </a:solidFill>
              </a:rPr>
              <a:t>EVALUACIÓN DEL CRÉDITO</a:t>
            </a:r>
          </a:p>
        </p:txBody>
      </p:sp>
    </p:spTree>
    <p:extLst>
      <p:ext uri="{BB962C8B-B14F-4D97-AF65-F5344CB8AC3E}">
        <p14:creationId xmlns:p14="http://schemas.microsoft.com/office/powerpoint/2010/main" val="309791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79979" y="1209974"/>
            <a:ext cx="7680176" cy="3266985"/>
          </a:xfrm>
          <a:prstGeom prst="rect">
            <a:avLst/>
          </a:prstGeom>
          <a:ln w="76200">
            <a:solidFill>
              <a:schemeClr val="bg1">
                <a:lumMod val="8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285750" indent="-285750" algn="just">
              <a:lnSpc>
                <a:spcPct val="150000"/>
              </a:lnSpc>
              <a:buFont typeface="Arial" pitchFamily="34" charset="0"/>
              <a:buChar char="•"/>
              <a:defRPr/>
            </a:pPr>
            <a:r>
              <a:rPr lang="es-ES" sz="2000" b="1" kern="0" dirty="0">
                <a:latin typeface="Arial" pitchFamily="34" charset="0"/>
                <a:ea typeface="Times New Roman" pitchFamily="18" charset="0"/>
                <a:cs typeface="Arial" pitchFamily="34" charset="0"/>
              </a:rPr>
              <a:t>Emitida por una persona natural o jurídica, en condición de habilitado en SUNAT (activo y habido).</a:t>
            </a:r>
          </a:p>
          <a:p>
            <a:pPr marL="285750" indent="-285750">
              <a:lnSpc>
                <a:spcPct val="150000"/>
              </a:lnSpc>
              <a:buFont typeface="Arial" pitchFamily="34" charset="0"/>
              <a:buChar char="•"/>
              <a:defRPr/>
            </a:pPr>
            <a:r>
              <a:rPr lang="es-ES" sz="2000" b="1" kern="0" dirty="0">
                <a:latin typeface="Arial" pitchFamily="34" charset="0"/>
                <a:ea typeface="Times New Roman" pitchFamily="18" charset="0"/>
                <a:cs typeface="Arial" pitchFamily="34" charset="0"/>
              </a:rPr>
              <a:t>Detallar las características del bien.</a:t>
            </a:r>
          </a:p>
          <a:p>
            <a:pPr marL="285750" indent="-285750">
              <a:lnSpc>
                <a:spcPct val="150000"/>
              </a:lnSpc>
              <a:buFont typeface="Arial" pitchFamily="34" charset="0"/>
              <a:buChar char="•"/>
              <a:defRPr/>
            </a:pPr>
            <a:r>
              <a:rPr lang="es-ES" sz="2000" b="1" kern="0" dirty="0">
                <a:latin typeface="Arial" pitchFamily="34" charset="0"/>
                <a:ea typeface="Times New Roman" pitchFamily="18" charset="0"/>
                <a:cs typeface="Arial" pitchFamily="34" charset="0"/>
              </a:rPr>
              <a:t>Tiempo y lugar de entrega.</a:t>
            </a:r>
          </a:p>
          <a:p>
            <a:pPr marL="285750" indent="-285750">
              <a:lnSpc>
                <a:spcPct val="150000"/>
              </a:lnSpc>
              <a:buFont typeface="Arial" pitchFamily="34" charset="0"/>
              <a:buChar char="•"/>
              <a:defRPr/>
            </a:pPr>
            <a:r>
              <a:rPr lang="es-ES" sz="2000" b="1" kern="0" dirty="0">
                <a:latin typeface="Arial" pitchFamily="34" charset="0"/>
                <a:ea typeface="Times New Roman" pitchFamily="18" charset="0"/>
                <a:cs typeface="Arial" pitchFamily="34" charset="0"/>
              </a:rPr>
              <a:t>Garantía ofrecida.</a:t>
            </a:r>
          </a:p>
          <a:p>
            <a:pPr marL="285750" indent="-285750">
              <a:lnSpc>
                <a:spcPct val="150000"/>
              </a:lnSpc>
              <a:buFont typeface="Arial" pitchFamily="34" charset="0"/>
              <a:buChar char="•"/>
              <a:defRPr/>
            </a:pPr>
            <a:r>
              <a:rPr lang="es-ES" sz="2000" b="1" kern="0" dirty="0">
                <a:latin typeface="Arial" pitchFamily="34" charset="0"/>
                <a:ea typeface="Times New Roman" pitchFamily="18" charset="0"/>
                <a:cs typeface="Arial" pitchFamily="34" charset="0"/>
              </a:rPr>
              <a:t>Forma de pago. </a:t>
            </a:r>
          </a:p>
          <a:p>
            <a:pPr marL="285750" indent="-285750">
              <a:lnSpc>
                <a:spcPct val="150000"/>
              </a:lnSpc>
              <a:buFont typeface="Arial" pitchFamily="34" charset="0"/>
              <a:buChar char="•"/>
              <a:defRPr/>
            </a:pPr>
            <a:r>
              <a:rPr lang="es-ES" sz="2000" b="1" kern="0" dirty="0">
                <a:latin typeface="Arial" pitchFamily="34" charset="0"/>
                <a:ea typeface="Times New Roman" pitchFamily="18" charset="0"/>
                <a:cs typeface="Arial" pitchFamily="34" charset="0"/>
              </a:rPr>
              <a:t>Indicar los impuestos de ley</a:t>
            </a:r>
          </a:p>
        </p:txBody>
      </p:sp>
      <p:sp>
        <p:nvSpPr>
          <p:cNvPr id="5" name="4 Llamada rectangular redondeada"/>
          <p:cNvSpPr/>
          <p:nvPr/>
        </p:nvSpPr>
        <p:spPr>
          <a:xfrm>
            <a:off x="8655364" y="1274753"/>
            <a:ext cx="3313082" cy="1666855"/>
          </a:xfrm>
          <a:prstGeom prst="wedgeRoundRectCallout">
            <a:avLst>
              <a:gd name="adj1" fmla="val -46610"/>
              <a:gd name="adj2" fmla="val 74322"/>
              <a:gd name="adj3" fmla="val 16667"/>
            </a:avLst>
          </a:prstGeom>
          <a:ln w="76200">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s-PE" sz="1600" b="1" dirty="0">
                <a:solidFill>
                  <a:srgbClr val="FF0000"/>
                </a:solidFill>
              </a:rPr>
              <a:t>Importante</a:t>
            </a:r>
            <a:r>
              <a:rPr lang="es-PE" sz="1600" b="1" dirty="0">
                <a:solidFill>
                  <a:schemeClr val="tx1"/>
                </a:solidFill>
              </a:rPr>
              <a:t> : El proveedor debe contar con stock suficiente del bien solicitado.</a:t>
            </a:r>
          </a:p>
        </p:txBody>
      </p:sp>
      <p:sp>
        <p:nvSpPr>
          <p:cNvPr id="9" name="CuadroTexto 8">
            <a:extLst>
              <a:ext uri="{FF2B5EF4-FFF2-40B4-BE49-F238E27FC236}">
                <a16:creationId xmlns:a16="http://schemas.microsoft.com/office/drawing/2014/main" id="{6206567F-BF04-4F03-8AF5-E7D531435B46}"/>
              </a:ext>
            </a:extLst>
          </p:cNvPr>
          <p:cNvSpPr txBox="1"/>
          <p:nvPr/>
        </p:nvSpPr>
        <p:spPr>
          <a:xfrm>
            <a:off x="780987" y="335846"/>
            <a:ext cx="6878161" cy="461665"/>
          </a:xfrm>
          <a:prstGeom prst="rect">
            <a:avLst/>
          </a:prstGeom>
          <a:noFill/>
        </p:spPr>
        <p:txBody>
          <a:bodyPr wrap="square" rtlCol="0">
            <a:spAutoFit/>
          </a:bodyPr>
          <a:lstStyle/>
          <a:p>
            <a:r>
              <a:rPr lang="es-PE" sz="2400" b="1" dirty="0">
                <a:solidFill>
                  <a:schemeClr val="accent6">
                    <a:lumMod val="75000"/>
                  </a:schemeClr>
                </a:solidFill>
              </a:rPr>
              <a:t>CONDICIONES QUE DEBE REUNIR UNA PROFORMA</a:t>
            </a:r>
          </a:p>
        </p:txBody>
      </p:sp>
      <p:pic>
        <p:nvPicPr>
          <p:cNvPr id="2" name="Imagen 1">
            <a:extLst>
              <a:ext uri="{FF2B5EF4-FFF2-40B4-BE49-F238E27FC236}">
                <a16:creationId xmlns:a16="http://schemas.microsoft.com/office/drawing/2014/main" id="{354B73BE-1D36-4629-8C9C-1759FE1B816A}"/>
              </a:ext>
            </a:extLst>
          </p:cNvPr>
          <p:cNvPicPr>
            <a:picLocks noChangeAspect="1"/>
          </p:cNvPicPr>
          <p:nvPr/>
        </p:nvPicPr>
        <p:blipFill>
          <a:blip r:embed="rId2"/>
          <a:stretch>
            <a:fillRect/>
          </a:stretch>
        </p:blipFill>
        <p:spPr>
          <a:xfrm>
            <a:off x="8655364" y="3979256"/>
            <a:ext cx="3229619" cy="2496281"/>
          </a:xfrm>
          <a:prstGeom prst="rect">
            <a:avLst/>
          </a:prstGeom>
          <a:ln w="76200">
            <a:solidFill>
              <a:srgbClr val="92D050"/>
            </a:solidFill>
          </a:ln>
        </p:spPr>
      </p:pic>
    </p:spTree>
    <p:extLst>
      <p:ext uri="{BB962C8B-B14F-4D97-AF65-F5344CB8AC3E}">
        <p14:creationId xmlns:p14="http://schemas.microsoft.com/office/powerpoint/2010/main" val="34897444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894</TotalTime>
  <Words>951</Words>
  <Application>Microsoft Office PowerPoint</Application>
  <PresentationFormat>Panorámica</PresentationFormat>
  <Paragraphs>104</Paragraphs>
  <Slides>11</Slides>
  <Notes>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11</vt:i4>
      </vt:variant>
    </vt:vector>
  </HeadingPairs>
  <TitlesOfParts>
    <vt:vector size="21" baseType="lpstr">
      <vt:lpstr>Arial</vt:lpstr>
      <vt:lpstr>ArialMT</vt:lpstr>
      <vt:lpstr>Berlin Sans FB Demi</vt:lpstr>
      <vt:lpstr>Britani bold</vt:lpstr>
      <vt:lpstr>Calibri</vt:lpstr>
      <vt:lpstr>Calibri Light</vt:lpstr>
      <vt:lpstr>Calibri-Bold</vt:lpstr>
      <vt:lpstr>Wingdings-Regular</vt:lpstr>
      <vt:lpstr>Tema de Office</vt:lpstr>
      <vt:lpstr>1_Tema de Office</vt:lpstr>
      <vt:lpstr>Presentación de PowerPoint</vt:lpstr>
      <vt:lpstr>APOYO FINANCIERO ANTE SITUACIONES DE EMERGENCIA EN LA ACTIVIDAD ACUICOLA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Katherine Calle Díaz</dc:creator>
  <cp:lastModifiedBy>Antonio Su Castillo</cp:lastModifiedBy>
  <cp:revision>51</cp:revision>
  <dcterms:created xsi:type="dcterms:W3CDTF">2016-09-16T00:15:13Z</dcterms:created>
  <dcterms:modified xsi:type="dcterms:W3CDTF">2019-04-23T20:25:53Z</dcterms:modified>
</cp:coreProperties>
</file>