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1" r:id="rId3"/>
    <p:sldId id="321" r:id="rId4"/>
    <p:sldId id="296" r:id="rId5"/>
    <p:sldId id="301" r:id="rId6"/>
    <p:sldId id="302" r:id="rId7"/>
    <p:sldId id="340" r:id="rId8"/>
    <p:sldId id="349" r:id="rId9"/>
    <p:sldId id="347" r:id="rId10"/>
    <p:sldId id="339" r:id="rId11"/>
    <p:sldId id="346" r:id="rId12"/>
    <p:sldId id="344" r:id="rId13"/>
    <p:sldId id="348" r:id="rId14"/>
    <p:sldId id="345" r:id="rId15"/>
    <p:sldId id="354" r:id="rId16"/>
    <p:sldId id="355" r:id="rId17"/>
    <p:sldId id="350" r:id="rId18"/>
    <p:sldId id="352" r:id="rId19"/>
    <p:sldId id="353" r:id="rId20"/>
    <p:sldId id="333" r:id="rId21"/>
    <p:sldId id="334" r:id="rId22"/>
    <p:sldId id="338" r:id="rId23"/>
    <p:sldId id="335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53" y="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D1754-A00F-46B2-A5DF-B0138E303861}" type="datetimeFigureOut">
              <a:rPr lang="es-PE" smtClean="0"/>
              <a:t>25/04/2019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406-708A-4D2D-9BBE-53C07B58D7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468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D406-708A-4D2D-9BBE-53C07B58D783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429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12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9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07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6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51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20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72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42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0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3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48B16-5C8F-304E-8A07-76ADE7E99B9A}" type="datetimeFigureOut">
              <a:rPr lang="es-ES" smtClean="0"/>
              <a:t>25/04/2019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77E2-DCF2-DB45-B158-6FB8F1245D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8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cabrerav@produce.gob.pe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pic>
        <p:nvPicPr>
          <p:cNvPr id="5" name="Imagen 4" descr="LOGO PRODUCE 2016 - PARA FONDO A 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1" y="272121"/>
            <a:ext cx="2622571" cy="5307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1054" y="1715705"/>
            <a:ext cx="8470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/>
              <a:t>CONVERSATORIO</a:t>
            </a:r>
            <a:r>
              <a:rPr lang="es-PE" sz="2800" dirty="0" smtClean="0"/>
              <a:t> </a:t>
            </a:r>
            <a:endParaRPr lang="es-PE" sz="2800" dirty="0" smtClean="0"/>
          </a:p>
          <a:p>
            <a:pPr algn="ctr"/>
            <a:r>
              <a:rPr lang="es-PE" sz="2800" dirty="0" smtClean="0"/>
              <a:t>“Medidas de prevención, mitigación y atención de emergencia, causadas por desastres de origen natural, que afectan a las actividades de Acuicultura”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07206" y="3949330"/>
            <a:ext cx="498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 DE CONTINGENCIAS PARA LA ACTIVIDAD ACUÍCOLA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5870" y="4937905"/>
            <a:ext cx="3012831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97" tIns="40448" rIns="80897" bIns="40448">
            <a:spAutoFit/>
          </a:bodyPr>
          <a:lstStyle/>
          <a:p>
            <a:pPr algn="r"/>
            <a:r>
              <a:rPr lang="es-MX" b="1" dirty="0">
                <a:solidFill>
                  <a:prstClr val="black"/>
                </a:solidFill>
                <a:ea typeface="ＭＳ Ｐゴシック"/>
                <a:cs typeface="ＭＳ Ｐゴシック"/>
              </a:rPr>
              <a:t>M.Sc. Ing. Juan </a:t>
            </a:r>
            <a:r>
              <a:rPr lang="es-MX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Cabrera</a:t>
            </a:r>
            <a:endParaRPr lang="es-MX" b="1" dirty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059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4" name="Rectangle 6"/>
          <p:cNvSpPr/>
          <p:nvPr/>
        </p:nvSpPr>
        <p:spPr>
          <a:xfrm>
            <a:off x="709446" y="1966134"/>
            <a:ext cx="7898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El Plan de Contingencias constituye la capacidad de respuesta, de una organización o grupo social, ante las emergencias.</a:t>
            </a:r>
            <a:endParaRPr lang="es-PE" sz="2000" b="1" dirty="0">
              <a:solidFill>
                <a:prstClr val="black"/>
              </a:solidFill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VIII. PLAN DE CONTINGENCIA 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2060693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163774" y="2814668"/>
            <a:ext cx="8734566" cy="3248531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upo 11"/>
          <p:cNvGrpSpPr/>
          <p:nvPr/>
        </p:nvGrpSpPr>
        <p:grpSpPr>
          <a:xfrm>
            <a:off x="241724" y="3761935"/>
            <a:ext cx="2551123" cy="1299412"/>
            <a:chOff x="9552" y="974559"/>
            <a:chExt cx="2862286" cy="1299412"/>
          </a:xfrm>
          <a:scene3d>
            <a:camera prst="orthographicFront"/>
            <a:lightRig rig="flat" dir="t"/>
          </a:scene3d>
        </p:grpSpPr>
        <p:sp>
          <p:nvSpPr>
            <p:cNvPr id="23" name="Rectángulo redondeado 22"/>
            <p:cNvSpPr/>
            <p:nvPr/>
          </p:nvSpPr>
          <p:spPr>
            <a:xfrm>
              <a:off x="9552" y="974559"/>
              <a:ext cx="2862286" cy="12994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72984" y="1037991"/>
              <a:ext cx="2735422" cy="11725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300" kern="1200" dirty="0" smtClean="0"/>
                <a:t>Para poder enfrentarse a emergencias de cualquier magnitud es necesario el establecimiento de una </a:t>
              </a:r>
              <a:r>
                <a:rPr lang="es-PE" sz="1300" b="1" kern="1200" dirty="0" smtClean="0"/>
                <a:t>organización</a:t>
              </a:r>
              <a:r>
                <a:rPr lang="es-PE" sz="1300" kern="1200" dirty="0" smtClean="0"/>
                <a:t> con sus respectivas funciones en el tema.</a:t>
              </a:r>
              <a:endParaRPr lang="es-PE" sz="1300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908840" y="3761935"/>
            <a:ext cx="2468377" cy="1299412"/>
            <a:chOff x="3015126" y="974559"/>
            <a:chExt cx="2862286" cy="1299412"/>
          </a:xfrm>
          <a:scene3d>
            <a:camera prst="orthographicFront"/>
            <a:lightRig rig="flat" dir="t"/>
          </a:scene3d>
        </p:grpSpPr>
        <p:sp>
          <p:nvSpPr>
            <p:cNvPr id="19" name="Rectángulo redondeado 18"/>
            <p:cNvSpPr/>
            <p:nvPr/>
          </p:nvSpPr>
          <p:spPr>
            <a:xfrm>
              <a:off x="3015126" y="974559"/>
              <a:ext cx="2862286" cy="12994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3078558" y="1037991"/>
              <a:ext cx="2735422" cy="11725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300" kern="1200" dirty="0" smtClean="0"/>
                <a:t>Los responsables de las respuestas en caso de emergencias deberá ser un equipo organizado que se encargue de la prevención, mitigación y control de pérdidas.</a:t>
              </a:r>
              <a:endParaRPr lang="es-PE" sz="13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477681" y="3761935"/>
            <a:ext cx="2470429" cy="1299412"/>
            <a:chOff x="6020701" y="974559"/>
            <a:chExt cx="2862286" cy="1299412"/>
          </a:xfrm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6020701" y="974559"/>
              <a:ext cx="2862286" cy="12994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6036695" y="1037991"/>
              <a:ext cx="2735422" cy="11725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300" kern="1200" dirty="0" smtClean="0"/>
                <a:t>La responsabilidad del equipo en la emergencia y/o contingencia es tomar las medidas preventivas y correctivas para el control de pérdidas de dicho evento.</a:t>
              </a:r>
              <a:endParaRPr lang="es-PE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86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4" name="Rectangle 6"/>
          <p:cNvSpPr/>
          <p:nvPr/>
        </p:nvSpPr>
        <p:spPr>
          <a:xfrm>
            <a:off x="709446" y="915254"/>
            <a:ext cx="7898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Para ello se deben identificar </a:t>
            </a:r>
            <a:r>
              <a:rPr lang="es-PE" sz="2000" dirty="0" smtClean="0">
                <a:solidFill>
                  <a:prstClr val="black"/>
                </a:solidFill>
              </a:rPr>
              <a:t>los riesgos, tipología, afectación y la valorización, </a:t>
            </a:r>
            <a:r>
              <a:rPr lang="es-PE" sz="2000" dirty="0" smtClean="0">
                <a:solidFill>
                  <a:prstClr val="black"/>
                </a:solidFill>
              </a:rPr>
              <a:t>así como </a:t>
            </a:r>
            <a:r>
              <a:rPr lang="es-PE" sz="2000" dirty="0" smtClean="0">
                <a:solidFill>
                  <a:prstClr val="black"/>
                </a:solidFill>
              </a:rPr>
              <a:t>su probabilidad.</a:t>
            </a:r>
            <a:endParaRPr lang="es-PE" sz="2000" b="1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1009813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29991"/>
              </p:ext>
            </p:extLst>
          </p:nvPr>
        </p:nvGraphicFramePr>
        <p:xfrm>
          <a:off x="818869" y="1616421"/>
          <a:ext cx="7741544" cy="4626864"/>
        </p:xfrm>
        <a:graphic>
          <a:graphicData uri="http://schemas.openxmlformats.org/drawingml/2006/table">
            <a:tbl>
              <a:tblPr bandRow="1"/>
              <a:tblGrid>
                <a:gridCol w="1548823"/>
                <a:gridCol w="819700"/>
                <a:gridCol w="910279"/>
                <a:gridCol w="910279"/>
                <a:gridCol w="637902"/>
                <a:gridCol w="637902"/>
                <a:gridCol w="637259"/>
                <a:gridCol w="819700"/>
                <a:gridCol w="819700"/>
              </a:tblGrid>
              <a:tr h="2057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RIESGO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TIPOLOGÍA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COMPONENTE AFECTADO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VALORACIÓN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1145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Antrópico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Natural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Operacional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Ambiental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Social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Probab.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Gravedad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Alcance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Lluvias torrenciales y/o inundaciones.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poco probable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Grave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Zonal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Sismos y/o deslizamientos.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poco probable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Grave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Zonal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Explosiones y/o incendios.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probable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Grave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Puntual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Accidentes operacionales (caídas, cortes, etc.)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probable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Grave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Puntual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Aparición de enfermedades, (residuos hidrobiológicos)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probable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Grave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Puntual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Derrame de combustibles, sustancias toxicas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poco probable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Grave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Puntual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Acciones delictivas: robos, ataques y/o deterioro de la infraestructura.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X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poco probable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Grave</a:t>
                      </a:r>
                      <a:endParaRPr lang="es-P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Puntual</a:t>
                      </a:r>
                      <a:endParaRPr lang="es-P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5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Instrucciones y procedimientos: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2074341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559558" y="1980233"/>
            <a:ext cx="8034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El propósito del Plan </a:t>
            </a:r>
            <a:r>
              <a:rPr lang="es-PE" sz="2000" dirty="0" smtClean="0">
                <a:solidFill>
                  <a:prstClr val="black"/>
                </a:solidFill>
              </a:rPr>
              <a:t>de Contingencia</a:t>
            </a:r>
            <a:r>
              <a:rPr lang="es-PE" sz="2000" dirty="0" smtClean="0">
                <a:solidFill>
                  <a:prstClr val="black"/>
                </a:solidFill>
              </a:rPr>
              <a:t>s es dar </a:t>
            </a:r>
            <a:r>
              <a:rPr lang="es-PE" sz="2000" dirty="0" smtClean="0">
                <a:solidFill>
                  <a:prstClr val="black"/>
                </a:solidFill>
              </a:rPr>
              <a:t>las instrucciones y procedimientos necesarios para responder oportunamente a las emergencias </a:t>
            </a:r>
            <a:r>
              <a:rPr lang="es-PE" sz="2000" dirty="0" smtClean="0">
                <a:solidFill>
                  <a:prstClr val="black"/>
                </a:solidFill>
              </a:rPr>
              <a:t>(lluvias torrenciales, Inundaciones</a:t>
            </a:r>
            <a:r>
              <a:rPr lang="es-PE" sz="2000" dirty="0" smtClean="0">
                <a:solidFill>
                  <a:prstClr val="black"/>
                </a:solidFill>
              </a:rPr>
              <a:t>, </a:t>
            </a:r>
            <a:r>
              <a:rPr lang="es-PE" sz="2000" dirty="0" smtClean="0">
                <a:solidFill>
                  <a:prstClr val="black"/>
                </a:solidFill>
              </a:rPr>
              <a:t>sismos</a:t>
            </a:r>
            <a:r>
              <a:rPr lang="es-PE" sz="2000" dirty="0" smtClean="0">
                <a:solidFill>
                  <a:prstClr val="black"/>
                </a:solidFill>
              </a:rPr>
              <a:t>, </a:t>
            </a:r>
            <a:r>
              <a:rPr lang="es-PE" sz="2000" dirty="0">
                <a:solidFill>
                  <a:prstClr val="black"/>
                </a:solidFill>
              </a:rPr>
              <a:t>deslizamiento, </a:t>
            </a:r>
            <a:r>
              <a:rPr lang="es-PE" sz="2000" dirty="0" smtClean="0">
                <a:solidFill>
                  <a:prstClr val="black"/>
                </a:solidFill>
              </a:rPr>
              <a:t>explosiones, incendios, </a:t>
            </a:r>
            <a:r>
              <a:rPr lang="es-PE" sz="2000" dirty="0" smtClean="0">
                <a:solidFill>
                  <a:prstClr val="black"/>
                </a:solidFill>
              </a:rPr>
              <a:t>aparición </a:t>
            </a:r>
            <a:r>
              <a:rPr lang="es-PE" sz="2000" dirty="0">
                <a:solidFill>
                  <a:prstClr val="black"/>
                </a:solidFill>
              </a:rPr>
              <a:t>de enfermedades</a:t>
            </a:r>
            <a:r>
              <a:rPr lang="es-PE" sz="2000" dirty="0" smtClean="0">
                <a:solidFill>
                  <a:prstClr val="black"/>
                </a:solidFill>
              </a:rPr>
              <a:t>, </a:t>
            </a:r>
            <a:r>
              <a:rPr lang="es-PE" sz="2000" dirty="0">
                <a:solidFill>
                  <a:prstClr val="black"/>
                </a:solidFill>
              </a:rPr>
              <a:t>derrames de </a:t>
            </a:r>
            <a:r>
              <a:rPr lang="es-PE" sz="2000" dirty="0">
                <a:solidFill>
                  <a:prstClr val="black"/>
                </a:solidFill>
              </a:rPr>
              <a:t>combustibles, </a:t>
            </a:r>
            <a:r>
              <a:rPr lang="es-PE" sz="2000" dirty="0" smtClean="0">
                <a:solidFill>
                  <a:prstClr val="black"/>
                </a:solidFill>
              </a:rPr>
              <a:t>sustancias tóxicas, etc</a:t>
            </a:r>
            <a:r>
              <a:rPr lang="es-PE" sz="2000" dirty="0" smtClean="0">
                <a:solidFill>
                  <a:prstClr val="black"/>
                </a:solidFill>
              </a:rPr>
              <a:t>.), en la operación del proyecto acuícola y su entorno.</a:t>
            </a:r>
            <a:endParaRPr lang="es-PE" sz="2000" b="1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55845" y="3884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887" y="3988311"/>
            <a:ext cx="3407973" cy="215569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58" y="4001181"/>
            <a:ext cx="3385235" cy="21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6" name="Rectangle 7"/>
          <p:cNvSpPr/>
          <p:nvPr/>
        </p:nvSpPr>
        <p:spPr>
          <a:xfrm>
            <a:off x="-5630" y="747004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704496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Organización y responsables de </a:t>
            </a:r>
            <a:r>
              <a:rPr lang="is-IS" sz="2800" dirty="0" smtClean="0">
                <a:solidFill>
                  <a:srgbClr val="FFFFFF"/>
                </a:solidFill>
                <a:cs typeface="Calibri"/>
              </a:rPr>
              <a:t>un centro de cultivo 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85" y="1556535"/>
            <a:ext cx="6931038" cy="46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Procedimiento </a:t>
            </a:r>
            <a:r>
              <a:rPr lang="es-PE" sz="2800" dirty="0">
                <a:solidFill>
                  <a:schemeClr val="bg1"/>
                </a:solidFill>
              </a:rPr>
              <a:t>de respuesta a la emergencia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2060693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709446" y="1952484"/>
            <a:ext cx="7898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El Plan de Contingencia de la actividad acuícola, contempla la organización de los equipos de manejo y respuestas a emergencias, el sistema de comunicaciones y los planes de acción específicos ante los sucesos.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813452" y="3198249"/>
            <a:ext cx="7690514" cy="2216125"/>
            <a:chOff x="846160" y="3966366"/>
            <a:chExt cx="7690514" cy="2216125"/>
          </a:xfrm>
        </p:grpSpPr>
        <p:sp>
          <p:nvSpPr>
            <p:cNvPr id="18" name="Rectángulo 17"/>
            <p:cNvSpPr/>
            <p:nvPr/>
          </p:nvSpPr>
          <p:spPr>
            <a:xfrm>
              <a:off x="846160" y="3966366"/>
              <a:ext cx="2784144" cy="7967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>
                  <a:solidFill>
                    <a:srgbClr val="C00000"/>
                  </a:solidFill>
                </a:rPr>
                <a:t>Detección de la emergencia comunica al personal a cargo</a:t>
              </a:r>
              <a:endParaRPr lang="es-PE" sz="1600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752530" y="3966366"/>
              <a:ext cx="2784144" cy="7967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>
                  <a:solidFill>
                    <a:srgbClr val="C00000"/>
                  </a:solidFill>
                </a:rPr>
                <a:t>Personal a cargo, evalúa la magnitud de la emergencia</a:t>
              </a:r>
              <a:endParaRPr lang="es-PE" sz="1600" dirty="0">
                <a:solidFill>
                  <a:srgbClr val="C00000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846160" y="5423475"/>
              <a:ext cx="2784144" cy="759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>
                  <a:solidFill>
                    <a:srgbClr val="C00000"/>
                  </a:solidFill>
                </a:rPr>
                <a:t>Si no hay emergencia autoriza la continuidad de los procesos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752530" y="5427097"/>
              <a:ext cx="2784144" cy="7553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>
                  <a:solidFill>
                    <a:srgbClr val="C00000"/>
                  </a:solidFill>
                </a:rPr>
                <a:t>Ordena cumplimiento del Plan de Contingencia por un medio de comunicación</a:t>
              </a:r>
              <a:endParaRPr lang="es-PE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Conector recto de flecha 24"/>
            <p:cNvCxnSpPr>
              <a:stCxn id="18" idx="3"/>
              <a:endCxn id="19" idx="1"/>
            </p:cNvCxnSpPr>
            <p:nvPr/>
          </p:nvCxnSpPr>
          <p:spPr>
            <a:xfrm>
              <a:off x="3630304" y="4364718"/>
              <a:ext cx="21222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>
              <a:stCxn id="18" idx="2"/>
              <a:endCxn id="23" idx="0"/>
            </p:cNvCxnSpPr>
            <p:nvPr/>
          </p:nvCxnSpPr>
          <p:spPr>
            <a:xfrm>
              <a:off x="2238232" y="4763070"/>
              <a:ext cx="0" cy="6604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ector recto de flecha 26"/>
            <p:cNvCxnSpPr/>
            <p:nvPr/>
          </p:nvCxnSpPr>
          <p:spPr>
            <a:xfrm>
              <a:off x="7167361" y="4806286"/>
              <a:ext cx="0" cy="6604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ángulo 28"/>
            <p:cNvSpPr/>
            <p:nvPr/>
          </p:nvSpPr>
          <p:spPr>
            <a:xfrm>
              <a:off x="1586555" y="4749419"/>
              <a:ext cx="525438" cy="4805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>
                  <a:solidFill>
                    <a:schemeClr val="tx1"/>
                  </a:solidFill>
                </a:rPr>
                <a:t>NO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6502035" y="4765339"/>
              <a:ext cx="525438" cy="4805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>
                  <a:solidFill>
                    <a:schemeClr val="tx1"/>
                  </a:solidFill>
                </a:rPr>
                <a:t>SI</a:t>
              </a:r>
              <a:endParaRPr lang="es-PE" dirty="0">
                <a:solidFill>
                  <a:schemeClr val="tx1"/>
                </a:solidFill>
              </a:endParaRPr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073" y="3902732"/>
            <a:ext cx="1245186" cy="15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En caso de Fenomenos Naturales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2060693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446445" y="1952484"/>
            <a:ext cx="81615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/>
              <a:t>Tener en cuenta la información ambiental y pronósticos sobre lluvias, mareas, etc. emitidos por SENAHMI. Si ocurriera algún evento al respecto, se deberá informar del hecho a las autoridades competentes y cosechar el producto inmediatamente</a:t>
            </a:r>
            <a:r>
              <a:rPr lang="es-PE" sz="2000" dirty="0" smtClean="0"/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E" sz="2000" dirty="0" smtClean="0"/>
              <a:t>Se </a:t>
            </a:r>
            <a:r>
              <a:rPr lang="es-PE" sz="2000" dirty="0"/>
              <a:t>deberá colocar en algún lugar visible los números de emergencia.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E" sz="2000" dirty="0"/>
              <a:t>Se deberán mantener las rutas de escape, sin obstrucciones.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E" sz="2000" dirty="0"/>
              <a:t>En caso de ser necesario, se hará uso del plan de evacuación </a:t>
            </a:r>
            <a:r>
              <a:rPr lang="es-PE" sz="2000" dirty="0" smtClean="0"/>
              <a:t>del centro a través </a:t>
            </a:r>
            <a:r>
              <a:rPr lang="es-PE" sz="2000" dirty="0"/>
              <a:t>de las personas responsables</a:t>
            </a:r>
            <a:r>
              <a:rPr lang="es-PE" sz="2000" dirty="0" smtClean="0"/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PE" sz="2000" dirty="0" smtClean="0"/>
          </a:p>
          <a:p>
            <a:pPr algn="just"/>
            <a:r>
              <a:rPr lang="es-PE" sz="2000" b="1" dirty="0"/>
              <a:t>Se recomienda</a:t>
            </a:r>
            <a:r>
              <a:rPr lang="es-PE" sz="2000" dirty="0"/>
              <a:t>: Para la mitigación de los efectos de un desastre natural, se recomienda la constante capacitación del personal en el tema, lo que incluye que éstos conozcan a las personas responsables de la brigada de ayuda para estos casos y realizar simulacros de evacuación cada cierto periodo de tiempo.</a:t>
            </a:r>
          </a:p>
          <a:p>
            <a:pPr lvl="0" algn="just"/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5987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En caso de ocurrencia de sismo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2060693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446445" y="1952484"/>
            <a:ext cx="8161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/>
              <a:t>En caso de que pudiera ocurrir un sismo de mediana a gran magnitud, el personal administrativo, operativo deberá conocer en forma detallada las normas a seguir y los procedimientos sobre las medidas de seguridad a adoptar, </a:t>
            </a:r>
            <a:r>
              <a:rPr lang="es-PE" sz="2000" dirty="0" smtClean="0"/>
              <a:t>antes, durante y después del sismo.</a:t>
            </a:r>
            <a:endParaRPr lang="es-PE" sz="2000" dirty="0"/>
          </a:p>
        </p:txBody>
      </p:sp>
      <p:sp>
        <p:nvSpPr>
          <p:cNvPr id="11" name="Rectangle 7"/>
          <p:cNvSpPr/>
          <p:nvPr/>
        </p:nvSpPr>
        <p:spPr>
          <a:xfrm>
            <a:off x="-17004" y="3451543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9174" y="3436329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En caso de lluvias Fenomeno del Niño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-6128" y="4355795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435071" y="4247586"/>
            <a:ext cx="8161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/>
              <a:t>En caso de lluvias, se reunirán los jefes </a:t>
            </a:r>
            <a:r>
              <a:rPr lang="es-PE" sz="2000" dirty="0" smtClean="0"/>
              <a:t>o encargados de </a:t>
            </a:r>
            <a:r>
              <a:rPr lang="es-PE" sz="2000" dirty="0"/>
              <a:t>cada área con el </a:t>
            </a:r>
            <a:r>
              <a:rPr lang="es-PE" sz="2000" dirty="0" smtClean="0"/>
              <a:t>fin de tomar </a:t>
            </a:r>
            <a:r>
              <a:rPr lang="es-PE" sz="2000" dirty="0"/>
              <a:t>la decisión a seguir con las labores diarias en jornada normal, atender en las reparaciones de muros, infraestructura hidráulica, daños a equipos y de ser el caso efectos mayores, proceder a la evacuación y el retiro del personal a sus </a:t>
            </a:r>
            <a:r>
              <a:rPr lang="es-PE" sz="2000" dirty="0" smtClean="0"/>
              <a:t>casas. </a:t>
            </a:r>
            <a:r>
              <a:rPr lang="es-PE" sz="2000" dirty="0" err="1" smtClean="0"/>
              <a:t>Asi</a:t>
            </a:r>
            <a:r>
              <a:rPr lang="es-PE" sz="2000" dirty="0" smtClean="0"/>
              <a:t> como </a:t>
            </a:r>
            <a:r>
              <a:rPr lang="es-PE" sz="2000" dirty="0"/>
              <a:t>las medidas de seguridad a adoptar, antes, durante y después </a:t>
            </a:r>
            <a:r>
              <a:rPr lang="es-PE" sz="2000" dirty="0" smtClean="0"/>
              <a:t>de las lluvias.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5893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Equipos y Materiales 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2060693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709446" y="1952484"/>
            <a:ext cx="78985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Se deberá contar con los equipos y materiales necesarios para hacer frente a emergencias, como</a:t>
            </a:r>
            <a:r>
              <a:rPr lang="es-PE" sz="2000" dirty="0">
                <a:solidFill>
                  <a:prstClr val="black"/>
                </a:solidFill>
              </a:rPr>
              <a:t>: Equipo de primeros auxilios, camilla para emergencias médicas</a:t>
            </a:r>
            <a:r>
              <a:rPr lang="es-PE" sz="2000" dirty="0" smtClean="0">
                <a:solidFill>
                  <a:prstClr val="black"/>
                </a:solidFill>
              </a:rPr>
              <a:t>, extintores </a:t>
            </a:r>
            <a:r>
              <a:rPr lang="es-PE" sz="2000" dirty="0">
                <a:solidFill>
                  <a:prstClr val="black"/>
                </a:solidFill>
              </a:rPr>
              <a:t>portátiles de </a:t>
            </a:r>
            <a:r>
              <a:rPr lang="es-PE" sz="2000" dirty="0" smtClean="0">
                <a:solidFill>
                  <a:prstClr val="black"/>
                </a:solidFill>
              </a:rPr>
              <a:t>PQS, CO</a:t>
            </a:r>
            <a:r>
              <a:rPr lang="es-PE" sz="2000" baseline="-25000" dirty="0" smtClean="0">
                <a:solidFill>
                  <a:prstClr val="black"/>
                </a:solidFill>
              </a:rPr>
              <a:t>2</a:t>
            </a:r>
            <a:r>
              <a:rPr lang="es-PE" sz="2000" dirty="0" smtClean="0">
                <a:solidFill>
                  <a:prstClr val="black"/>
                </a:solidFill>
              </a:rPr>
              <a:t>, etc., </a:t>
            </a:r>
            <a:r>
              <a:rPr lang="es-PE" sz="2000" dirty="0">
                <a:solidFill>
                  <a:prstClr val="black"/>
                </a:solidFill>
              </a:rPr>
              <a:t>cilindros con arena</a:t>
            </a:r>
            <a:r>
              <a:rPr lang="es-PE" sz="2000" dirty="0" smtClean="0">
                <a:solidFill>
                  <a:prstClr val="black"/>
                </a:solidFill>
              </a:rPr>
              <a:t>, </a:t>
            </a:r>
            <a:r>
              <a:rPr lang="es-PE" sz="2000" dirty="0">
                <a:solidFill>
                  <a:prstClr val="black"/>
                </a:solidFill>
              </a:rPr>
              <a:t>lavador de ojos, </a:t>
            </a:r>
            <a:r>
              <a:rPr lang="es-PE" sz="2000" dirty="0" smtClean="0">
                <a:solidFill>
                  <a:prstClr val="black"/>
                </a:solidFill>
              </a:rPr>
              <a:t>linterna </a:t>
            </a:r>
            <a:r>
              <a:rPr lang="es-PE" sz="2000" dirty="0">
                <a:solidFill>
                  <a:prstClr val="black"/>
                </a:solidFill>
              </a:rPr>
              <a:t>portátil y pilas, rutas señalizadas en caso de emergencia, plano de evacuación en caso de emergencias y Equipo de protección personal para las diferentes labores del personal.</a:t>
            </a:r>
            <a:endParaRPr lang="es-PE" sz="2000" dirty="0" smtClean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67" y="3884580"/>
            <a:ext cx="1902464" cy="23885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126" y="3945684"/>
            <a:ext cx="1972698" cy="23274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019" y="3881564"/>
            <a:ext cx="1972698" cy="236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Comunicación y registros 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2060693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709446" y="1952484"/>
            <a:ext cx="78985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Se deberá contar con procedimientos para comunicar la emergencia como</a:t>
            </a:r>
            <a:r>
              <a:rPr lang="es-PE" sz="2000" dirty="0">
                <a:solidFill>
                  <a:prstClr val="black"/>
                </a:solidFill>
              </a:rPr>
              <a:t>: </a:t>
            </a:r>
            <a:r>
              <a:rPr lang="es-PE" sz="2000" dirty="0" smtClean="0">
                <a:solidFill>
                  <a:prstClr val="black"/>
                </a:solidFill>
              </a:rPr>
              <a:t>Teléfono celular, megáfono, radio o alarmas de emergencia, etc.</a:t>
            </a:r>
          </a:p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Se deberá establecerse registros para  documentar la contingencia en </a:t>
            </a:r>
            <a:r>
              <a:rPr lang="es-PE" sz="2000" dirty="0">
                <a:solidFill>
                  <a:prstClr val="black"/>
                </a:solidFill>
              </a:rPr>
              <a:t>caso de </a:t>
            </a:r>
            <a:r>
              <a:rPr lang="es-PE" sz="2000" dirty="0" smtClean="0">
                <a:solidFill>
                  <a:prstClr val="black"/>
                </a:solidFill>
              </a:rPr>
              <a:t>emergencias, así como la entregar de equipo </a:t>
            </a:r>
            <a:r>
              <a:rPr lang="es-PE" sz="2000" dirty="0">
                <a:solidFill>
                  <a:prstClr val="black"/>
                </a:solidFill>
              </a:rPr>
              <a:t>de protección personal para las diferentes labores del personal.</a:t>
            </a:r>
            <a:endParaRPr lang="es-PE" sz="2000" dirty="0" smtClean="0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875" y="3910724"/>
            <a:ext cx="4056097" cy="22440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82" y="3898679"/>
            <a:ext cx="4009298" cy="22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Entrenamiento y simulacros 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2060693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709446" y="1952484"/>
            <a:ext cx="5332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Se deben establecer las brigadas de emergencias y sus funciones, las mismas que deben contar con un cronograma de entrenamiento y simulacros </a:t>
            </a:r>
            <a:r>
              <a:rPr lang="es-PE" sz="2000" dirty="0" smtClean="0">
                <a:solidFill>
                  <a:prstClr val="black"/>
                </a:solidFill>
              </a:rPr>
              <a:t>para </a:t>
            </a:r>
            <a:r>
              <a:rPr lang="es-PE" sz="2000" dirty="0">
                <a:solidFill>
                  <a:prstClr val="black"/>
                </a:solidFill>
              </a:rPr>
              <a:t>las diferentes </a:t>
            </a:r>
            <a:r>
              <a:rPr lang="es-PE" sz="2000" dirty="0" smtClean="0">
                <a:solidFill>
                  <a:prstClr val="black"/>
                </a:solidFill>
              </a:rPr>
              <a:t>contingencias. Los mismo, que deben estar registrado en un programa de capacitación.</a:t>
            </a:r>
            <a:endParaRPr lang="es-PE" sz="2000" dirty="0" smtClean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540" y="4041117"/>
            <a:ext cx="3824748" cy="2010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302" y="2075457"/>
            <a:ext cx="2196558" cy="39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4" name="Rectangle 6"/>
          <p:cNvSpPr/>
          <p:nvPr/>
        </p:nvSpPr>
        <p:spPr>
          <a:xfrm>
            <a:off x="709446" y="1843305"/>
            <a:ext cx="4408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u="sng" dirty="0" smtClean="0">
                <a:solidFill>
                  <a:prstClr val="black"/>
                </a:solidFill>
              </a:rPr>
              <a:t>Plan de Contingencias</a:t>
            </a:r>
            <a:r>
              <a:rPr lang="es-PE" sz="2000" dirty="0" smtClean="0">
                <a:solidFill>
                  <a:prstClr val="black"/>
                </a:solidFill>
              </a:rPr>
              <a:t>.- Conjunto de acciones preparado para prevenir y contrarrestar las emergencias y accidentes que afecten al medio ambiente como resultado de la actividad pesquera y acuícola o de las que se deriven de desastres naturales.</a:t>
            </a:r>
            <a:endParaRPr lang="es-PE" sz="2000" b="1" dirty="0">
              <a:solidFill>
                <a:prstClr val="black"/>
              </a:solidFill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Definición según el Art. 151 del D.S. N° 012-2001-PE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1992456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911" y="2827245"/>
            <a:ext cx="3498950" cy="31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5" name="Rectangle 6"/>
          <p:cNvSpPr/>
          <p:nvPr/>
        </p:nvSpPr>
        <p:spPr>
          <a:xfrm>
            <a:off x="709446" y="1843306"/>
            <a:ext cx="78985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 smtClean="0">
                <a:solidFill>
                  <a:prstClr val="black"/>
                </a:solidFill>
              </a:rPr>
              <a:t>Una vez que se apruebe el Plan de Contingencia esta herramienta debe ser implementado con presupuesto para comprar los equipos y materiales, programa de capacitación </a:t>
            </a:r>
            <a:r>
              <a:rPr lang="es-PE" sz="2000" dirty="0" smtClean="0">
                <a:solidFill>
                  <a:prstClr val="black"/>
                </a:solidFill>
              </a:rPr>
              <a:t>para entrenamiento y simulacros</a:t>
            </a:r>
            <a:r>
              <a:rPr lang="es-PE" sz="2000" dirty="0" smtClean="0">
                <a:solidFill>
                  <a:prstClr val="black"/>
                </a:solidFill>
              </a:rPr>
              <a:t>.</a:t>
            </a:r>
            <a:endParaRPr lang="es-PE" sz="2000" dirty="0">
              <a:solidFill>
                <a:prstClr val="black"/>
              </a:solidFill>
            </a:endParaRPr>
          </a:p>
          <a:p>
            <a:endParaRPr lang="es-PE" sz="2000" dirty="0">
              <a:solidFill>
                <a:prstClr val="black"/>
              </a:solidFill>
            </a:endParaRPr>
          </a:p>
          <a:p>
            <a:pPr algn="just"/>
            <a:endParaRPr lang="es-PE" sz="2000" b="1" dirty="0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0" y="1208098"/>
            <a:ext cx="8607972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0548" y="1141227"/>
            <a:ext cx="8250129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Implementacion del Plan de Contingencia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9" name="Rectangle 21"/>
          <p:cNvSpPr/>
          <p:nvPr/>
        </p:nvSpPr>
        <p:spPr>
          <a:xfrm>
            <a:off x="5246" y="1992456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23" y="3119446"/>
            <a:ext cx="4137986" cy="29377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206" y="3064902"/>
            <a:ext cx="3435471" cy="28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4" name="Rectangle 6"/>
          <p:cNvSpPr/>
          <p:nvPr/>
        </p:nvSpPr>
        <p:spPr>
          <a:xfrm>
            <a:off x="709446" y="1843305"/>
            <a:ext cx="7898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>
                <a:solidFill>
                  <a:prstClr val="black"/>
                </a:solidFill>
              </a:rPr>
              <a:t>Presentar el cronograma de ejecución del plan de </a:t>
            </a:r>
            <a:r>
              <a:rPr lang="es-PE" sz="2000" dirty="0" smtClean="0">
                <a:solidFill>
                  <a:prstClr val="black"/>
                </a:solidFill>
              </a:rPr>
              <a:t>contingencia señalando </a:t>
            </a:r>
            <a:r>
              <a:rPr lang="es-PE" sz="2000" dirty="0">
                <a:solidFill>
                  <a:prstClr val="black"/>
                </a:solidFill>
              </a:rPr>
              <a:t>la periodicidad de los </a:t>
            </a:r>
            <a:r>
              <a:rPr lang="es-PE" sz="2000" dirty="0" smtClean="0">
                <a:solidFill>
                  <a:prstClr val="black"/>
                </a:solidFill>
              </a:rPr>
              <a:t>entrenamientos y simulacros</a:t>
            </a:r>
            <a:r>
              <a:rPr lang="es-PE" sz="2000" dirty="0" smtClean="0">
                <a:solidFill>
                  <a:prstClr val="black"/>
                </a:solidFill>
              </a:rPr>
              <a:t>. </a:t>
            </a:r>
            <a:r>
              <a:rPr lang="es-PE" sz="2000" dirty="0">
                <a:solidFill>
                  <a:prstClr val="black"/>
                </a:solidFill>
              </a:rPr>
              <a:t>De ser factible, presentar esta información en un diagrama Gantt.</a:t>
            </a:r>
          </a:p>
          <a:p>
            <a:pPr algn="just"/>
            <a:endParaRPr lang="es-PE" sz="2000" b="1" dirty="0">
              <a:solidFill>
                <a:prstClr val="black"/>
              </a:solidFill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Cronograma de ejecucción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1992456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4" y="3928179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-13854" y="3125716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35448" y="3110502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Presupuesto de implementación</a:t>
            </a:r>
          </a:p>
          <a:p>
            <a:pPr algn="l"/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695596" y="3836331"/>
            <a:ext cx="7898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>
                <a:solidFill>
                  <a:prstClr val="black"/>
                </a:solidFill>
              </a:rPr>
              <a:t>Se deberá entregar el presupuesto establecido para la implementación del plan de </a:t>
            </a:r>
            <a:r>
              <a:rPr lang="es-PE" sz="2000" dirty="0" smtClean="0">
                <a:solidFill>
                  <a:prstClr val="black"/>
                </a:solidFill>
              </a:rPr>
              <a:t>contingencias y </a:t>
            </a:r>
            <a:r>
              <a:rPr lang="es-PE" sz="2000" dirty="0">
                <a:solidFill>
                  <a:prstClr val="black"/>
                </a:solidFill>
              </a:rPr>
              <a:t>su ejecución deberá estar acorde con el cronograma de ejecución.</a:t>
            </a:r>
          </a:p>
          <a:p>
            <a:pPr algn="just"/>
            <a:endParaRPr lang="es-PE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4" name="Rectangle 6"/>
          <p:cNvSpPr/>
          <p:nvPr/>
        </p:nvSpPr>
        <p:spPr>
          <a:xfrm>
            <a:off x="709446" y="1843305"/>
            <a:ext cx="7898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Contar con una organización capacitada y entrenada </a:t>
            </a:r>
            <a:r>
              <a:rPr lang="es-PE" sz="2000" dirty="0" smtClean="0">
                <a:solidFill>
                  <a:prstClr val="black"/>
                </a:solidFill>
              </a:rPr>
              <a:t>para </a:t>
            </a:r>
            <a:r>
              <a:rPr lang="es-PE" sz="2000" dirty="0">
                <a:solidFill>
                  <a:prstClr val="black"/>
                </a:solidFill>
              </a:rPr>
              <a:t>prevenir y contrarrestar las emergencias y accidentes que afecten al medio ambiente como resultado de la actividad </a:t>
            </a:r>
            <a:r>
              <a:rPr lang="es-PE" sz="2000" dirty="0" smtClean="0">
                <a:solidFill>
                  <a:prstClr val="black"/>
                </a:solidFill>
              </a:rPr>
              <a:t>acuícola </a:t>
            </a:r>
            <a:r>
              <a:rPr lang="es-PE" sz="2000" dirty="0">
                <a:solidFill>
                  <a:prstClr val="black"/>
                </a:solidFill>
              </a:rPr>
              <a:t>o de las que se deriven de desastres naturales.</a:t>
            </a:r>
            <a:endParaRPr lang="es-PE" sz="2000" b="1" dirty="0">
              <a:solidFill>
                <a:prstClr val="black"/>
              </a:solidFill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is-IS" sz="2800" dirty="0" smtClean="0">
                <a:solidFill>
                  <a:srgbClr val="FFFFFF"/>
                </a:solidFill>
                <a:cs typeface="Calibri"/>
              </a:rPr>
              <a:t>BENEFICIOS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1992456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4" y="3397042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709446" y="3373434"/>
            <a:ext cx="7884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Ser la primera respuesta al interior de la organización cuando se presente una contingencia.</a:t>
            </a:r>
          </a:p>
        </p:txBody>
      </p:sp>
      <p:sp>
        <p:nvSpPr>
          <p:cNvPr id="15" name="Rectangle 21"/>
          <p:cNvSpPr/>
          <p:nvPr/>
        </p:nvSpPr>
        <p:spPr>
          <a:xfrm>
            <a:off x="4906" y="4582011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698070" y="4576714"/>
            <a:ext cx="7884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Permite administrar los riesgos antrópicos y naturales por su probabilidad y su gravedad.</a:t>
            </a:r>
          </a:p>
        </p:txBody>
      </p:sp>
    </p:spTree>
    <p:extLst>
      <p:ext uri="{BB962C8B-B14F-4D97-AF65-F5344CB8AC3E}">
        <p14:creationId xmlns:p14="http://schemas.microsoft.com/office/powerpoint/2010/main" val="36893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5" name="7 Rectángulo"/>
          <p:cNvSpPr/>
          <p:nvPr/>
        </p:nvSpPr>
        <p:spPr>
          <a:xfrm>
            <a:off x="0" y="584995"/>
            <a:ext cx="9144000" cy="49885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897" tIns="40448" rIns="80897" bIns="40448" anchor="ctr"/>
          <a:lstStyle/>
          <a:p>
            <a:pPr algn="ctr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7" name="8 Rectángulo"/>
          <p:cNvSpPr/>
          <p:nvPr/>
        </p:nvSpPr>
        <p:spPr>
          <a:xfrm>
            <a:off x="0" y="584995"/>
            <a:ext cx="9144000" cy="266493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53512" y="1835830"/>
            <a:ext cx="8572500" cy="6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897" tIns="40448" rIns="80897" bIns="40448">
            <a:spAutoFit/>
          </a:bodyPr>
          <a:lstStyle/>
          <a:p>
            <a:pPr algn="ctr">
              <a:defRPr/>
            </a:pPr>
            <a:r>
              <a:rPr lang="es-MX" sz="3900" b="1" dirty="0">
                <a:solidFill>
                  <a:prstClr val="white"/>
                </a:solidFill>
              </a:rPr>
              <a:t>GRACIAS</a:t>
            </a:r>
            <a:endParaRPr lang="es-ES" sz="3900" b="1" dirty="0">
              <a:solidFill>
                <a:prstClr val="white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635870" y="4937905"/>
            <a:ext cx="3012831" cy="9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97" tIns="40448" rIns="80897" bIns="40448">
            <a:spAutoFit/>
          </a:bodyPr>
          <a:lstStyle/>
          <a:p>
            <a:pPr algn="r"/>
            <a:r>
              <a:rPr lang="es-MX" b="1" dirty="0">
                <a:solidFill>
                  <a:prstClr val="black"/>
                </a:solidFill>
                <a:ea typeface="ＭＳ Ｐゴシック"/>
                <a:cs typeface="ＭＳ Ｐゴシック"/>
              </a:rPr>
              <a:t>M.Sc. Ing. Juan Cabrera</a:t>
            </a:r>
          </a:p>
          <a:p>
            <a:pPr algn="r"/>
            <a:r>
              <a:rPr lang="es-MX" b="1" dirty="0">
                <a:solidFill>
                  <a:prstClr val="black"/>
                </a:solidFill>
                <a:ea typeface="ＭＳ Ｐゴシック"/>
                <a:cs typeface="ＭＳ Ｐゴシック"/>
                <a:hlinkClick r:id="rId3"/>
              </a:rPr>
              <a:t>jcabrerav@produce.gob.pe</a:t>
            </a:r>
            <a:endParaRPr lang="es-MX" b="1" dirty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pPr algn="r"/>
            <a:r>
              <a:rPr lang="es-MX" b="1" dirty="0">
                <a:solidFill>
                  <a:prstClr val="black"/>
                </a:solidFill>
                <a:ea typeface="ＭＳ Ｐゴシック"/>
                <a:cs typeface="ＭＳ Ｐゴシック"/>
              </a:rPr>
              <a:t>964-319-710 </a:t>
            </a:r>
            <a:endParaRPr lang="es-ES" b="1" dirty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3998600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3917637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3992250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4" name="Rectangle 6"/>
          <p:cNvSpPr/>
          <p:nvPr/>
        </p:nvSpPr>
        <p:spPr>
          <a:xfrm>
            <a:off x="550757" y="1843305"/>
            <a:ext cx="817016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900" b="1" dirty="0">
                <a:solidFill>
                  <a:prstClr val="black"/>
                </a:solidFill>
              </a:rPr>
              <a:t>Sectorial</a:t>
            </a:r>
          </a:p>
          <a:p>
            <a:pPr algn="just"/>
            <a:r>
              <a:rPr lang="es-ES" sz="1900" dirty="0" smtClean="0">
                <a:solidFill>
                  <a:prstClr val="black"/>
                </a:solidFill>
              </a:rPr>
              <a:t>Ley N° </a:t>
            </a:r>
            <a:r>
              <a:rPr lang="es-ES" sz="1900" dirty="0">
                <a:solidFill>
                  <a:prstClr val="black"/>
                </a:solidFill>
              </a:rPr>
              <a:t>25977, Ley General de Pesca.</a:t>
            </a:r>
            <a:endParaRPr lang="es-PE" sz="1900" dirty="0">
              <a:solidFill>
                <a:prstClr val="black"/>
              </a:solidFill>
            </a:endParaRPr>
          </a:p>
          <a:p>
            <a:pPr algn="just"/>
            <a:r>
              <a:rPr lang="es-ES" sz="1900" dirty="0">
                <a:solidFill>
                  <a:prstClr val="black"/>
                </a:solidFill>
              </a:rPr>
              <a:t>D. S. </a:t>
            </a:r>
            <a:r>
              <a:rPr lang="es-ES" sz="1900" dirty="0" smtClean="0">
                <a:solidFill>
                  <a:prstClr val="black"/>
                </a:solidFill>
              </a:rPr>
              <a:t>N° </a:t>
            </a:r>
            <a:r>
              <a:rPr lang="es-ES" sz="1900" dirty="0">
                <a:solidFill>
                  <a:prstClr val="black"/>
                </a:solidFill>
              </a:rPr>
              <a:t>012-2001-PE, Reglamento de la Ley </a:t>
            </a:r>
            <a:r>
              <a:rPr lang="es-ES" sz="1900" dirty="0" smtClean="0">
                <a:solidFill>
                  <a:prstClr val="black"/>
                </a:solidFill>
              </a:rPr>
              <a:t>General de Pesca.</a:t>
            </a:r>
            <a:endParaRPr lang="es-ES" sz="1900" dirty="0">
              <a:solidFill>
                <a:prstClr val="black"/>
              </a:solidFill>
            </a:endParaRPr>
          </a:p>
          <a:p>
            <a:pPr algn="just"/>
            <a:r>
              <a:rPr lang="es-ES" sz="1900" dirty="0" smtClean="0">
                <a:solidFill>
                  <a:prstClr val="black"/>
                </a:solidFill>
              </a:rPr>
              <a:t>R.M. N° 871-2008-PRODUCE</a:t>
            </a:r>
            <a:r>
              <a:rPr lang="es-ES" sz="1900" dirty="0">
                <a:solidFill>
                  <a:prstClr val="black"/>
                </a:solidFill>
              </a:rPr>
              <a:t>, Guía para la </a:t>
            </a:r>
            <a:r>
              <a:rPr lang="es-ES" sz="1900" dirty="0" smtClean="0">
                <a:solidFill>
                  <a:prstClr val="black"/>
                </a:solidFill>
              </a:rPr>
              <a:t>elaboración de estudios de Impacto Ambiental (EIA) en la actividad acuícola. </a:t>
            </a:r>
            <a:endParaRPr lang="es-ES" sz="1900" dirty="0">
              <a:solidFill>
                <a:prstClr val="black"/>
              </a:solidFill>
            </a:endParaRPr>
          </a:p>
          <a:p>
            <a:pPr algn="just"/>
            <a:r>
              <a:rPr lang="es-ES" sz="1900" dirty="0" smtClean="0">
                <a:solidFill>
                  <a:prstClr val="black"/>
                </a:solidFill>
              </a:rPr>
              <a:t>Ley N° 27446, Ley del Sistema Nacional de Evaluación del Impacto Ambiental y sus modificatorias según D.L. N° 1078.</a:t>
            </a:r>
          </a:p>
          <a:p>
            <a:pPr algn="just"/>
            <a:r>
              <a:rPr lang="es-ES" sz="1900" dirty="0" smtClean="0">
                <a:solidFill>
                  <a:prstClr val="black"/>
                </a:solidFill>
              </a:rPr>
              <a:t>D.S. N° 019-2009-MINAM, Reglamento de la Ley del Sistema Nacional de Evaluación de Impacto Ambiental.</a:t>
            </a:r>
            <a:endParaRPr lang="es-ES" sz="1900" dirty="0">
              <a:solidFill>
                <a:prstClr val="black"/>
              </a:solidFill>
            </a:endParaRPr>
          </a:p>
          <a:p>
            <a:pPr algn="just"/>
            <a:r>
              <a:rPr lang="es-ES" sz="1900" dirty="0">
                <a:solidFill>
                  <a:prstClr val="black"/>
                </a:solidFill>
              </a:rPr>
              <a:t>D.L. </a:t>
            </a:r>
            <a:r>
              <a:rPr lang="es-ES" sz="1900" dirty="0" smtClean="0">
                <a:solidFill>
                  <a:prstClr val="black"/>
                </a:solidFill>
              </a:rPr>
              <a:t>N° </a:t>
            </a:r>
            <a:r>
              <a:rPr lang="es-ES" sz="1900" dirty="0">
                <a:solidFill>
                  <a:prstClr val="black"/>
                </a:solidFill>
              </a:rPr>
              <a:t>1195, Ley General de </a:t>
            </a:r>
            <a:r>
              <a:rPr lang="es-ES" sz="1900" dirty="0" smtClean="0">
                <a:solidFill>
                  <a:prstClr val="black"/>
                </a:solidFill>
              </a:rPr>
              <a:t>Acuicultura.</a:t>
            </a:r>
            <a:endParaRPr lang="es-ES" sz="1900" dirty="0">
              <a:solidFill>
                <a:prstClr val="black"/>
              </a:solidFill>
            </a:endParaRPr>
          </a:p>
          <a:p>
            <a:pPr algn="just"/>
            <a:r>
              <a:rPr lang="es-ES" sz="1900" dirty="0">
                <a:solidFill>
                  <a:prstClr val="black"/>
                </a:solidFill>
              </a:rPr>
              <a:t>D.S. </a:t>
            </a:r>
            <a:r>
              <a:rPr lang="es-ES" sz="1900" dirty="0" smtClean="0">
                <a:solidFill>
                  <a:prstClr val="black"/>
                </a:solidFill>
              </a:rPr>
              <a:t>N° </a:t>
            </a:r>
            <a:r>
              <a:rPr lang="es-ES" sz="1900" dirty="0">
                <a:solidFill>
                  <a:prstClr val="black"/>
                </a:solidFill>
              </a:rPr>
              <a:t>003-2016-PRODUCE, Reglamento </a:t>
            </a:r>
            <a:r>
              <a:rPr lang="es-ES" sz="1900" dirty="0" smtClean="0">
                <a:solidFill>
                  <a:prstClr val="black"/>
                </a:solidFill>
              </a:rPr>
              <a:t>de la Ley General de Acuicultura y sus modificatorias.</a:t>
            </a:r>
          </a:p>
          <a:p>
            <a:pPr algn="just"/>
            <a:r>
              <a:rPr lang="es-ES" sz="1900" dirty="0" smtClean="0">
                <a:solidFill>
                  <a:prstClr val="black"/>
                </a:solidFill>
              </a:rPr>
              <a:t>D.L. N° 1278, Ley de Gestión Integral de Residuos Sólidos.</a:t>
            </a:r>
          </a:p>
          <a:p>
            <a:pPr algn="just"/>
            <a:r>
              <a:rPr lang="es-ES" sz="1900" dirty="0" smtClean="0">
                <a:solidFill>
                  <a:prstClr val="black"/>
                </a:solidFill>
              </a:rPr>
              <a:t>D.S. N° 014-2017-MINAM, Reglamento de la Ley de Gestión de Residuos Sólidos.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15" name="Rectangle 21"/>
          <p:cNvSpPr/>
          <p:nvPr/>
        </p:nvSpPr>
        <p:spPr>
          <a:xfrm>
            <a:off x="0" y="2265143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0" y="1208098"/>
            <a:ext cx="6782152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7317674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>
                <a:solidFill>
                  <a:srgbClr val="FFFFFF"/>
                </a:solidFill>
                <a:cs typeface="Calibri"/>
              </a:rPr>
              <a:t>MARCO </a:t>
            </a:r>
            <a:r>
              <a:rPr lang="is-IS" sz="2800" dirty="0" smtClean="0">
                <a:solidFill>
                  <a:srgbClr val="FFFFFF"/>
                </a:solidFill>
                <a:cs typeface="Calibri"/>
              </a:rPr>
              <a:t>LEGAL</a:t>
            </a:r>
          </a:p>
        </p:txBody>
      </p:sp>
      <p:sp>
        <p:nvSpPr>
          <p:cNvPr id="21" name="Rectangle 21"/>
          <p:cNvSpPr/>
          <p:nvPr/>
        </p:nvSpPr>
        <p:spPr>
          <a:xfrm>
            <a:off x="-15766" y="2850626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6235" y="3409420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pic>
        <p:nvPicPr>
          <p:cNvPr id="24" name="Picture 7" descr="5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928567"/>
            <a:ext cx="1492956" cy="887154"/>
          </a:xfrm>
          <a:prstGeom prst="rect">
            <a:avLst/>
          </a:prstGeom>
          <a:noFill/>
        </p:spPr>
      </p:pic>
      <p:sp>
        <p:nvSpPr>
          <p:cNvPr id="27" name="Rectangle 21"/>
          <p:cNvSpPr/>
          <p:nvPr/>
        </p:nvSpPr>
        <p:spPr>
          <a:xfrm>
            <a:off x="-21026" y="3971731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A0F1F"/>
                </a:solidFill>
              </a:rPr>
              <a:t> </a:t>
            </a:r>
            <a:endParaRPr lang="en-US" dirty="0">
              <a:solidFill>
                <a:srgbClr val="AA0F1F"/>
              </a:solidFill>
            </a:endParaRPr>
          </a:p>
        </p:txBody>
      </p:sp>
      <p:sp>
        <p:nvSpPr>
          <p:cNvPr id="28" name="Rectangle 21"/>
          <p:cNvSpPr/>
          <p:nvPr/>
        </p:nvSpPr>
        <p:spPr>
          <a:xfrm>
            <a:off x="-42052" y="4529578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sp>
        <p:nvSpPr>
          <p:cNvPr id="17" name="Rectangle 21"/>
          <p:cNvSpPr/>
          <p:nvPr/>
        </p:nvSpPr>
        <p:spPr>
          <a:xfrm>
            <a:off x="-12484" y="5432606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1118415"/>
            <a:ext cx="8358340" cy="4621169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446445" y="4353636"/>
            <a:ext cx="8151645" cy="327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77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85720" y="1824057"/>
            <a:ext cx="4680419" cy="4088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es-MX" sz="1400" dirty="0" smtClean="0"/>
              <a:t>Ubicación geográfica del proyecto: ………………………………..</a:t>
            </a:r>
          </a:p>
          <a:p>
            <a:pPr marL="266700" indent="-266700"/>
            <a:r>
              <a:rPr lang="es-MX" sz="1400" dirty="0" smtClean="0"/>
              <a:t>Instalaciones complementarias …………………………………….</a:t>
            </a:r>
          </a:p>
          <a:p>
            <a:pPr marL="266700" indent="-266700"/>
            <a:r>
              <a:rPr lang="es-MX" sz="1400" dirty="0" smtClean="0"/>
              <a:t>Dirección ( Av. ,Calle, Jr. y número): ………………………………</a:t>
            </a:r>
          </a:p>
          <a:p>
            <a:pPr marL="266700" indent="-266700"/>
            <a:r>
              <a:rPr lang="es-MX" sz="1400" dirty="0" smtClean="0"/>
              <a:t>Distrito: …………………………………………………………………………</a:t>
            </a:r>
          </a:p>
          <a:p>
            <a:pPr marL="266700" indent="-266700"/>
            <a:r>
              <a:rPr lang="es-MX" sz="1400" dirty="0" smtClean="0"/>
              <a:t>Provincia: ………………………………………………………………………</a:t>
            </a:r>
          </a:p>
          <a:p>
            <a:pPr marL="266700" indent="-266700"/>
            <a:r>
              <a:rPr lang="es-MX" sz="1400" dirty="0" smtClean="0"/>
              <a:t>Departamento: ……………………………………………………………..</a:t>
            </a:r>
          </a:p>
          <a:p>
            <a:pPr marL="266700" indent="-266700"/>
            <a:r>
              <a:rPr lang="es-MX" sz="1400" dirty="0" smtClean="0"/>
              <a:t>Superficie total y cubierta (Ha, m2), ……………………………..</a:t>
            </a:r>
          </a:p>
          <a:p>
            <a:pPr marL="266700" indent="-266700"/>
            <a:r>
              <a:rPr lang="es-MX" sz="1400" dirty="0" smtClean="0"/>
              <a:t>especificando su destino o uso: …………………………………….</a:t>
            </a:r>
          </a:p>
          <a:p>
            <a:pPr marL="266700" indent="-266700"/>
            <a:r>
              <a:rPr lang="es-MX" sz="1400" dirty="0" smtClean="0"/>
              <a:t>Área Natural Protegida o Zona de Amortiguamiento: ……</a:t>
            </a:r>
          </a:p>
          <a:p>
            <a:pPr marL="266700" indent="-266700" algn="l"/>
            <a:r>
              <a:rPr lang="es-MX" sz="1400" dirty="0" smtClean="0"/>
              <a:t>	Características </a:t>
            </a:r>
            <a:r>
              <a:rPr lang="es-MX" sz="1400" dirty="0" smtClean="0"/>
              <a:t>del proyecto de inversión en cada uno de sus etapas: planificación, construcción, operación, </a:t>
            </a:r>
          </a:p>
          <a:p>
            <a:pPr algn="l"/>
            <a:r>
              <a:rPr lang="es-MX" sz="1400" dirty="0" smtClean="0"/>
              <a:t>       mantenimiento y abandono o </a:t>
            </a:r>
            <a:r>
              <a:rPr lang="es-MX" sz="1400" dirty="0" smtClean="0"/>
              <a:t>cierre</a:t>
            </a:r>
          </a:p>
          <a:p>
            <a:pPr marL="266700" indent="-266700"/>
            <a:r>
              <a:rPr lang="es-MX" sz="1400" dirty="0" smtClean="0"/>
              <a:t>Tiempo de vida útil del proyecto: ………………………………….</a:t>
            </a:r>
          </a:p>
          <a:p>
            <a:pPr marL="266700" indent="-266700"/>
            <a:r>
              <a:rPr lang="es-MX" sz="1400" dirty="0" smtClean="0"/>
              <a:t>Situación </a:t>
            </a:r>
            <a:r>
              <a:rPr lang="es-MX" sz="1400" dirty="0" smtClean="0"/>
              <a:t>legal del predio: (compra, venta, concesión, otro)</a:t>
            </a:r>
            <a:endParaRPr lang="es-ES" sz="1400" dirty="0"/>
          </a:p>
        </p:txBody>
      </p:sp>
      <p:sp>
        <p:nvSpPr>
          <p:cNvPr id="13" name="Rectangle 7"/>
          <p:cNvSpPr/>
          <p:nvPr/>
        </p:nvSpPr>
        <p:spPr>
          <a:xfrm>
            <a:off x="-1" y="1208098"/>
            <a:ext cx="8910667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0548" y="1141227"/>
            <a:ext cx="8580119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DATOS </a:t>
            </a:r>
            <a:r>
              <a:rPr lang="is-IS" sz="2800" dirty="0">
                <a:solidFill>
                  <a:srgbClr val="FFFFFF"/>
                </a:solidFill>
                <a:cs typeface="Calibri"/>
              </a:rPr>
              <a:t>GENERALES DEL PROYECTO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5" name="12 CuadroTexto"/>
          <p:cNvSpPr txBox="1"/>
          <p:nvPr/>
        </p:nvSpPr>
        <p:spPr>
          <a:xfrm>
            <a:off x="5267328" y="2086331"/>
            <a:ext cx="3643338" cy="11387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solidFill>
                  <a:prstClr val="black"/>
                </a:solidFill>
              </a:rPr>
              <a:t>Copia de habilitación correspondiente y documentación que acredite la Zonificación y la inscripción del registro publico</a:t>
            </a:r>
            <a:endParaRPr lang="es-ES" sz="1700" dirty="0">
              <a:solidFill>
                <a:prstClr val="black"/>
              </a:solidFill>
            </a:endParaRPr>
          </a:p>
        </p:txBody>
      </p:sp>
      <p:sp>
        <p:nvSpPr>
          <p:cNvPr id="16" name="13 CuadroTexto"/>
          <p:cNvSpPr txBox="1"/>
          <p:nvPr/>
        </p:nvSpPr>
        <p:spPr>
          <a:xfrm>
            <a:off x="5267328" y="3152840"/>
            <a:ext cx="364333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prstClr val="black"/>
                </a:solidFill>
              </a:rPr>
              <a:t>Croquis de ubicación del predio en coordenadas  geográficas (WGS84) o UTM a escala 1/5000</a:t>
            </a:r>
          </a:p>
        </p:txBody>
      </p:sp>
      <p:sp>
        <p:nvSpPr>
          <p:cNvPr id="18" name="14 Rectángulo"/>
          <p:cNvSpPr/>
          <p:nvPr/>
        </p:nvSpPr>
        <p:spPr>
          <a:xfrm>
            <a:off x="6053148" y="1730827"/>
            <a:ext cx="1834539" cy="3539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7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ANEXAR</a:t>
            </a:r>
          </a:p>
        </p:txBody>
      </p:sp>
      <p:sp>
        <p:nvSpPr>
          <p:cNvPr id="19" name="15 CuadroTexto"/>
          <p:cNvSpPr txBox="1"/>
          <p:nvPr/>
        </p:nvSpPr>
        <p:spPr>
          <a:xfrm>
            <a:off x="5267328" y="4226465"/>
            <a:ext cx="3643338" cy="6155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solidFill>
                  <a:prstClr val="black"/>
                </a:solidFill>
              </a:rPr>
              <a:t>Plano con diseño de la </a:t>
            </a:r>
            <a:r>
              <a:rPr lang="es-PE" sz="1700" dirty="0">
                <a:solidFill>
                  <a:prstClr val="black"/>
                </a:solidFill>
              </a:rPr>
              <a:t>Infraestructura a instalar y/o </a:t>
            </a:r>
            <a:r>
              <a:rPr lang="es-PE" sz="1700" dirty="0" smtClean="0">
                <a:solidFill>
                  <a:prstClr val="black"/>
                </a:solidFill>
              </a:rPr>
              <a:t>existente</a:t>
            </a:r>
            <a:endParaRPr lang="es-ES" sz="1700" dirty="0">
              <a:solidFill>
                <a:prstClr val="black"/>
              </a:solidFill>
            </a:endParaRPr>
          </a:p>
        </p:txBody>
      </p:sp>
      <p:sp>
        <p:nvSpPr>
          <p:cNvPr id="20" name="16 CuadroTexto"/>
          <p:cNvSpPr txBox="1"/>
          <p:nvPr/>
        </p:nvSpPr>
        <p:spPr>
          <a:xfrm>
            <a:off x="5267328" y="5196783"/>
            <a:ext cx="36433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Planos de edificaciones existentes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7" name="Rectangle 7"/>
          <p:cNvSpPr/>
          <p:nvPr/>
        </p:nvSpPr>
        <p:spPr>
          <a:xfrm>
            <a:off x="-1" y="1208098"/>
            <a:ext cx="8910667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30548" y="1141227"/>
            <a:ext cx="8580119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LOCALIZACION </a:t>
            </a:r>
            <a:r>
              <a:rPr lang="is-IS" sz="2800" dirty="0">
                <a:solidFill>
                  <a:srgbClr val="FFFFFF"/>
                </a:solidFill>
                <a:cs typeface="Calibri"/>
              </a:rPr>
              <a:t>GEOGRAFICA Y POLITICA DEL PROYECTO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2" name="11 Imagen" descr="Proyec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85" y="1996439"/>
            <a:ext cx="8133836" cy="2396276"/>
          </a:xfrm>
          <a:prstGeom prst="rect">
            <a:avLst/>
          </a:prstGeom>
        </p:spPr>
      </p:pic>
      <p:pic>
        <p:nvPicPr>
          <p:cNvPr id="23" name="12 Imagen" descr="Plano tarap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86" y="2010088"/>
            <a:ext cx="2616969" cy="2396276"/>
          </a:xfrm>
          <a:prstGeom prst="rect">
            <a:avLst/>
          </a:prstGeom>
        </p:spPr>
      </p:pic>
      <p:sp>
        <p:nvSpPr>
          <p:cNvPr id="24" name="1 Rectángulo"/>
          <p:cNvSpPr/>
          <p:nvPr/>
        </p:nvSpPr>
        <p:spPr>
          <a:xfrm>
            <a:off x="565385" y="4352580"/>
            <a:ext cx="8133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prstClr val="black"/>
                </a:solidFill>
              </a:rPr>
              <a:t>Anexar:</a:t>
            </a:r>
          </a:p>
          <a:p>
            <a:r>
              <a:rPr lang="es-PE" dirty="0">
                <a:solidFill>
                  <a:prstClr val="black"/>
                </a:solidFill>
              </a:rPr>
              <a:t>Compatibilidad del SERNANP si esta al interior de un Área Natural Protegida o Zona de Amortiguamiento.</a:t>
            </a:r>
          </a:p>
          <a:p>
            <a:r>
              <a:rPr lang="es-PE" dirty="0">
                <a:solidFill>
                  <a:prstClr val="black"/>
                </a:solidFill>
              </a:rPr>
              <a:t>Compatibilidad de uso del terreno por la Municipalidad Distrital.</a:t>
            </a:r>
          </a:p>
          <a:p>
            <a:r>
              <a:rPr lang="es-PE" dirty="0">
                <a:solidFill>
                  <a:prstClr val="black"/>
                </a:solidFill>
              </a:rPr>
              <a:t>Formulario de reserva de área acuática otorgada por la autoridad </a:t>
            </a:r>
            <a:r>
              <a:rPr lang="es-PE" dirty="0" smtClean="0">
                <a:solidFill>
                  <a:prstClr val="black"/>
                </a:solidFill>
              </a:rPr>
              <a:t>competente.</a:t>
            </a:r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22" name="Rectangle 21"/>
          <p:cNvSpPr/>
          <p:nvPr/>
        </p:nvSpPr>
        <p:spPr>
          <a:xfrm>
            <a:off x="-14" y="925669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A0F1F"/>
                </a:solidFill>
              </a:rPr>
              <a:t> </a:t>
            </a:r>
            <a:endParaRPr lang="en-US" dirty="0">
              <a:solidFill>
                <a:srgbClr val="AA0F1F"/>
              </a:solidFill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446445" y="779229"/>
            <a:ext cx="84109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Para la elaboración del Plan de contingencia deberá determinarse, en primer lugar los posibles riesgos tanto </a:t>
            </a:r>
            <a:r>
              <a:rPr lang="es-PE" sz="2000" dirty="0" smtClean="0">
                <a:solidFill>
                  <a:prstClr val="black"/>
                </a:solidFill>
              </a:rPr>
              <a:t>operativos como naturales </a:t>
            </a:r>
            <a:r>
              <a:rPr lang="es-PE" sz="2000" dirty="0" smtClean="0">
                <a:solidFill>
                  <a:prstClr val="black"/>
                </a:solidFill>
              </a:rPr>
              <a:t>que puedan presentarse durante la vida del </a:t>
            </a:r>
            <a:r>
              <a:rPr lang="es-PE" sz="2000" dirty="0" smtClean="0">
                <a:solidFill>
                  <a:prstClr val="black"/>
                </a:solidFill>
              </a:rPr>
              <a:t>proyecto como:</a:t>
            </a:r>
          </a:p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es-PE" sz="2000" b="1" dirty="0" smtClean="0">
                <a:solidFill>
                  <a:prstClr val="black"/>
                </a:solidFill>
              </a:rPr>
              <a:t>Naturales</a:t>
            </a:r>
            <a:r>
              <a:rPr lang="es-PE" sz="2000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s-PE" sz="2000" dirty="0" smtClean="0">
                <a:solidFill>
                  <a:prstClr val="black"/>
                </a:solidFill>
              </a:rPr>
              <a:t>Lluvias torrenciales y/o inundaciones</a:t>
            </a:r>
          </a:p>
          <a:p>
            <a:pPr marL="342900" indent="-342900" algn="just">
              <a:buFontTx/>
              <a:buChar char="-"/>
            </a:pPr>
            <a:r>
              <a:rPr lang="es-PE" sz="2000" dirty="0" smtClean="0">
                <a:solidFill>
                  <a:prstClr val="black"/>
                </a:solidFill>
              </a:rPr>
              <a:t>Huaycos y/o deslizamiento</a:t>
            </a:r>
          </a:p>
          <a:p>
            <a:pPr marL="342900" indent="-342900" algn="just">
              <a:buFontTx/>
              <a:buChar char="-"/>
            </a:pPr>
            <a:r>
              <a:rPr lang="es-PE" sz="2000" dirty="0" smtClean="0">
                <a:solidFill>
                  <a:prstClr val="black"/>
                </a:solidFill>
              </a:rPr>
              <a:t>Sismos y/o </a:t>
            </a:r>
            <a:r>
              <a:rPr lang="es-PE" sz="2000" dirty="0" smtClean="0">
                <a:solidFill>
                  <a:prstClr val="black"/>
                </a:solidFill>
              </a:rPr>
              <a:t>Maremotos</a:t>
            </a:r>
          </a:p>
          <a:p>
            <a:pPr marL="342900" indent="-342900" algn="just">
              <a:buFontTx/>
              <a:buChar char="-"/>
            </a:pPr>
            <a:r>
              <a:rPr lang="es-PE" sz="2000" dirty="0" smtClean="0">
                <a:solidFill>
                  <a:prstClr val="black"/>
                </a:solidFill>
              </a:rPr>
              <a:t>Fenómeno del Niño y/o Niña</a:t>
            </a:r>
          </a:p>
          <a:p>
            <a:pPr algn="just"/>
            <a:r>
              <a:rPr lang="es-PE" sz="2000" b="1" dirty="0" smtClean="0">
                <a:solidFill>
                  <a:prstClr val="black"/>
                </a:solidFill>
              </a:rPr>
              <a:t>Operativos:</a:t>
            </a:r>
            <a:endParaRPr lang="es-PE" sz="20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PE" sz="2000" dirty="0">
                <a:solidFill>
                  <a:prstClr val="black"/>
                </a:solidFill>
              </a:rPr>
              <a:t>Accidentes operacionales</a:t>
            </a:r>
          </a:p>
          <a:p>
            <a:pPr marL="342900" indent="-342900" algn="just">
              <a:buFontTx/>
              <a:buChar char="-"/>
            </a:pPr>
            <a:r>
              <a:rPr lang="es-PE" sz="2000" dirty="0">
                <a:solidFill>
                  <a:prstClr val="black"/>
                </a:solidFill>
              </a:rPr>
              <a:t>Explosiones y/o incendios</a:t>
            </a:r>
          </a:p>
          <a:p>
            <a:pPr marL="342900" indent="-342900" algn="just">
              <a:buFontTx/>
              <a:buChar char="-"/>
            </a:pPr>
            <a:r>
              <a:rPr lang="es-PE" sz="2000" dirty="0" smtClean="0">
                <a:solidFill>
                  <a:prstClr val="black"/>
                </a:solidFill>
              </a:rPr>
              <a:t>Derrame de combustibles y/o sustancias toxicas</a:t>
            </a:r>
          </a:p>
          <a:p>
            <a:pPr marL="342900" indent="-342900" algn="just">
              <a:buFontTx/>
              <a:buChar char="-"/>
            </a:pPr>
            <a:r>
              <a:rPr lang="es-PE" sz="2000" dirty="0" smtClean="0">
                <a:solidFill>
                  <a:prstClr val="black"/>
                </a:solidFill>
              </a:rPr>
              <a:t>Aparición de enfermedades y/o Mortandad</a:t>
            </a:r>
          </a:p>
          <a:p>
            <a:pPr marL="342900" indent="-342900" algn="just">
              <a:buFontTx/>
              <a:buChar char="-"/>
            </a:pPr>
            <a:r>
              <a:rPr lang="es-PE" sz="2000" dirty="0" smtClean="0">
                <a:solidFill>
                  <a:prstClr val="black"/>
                </a:solidFill>
              </a:rPr>
              <a:t>Acciones delictivas y/o robo</a:t>
            </a:r>
          </a:p>
          <a:p>
            <a:pPr marL="342900" indent="-342900" algn="just">
              <a:buFontTx/>
              <a:buChar char="-"/>
            </a:pPr>
            <a:r>
              <a:rPr lang="es-PE" sz="2000" dirty="0" smtClean="0">
                <a:solidFill>
                  <a:prstClr val="black"/>
                </a:solidFill>
              </a:rPr>
              <a:t>Ataques y/o deterioro de la infraestructura</a:t>
            </a:r>
          </a:p>
          <a:p>
            <a:pPr marL="342900" indent="-342900" algn="just">
              <a:buFontTx/>
              <a:buChar char="-"/>
            </a:pPr>
            <a:endParaRPr lang="es-PE" sz="2000" dirty="0" smtClean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2" y="1837702"/>
            <a:ext cx="2809908" cy="17243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322" y="3984381"/>
            <a:ext cx="2772449" cy="16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22" name="Rectangle 21"/>
          <p:cNvSpPr/>
          <p:nvPr/>
        </p:nvSpPr>
        <p:spPr>
          <a:xfrm>
            <a:off x="-14" y="925669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A0F1F"/>
                </a:solidFill>
              </a:rPr>
              <a:t> </a:t>
            </a:r>
            <a:endParaRPr lang="en-US" dirty="0">
              <a:solidFill>
                <a:srgbClr val="AA0F1F"/>
              </a:solidFill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695595" y="779229"/>
            <a:ext cx="81618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Un </a:t>
            </a:r>
            <a:r>
              <a:rPr lang="es-PE" sz="2000" dirty="0" smtClean="0">
                <a:solidFill>
                  <a:prstClr val="black"/>
                </a:solidFill>
              </a:rPr>
              <a:t>plan mínimo de contingencia contendrá los aspectos siguientes</a:t>
            </a:r>
            <a:r>
              <a:rPr lang="es-PE" sz="2000" dirty="0" smtClean="0">
                <a:solidFill>
                  <a:prstClr val="black"/>
                </a:solidFill>
              </a:rPr>
              <a:t>:</a:t>
            </a:r>
          </a:p>
          <a:p>
            <a:pPr algn="just"/>
            <a:endParaRPr lang="es-PE" sz="2000" dirty="0">
              <a:solidFill>
                <a:prstClr val="black"/>
              </a:solidFill>
            </a:endParaRP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Alcances.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Objetivos.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Identificación y valoración de riesgos.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Relación de actores y directorio.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Organización.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Equipos y materiales.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Responsabilidad.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Procedimientos de respuesta a la emergencia.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Verificación y corrección.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Comunicación y registros.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Entrenamiento y simulacros (Cronograma)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Programa de capacitación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Implementación del Plan</a:t>
            </a:r>
          </a:p>
          <a:p>
            <a:pPr marL="457200" indent="-457200" algn="just">
              <a:buAutoNum type="alphaLcParenR"/>
            </a:pPr>
            <a:r>
              <a:rPr lang="es-PE" sz="2000" dirty="0" smtClean="0">
                <a:solidFill>
                  <a:prstClr val="black"/>
                </a:solidFill>
              </a:rPr>
              <a:t>Cierre de la contingencia e informe </a:t>
            </a:r>
            <a:r>
              <a:rPr lang="es-PE" sz="2000" dirty="0" smtClean="0">
                <a:solidFill>
                  <a:prstClr val="black"/>
                </a:solidFill>
              </a:rPr>
              <a:t>final</a:t>
            </a:r>
            <a:endParaRPr lang="es-PE" sz="2000" b="1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210" y="3905482"/>
            <a:ext cx="1880382" cy="21461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042" y="1345079"/>
            <a:ext cx="24955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40"/>
            <a:ext cx="9144000" cy="5603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118208" y="171319"/>
            <a:ext cx="2924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 General de Asuntos Ambientales</a:t>
            </a:r>
            <a:endParaRPr kumimoji="0" lang="es-PE" altLang="es-P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Pesqueros y Acuícolas </a:t>
            </a:r>
            <a:endParaRPr kumimoji="0" lang="es-E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081805" y="90356"/>
            <a:ext cx="825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Imagen 4" descr="LOGO PRODUCE 2016 - PARA FONDO A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" y="164969"/>
            <a:ext cx="2505076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4" name="Rectangle 6"/>
          <p:cNvSpPr/>
          <p:nvPr/>
        </p:nvSpPr>
        <p:spPr>
          <a:xfrm>
            <a:off x="709446" y="1966134"/>
            <a:ext cx="78985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prstClr val="black"/>
                </a:solidFill>
              </a:rPr>
              <a:t>El Plan de Contingencias es una herramienta valiosa que permite implementar medidas de tipo preventivo que aminoren o eviten la ocurrencia de eventos de carácter técnico, accidental o humano, con la finalidad de proteger la vida human, los recursos naturales y los bienes del proyecto.</a:t>
            </a:r>
            <a:endParaRPr lang="es-PE" sz="2000" b="1" dirty="0">
              <a:solidFill>
                <a:prstClr val="black"/>
              </a:solidFill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-5630" y="1156441"/>
            <a:ext cx="8616860" cy="589273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A0F1F"/>
                </a:solidFill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0548" y="1141227"/>
            <a:ext cx="8286312" cy="75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smtClean="0">
                <a:solidFill>
                  <a:srgbClr val="FFFFFF"/>
                </a:solidFill>
                <a:cs typeface="Calibri"/>
              </a:rPr>
              <a:t>PLAN DE CONTINGENCIAS 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5246" y="2060693"/>
            <a:ext cx="395536" cy="195514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F1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2" y="3573907"/>
            <a:ext cx="7833270" cy="26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1813</Words>
  <Application>Microsoft Office PowerPoint</Application>
  <PresentationFormat>Presentación en pantalla (4:3)</PresentationFormat>
  <Paragraphs>264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MS PGothic</vt:lpstr>
      <vt:lpstr>Arial</vt:lpstr>
      <vt:lpstr>Arial Narrow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PRODUCE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IMAC</dc:creator>
  <cp:lastModifiedBy>Juan Ricardo Cabrera Villavicencio</cp:lastModifiedBy>
  <cp:revision>62</cp:revision>
  <dcterms:created xsi:type="dcterms:W3CDTF">2016-09-16T21:44:30Z</dcterms:created>
  <dcterms:modified xsi:type="dcterms:W3CDTF">2019-04-25T20:56:06Z</dcterms:modified>
</cp:coreProperties>
</file>