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D3826-CA24-461E-BA4A-BDD079A259C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CC5AD0F4-DE60-4338-A3E1-3D157D2B0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308B7022-1920-403C-8B4F-DAAB8B412966}"/>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5" name="Marcador de pie de página 4">
            <a:extLst>
              <a:ext uri="{FF2B5EF4-FFF2-40B4-BE49-F238E27FC236}">
                <a16:creationId xmlns:a16="http://schemas.microsoft.com/office/drawing/2014/main" id="{562E4551-6C08-4141-8E4B-C39F0DF529C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0A58C5B-4726-4059-BB2C-8B86918863CB}"/>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124168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D2A83-8CA8-423C-BCF2-CBB41E2141B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C5DE36B-6635-450B-977B-8CB61049F9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4DB6BB-1598-433F-B750-1ACD9C59E127}"/>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5" name="Marcador de pie de página 4">
            <a:extLst>
              <a:ext uri="{FF2B5EF4-FFF2-40B4-BE49-F238E27FC236}">
                <a16:creationId xmlns:a16="http://schemas.microsoft.com/office/drawing/2014/main" id="{82F21031-C901-4DBC-B52E-FAC20D7BFD2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2385E21-8CC5-4C51-8592-6EB11F2E8CFA}"/>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31045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984D11-9A24-48E3-AA36-04FAFA86E7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DDD46D4-6EEF-45BB-9CA1-E8E2643C1D2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FFF8A84-E649-425B-9E5F-2B280A24EC62}"/>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5" name="Marcador de pie de página 4">
            <a:extLst>
              <a:ext uri="{FF2B5EF4-FFF2-40B4-BE49-F238E27FC236}">
                <a16:creationId xmlns:a16="http://schemas.microsoft.com/office/drawing/2014/main" id="{2BEA11E4-830E-4159-BF5D-E67CA8FC684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FE46C86-ED8F-4440-BE40-FA3AE360A0F4}"/>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217128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C4A974-CBA2-43CB-B6E7-B09CAA8FD65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FB0B026-36A0-4B5D-909A-E75A6B2E35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D4A5786-A01F-4D41-BC30-03662D2100AE}"/>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5" name="Marcador de pie de página 4">
            <a:extLst>
              <a:ext uri="{FF2B5EF4-FFF2-40B4-BE49-F238E27FC236}">
                <a16:creationId xmlns:a16="http://schemas.microsoft.com/office/drawing/2014/main" id="{AE8C86ED-4EBB-4E53-B577-D598EDD321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9977A20-0621-4C59-8741-395541DFC0B7}"/>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10436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EDE0C-D945-4DC5-831F-5D169AF667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76988AF-7741-41EC-816C-9A452C2CC3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9AF8730-92F9-4143-B8F5-B6E7352B0780}"/>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5" name="Marcador de pie de página 4">
            <a:extLst>
              <a:ext uri="{FF2B5EF4-FFF2-40B4-BE49-F238E27FC236}">
                <a16:creationId xmlns:a16="http://schemas.microsoft.com/office/drawing/2014/main" id="{67B08330-B756-4FE2-81C8-5B2ADBB1CFB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76813CE-C83F-46E5-AE15-650025D91490}"/>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420274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830D8-1C7A-4F16-B274-6A4A85D36EA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D57341E-EB66-404B-8C16-871350E46D4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F1E4E908-AD21-4D53-9A02-9BE28C1E90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B414330E-8D58-431B-9DB7-6939EFFD8A04}"/>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6" name="Marcador de pie de página 5">
            <a:extLst>
              <a:ext uri="{FF2B5EF4-FFF2-40B4-BE49-F238E27FC236}">
                <a16:creationId xmlns:a16="http://schemas.microsoft.com/office/drawing/2014/main" id="{052584CF-5435-4864-9EBB-BE91ED189DD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B3F27D0-55DB-4E5D-B4A3-284E57985C2B}"/>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215152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31DEA-DE03-4325-A7C1-E616C6041E6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2ABF742-AD7C-4B74-A0C0-C46115438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568D42C-C583-41A1-B139-7460C7F0D6A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959415A-2237-4CEC-A1E4-95394F440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4F0A9C3-5F03-402F-9D39-71A83C1479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9742F84A-CF55-45FF-ACF6-0543A271E7B6}"/>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8" name="Marcador de pie de página 7">
            <a:extLst>
              <a:ext uri="{FF2B5EF4-FFF2-40B4-BE49-F238E27FC236}">
                <a16:creationId xmlns:a16="http://schemas.microsoft.com/office/drawing/2014/main" id="{6D41CB99-9438-4745-A2E6-403E88A788F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9C4133FC-C94F-4F49-98CD-17556EE2E8D2}"/>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114944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2B475-C915-4118-A133-75BF25378FD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FF9B39C0-BDB2-42EB-96C0-CB9ABB70A206}"/>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4" name="Marcador de pie de página 3">
            <a:extLst>
              <a:ext uri="{FF2B5EF4-FFF2-40B4-BE49-F238E27FC236}">
                <a16:creationId xmlns:a16="http://schemas.microsoft.com/office/drawing/2014/main" id="{1348D47B-DCEE-494F-90CC-44B76D89BFA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817818CE-8654-448B-B321-57158867769C}"/>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163044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4D07821-1ED6-4FED-8D5D-E16790B8507C}"/>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3" name="Marcador de pie de página 2">
            <a:extLst>
              <a:ext uri="{FF2B5EF4-FFF2-40B4-BE49-F238E27FC236}">
                <a16:creationId xmlns:a16="http://schemas.microsoft.com/office/drawing/2014/main" id="{BAB7BFAF-5A75-4CFF-AACA-2AE8290821D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577B590-5338-4011-9B33-C6D5BCF1916A}"/>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396007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9CC5D-B3DE-48C8-BC7A-D6FEF8E306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CD5C2BE-EEE4-4B7C-B69F-154E7EA6A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451D9061-023F-4929-BA64-BD776CD49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C0520F-5B89-4C34-8FFF-170561FA6A79}"/>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6" name="Marcador de pie de página 5">
            <a:extLst>
              <a:ext uri="{FF2B5EF4-FFF2-40B4-BE49-F238E27FC236}">
                <a16:creationId xmlns:a16="http://schemas.microsoft.com/office/drawing/2014/main" id="{37ABE963-C6D3-428C-ABF5-DB0BED1423E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B1B305D-9A5C-4767-B245-F1FB65967D0A}"/>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147562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7224E-751F-4F40-9A1B-BDB39C1778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7FA279D-9266-4CE3-BE25-A5CF61CAD6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17C241F4-844F-471A-8765-D5B9605C3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26FC58-8ACA-43FA-B728-3AAED91B64B3}"/>
              </a:ext>
            </a:extLst>
          </p:cNvPr>
          <p:cNvSpPr>
            <a:spLocks noGrp="1"/>
          </p:cNvSpPr>
          <p:nvPr>
            <p:ph type="dt" sz="half" idx="10"/>
          </p:nvPr>
        </p:nvSpPr>
        <p:spPr/>
        <p:txBody>
          <a:bodyPr/>
          <a:lstStyle/>
          <a:p>
            <a:fld id="{3513D387-7A29-4417-A7E7-32C635350867}" type="datetimeFigureOut">
              <a:rPr lang="es-PE" smtClean="0"/>
              <a:t>25/04/2019</a:t>
            </a:fld>
            <a:endParaRPr lang="es-PE"/>
          </a:p>
        </p:txBody>
      </p:sp>
      <p:sp>
        <p:nvSpPr>
          <p:cNvPr id="6" name="Marcador de pie de página 5">
            <a:extLst>
              <a:ext uri="{FF2B5EF4-FFF2-40B4-BE49-F238E27FC236}">
                <a16:creationId xmlns:a16="http://schemas.microsoft.com/office/drawing/2014/main" id="{62103A93-B281-4DC9-86EC-27CE98CB92D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856F7C1-6D8F-49AD-863B-E4B520F5B032}"/>
              </a:ext>
            </a:extLst>
          </p:cNvPr>
          <p:cNvSpPr>
            <a:spLocks noGrp="1"/>
          </p:cNvSpPr>
          <p:nvPr>
            <p:ph type="sldNum" sz="quarter" idx="12"/>
          </p:nvPr>
        </p:nvSpPr>
        <p:spPr/>
        <p:txBody>
          <a:bodyPr/>
          <a:lstStyle/>
          <a:p>
            <a:fld id="{C670A48E-F8B5-4865-9BE0-AC6E54560116}" type="slidenum">
              <a:rPr lang="es-PE" smtClean="0"/>
              <a:t>‹Nº›</a:t>
            </a:fld>
            <a:endParaRPr lang="es-PE"/>
          </a:p>
        </p:txBody>
      </p:sp>
    </p:spTree>
    <p:extLst>
      <p:ext uri="{BB962C8B-B14F-4D97-AF65-F5344CB8AC3E}">
        <p14:creationId xmlns:p14="http://schemas.microsoft.com/office/powerpoint/2010/main" val="39942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C33262-909E-404F-B1E2-6EABA307F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CDCB7B5-D9FD-4E00-918E-69AEA76BD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AE56B38-834F-4023-833E-DAE42AEDA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3D387-7A29-4417-A7E7-32C635350867}" type="datetimeFigureOut">
              <a:rPr lang="es-PE" smtClean="0"/>
              <a:t>25/04/2019</a:t>
            </a:fld>
            <a:endParaRPr lang="es-PE"/>
          </a:p>
        </p:txBody>
      </p:sp>
      <p:sp>
        <p:nvSpPr>
          <p:cNvPr id="5" name="Marcador de pie de página 4">
            <a:extLst>
              <a:ext uri="{FF2B5EF4-FFF2-40B4-BE49-F238E27FC236}">
                <a16:creationId xmlns:a16="http://schemas.microsoft.com/office/drawing/2014/main" id="{46C9FD88-BB5A-461C-93F1-0621E4105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71222FC0-F6F8-4C27-9293-BAC36A035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0A48E-F8B5-4865-9BE0-AC6E54560116}" type="slidenum">
              <a:rPr lang="es-PE" smtClean="0"/>
              <a:t>‹Nº›</a:t>
            </a:fld>
            <a:endParaRPr lang="es-PE"/>
          </a:p>
        </p:txBody>
      </p:sp>
    </p:spTree>
    <p:extLst>
      <p:ext uri="{BB962C8B-B14F-4D97-AF65-F5344CB8AC3E}">
        <p14:creationId xmlns:p14="http://schemas.microsoft.com/office/powerpoint/2010/main" val="154628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25E4396-69F6-4E68-9570-FD60C3839C8C}"/>
              </a:ext>
            </a:extLst>
          </p:cNvPr>
          <p:cNvSpPr txBox="1"/>
          <p:nvPr/>
        </p:nvSpPr>
        <p:spPr>
          <a:xfrm>
            <a:off x="1976887" y="1207698"/>
            <a:ext cx="8238226" cy="461665"/>
          </a:xfrm>
          <a:prstGeom prst="rect">
            <a:avLst/>
          </a:prstGeom>
          <a:noFill/>
        </p:spPr>
        <p:txBody>
          <a:bodyPr wrap="square" rtlCol="0">
            <a:spAutoFit/>
          </a:bodyPr>
          <a:lstStyle/>
          <a:p>
            <a:pPr algn="ctr"/>
            <a:r>
              <a:rPr lang="es-ES" sz="2400" b="1" dirty="0"/>
              <a:t>RIO PIURA Y SUS IMPACTOS EN LA ACTIVIDAD ACUICOLA</a:t>
            </a:r>
            <a:endParaRPr lang="es-PE" sz="2400" b="1" dirty="0"/>
          </a:p>
        </p:txBody>
      </p:sp>
      <p:pic>
        <p:nvPicPr>
          <p:cNvPr id="11" name="Imagen 10">
            <a:extLst>
              <a:ext uri="{FF2B5EF4-FFF2-40B4-BE49-F238E27FC236}">
                <a16:creationId xmlns:a16="http://schemas.microsoft.com/office/drawing/2014/main" id="{03124C09-F638-4350-8516-301BCB1BA3BF}"/>
              </a:ext>
            </a:extLst>
          </p:cNvPr>
          <p:cNvPicPr>
            <a:picLocks noChangeAspect="1"/>
          </p:cNvPicPr>
          <p:nvPr/>
        </p:nvPicPr>
        <p:blipFill>
          <a:blip r:embed="rId2"/>
          <a:stretch>
            <a:fillRect/>
          </a:stretch>
        </p:blipFill>
        <p:spPr>
          <a:xfrm>
            <a:off x="1604384" y="2062200"/>
            <a:ext cx="4221450" cy="2733600"/>
          </a:xfrm>
          <a:prstGeom prst="rect">
            <a:avLst/>
          </a:prstGeom>
        </p:spPr>
      </p:pic>
      <p:sp>
        <p:nvSpPr>
          <p:cNvPr id="12" name="CuadroTexto 11">
            <a:extLst>
              <a:ext uri="{FF2B5EF4-FFF2-40B4-BE49-F238E27FC236}">
                <a16:creationId xmlns:a16="http://schemas.microsoft.com/office/drawing/2014/main" id="{11104D63-C226-47F2-B521-6E4CB58B6C4A}"/>
              </a:ext>
            </a:extLst>
          </p:cNvPr>
          <p:cNvSpPr txBox="1"/>
          <p:nvPr/>
        </p:nvSpPr>
        <p:spPr>
          <a:xfrm>
            <a:off x="6694099" y="2355418"/>
            <a:ext cx="3683479" cy="1384995"/>
          </a:xfrm>
          <a:prstGeom prst="rect">
            <a:avLst/>
          </a:prstGeom>
          <a:noFill/>
        </p:spPr>
        <p:txBody>
          <a:bodyPr wrap="square" rtlCol="0">
            <a:spAutoFit/>
          </a:bodyPr>
          <a:lstStyle/>
          <a:p>
            <a:pPr algn="ctr"/>
            <a:r>
              <a:rPr lang="es-ES" sz="2400" dirty="0"/>
              <a:t>GOBIERNO REGIONAL PIURA</a:t>
            </a:r>
          </a:p>
          <a:p>
            <a:pPr algn="ctr"/>
            <a:r>
              <a:rPr lang="es-ES" dirty="0"/>
              <a:t>DIRECCION REGIONAL DE PRODUCCION</a:t>
            </a:r>
            <a:endParaRPr lang="es-PE" dirty="0"/>
          </a:p>
        </p:txBody>
      </p:sp>
      <p:sp>
        <p:nvSpPr>
          <p:cNvPr id="13" name="CuadroTexto 12">
            <a:extLst>
              <a:ext uri="{FF2B5EF4-FFF2-40B4-BE49-F238E27FC236}">
                <a16:creationId xmlns:a16="http://schemas.microsoft.com/office/drawing/2014/main" id="{749D462F-CD2C-48B4-A200-8AC2A8D9BE95}"/>
              </a:ext>
            </a:extLst>
          </p:cNvPr>
          <p:cNvSpPr txBox="1"/>
          <p:nvPr/>
        </p:nvSpPr>
        <p:spPr>
          <a:xfrm>
            <a:off x="7668884" y="4058253"/>
            <a:ext cx="1897810" cy="369332"/>
          </a:xfrm>
          <a:prstGeom prst="rect">
            <a:avLst/>
          </a:prstGeom>
          <a:noFill/>
        </p:spPr>
        <p:txBody>
          <a:bodyPr wrap="square" rtlCol="0">
            <a:spAutoFit/>
          </a:bodyPr>
          <a:lstStyle/>
          <a:p>
            <a:r>
              <a:rPr lang="es-ES" dirty="0"/>
              <a:t>Piura, Abril 2019</a:t>
            </a:r>
            <a:endParaRPr lang="es-PE" dirty="0"/>
          </a:p>
        </p:txBody>
      </p:sp>
    </p:spTree>
    <p:extLst>
      <p:ext uri="{BB962C8B-B14F-4D97-AF65-F5344CB8AC3E}">
        <p14:creationId xmlns:p14="http://schemas.microsoft.com/office/powerpoint/2010/main" val="24301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A6E487C-74AA-412B-9FCD-52D804167B60}"/>
              </a:ext>
            </a:extLst>
          </p:cNvPr>
          <p:cNvPicPr>
            <a:picLocks noChangeAspect="1"/>
          </p:cNvPicPr>
          <p:nvPr/>
        </p:nvPicPr>
        <p:blipFill>
          <a:blip r:embed="rId2"/>
          <a:stretch>
            <a:fillRect/>
          </a:stretch>
        </p:blipFill>
        <p:spPr>
          <a:xfrm>
            <a:off x="2287693" y="1285336"/>
            <a:ext cx="7616613" cy="5351958"/>
          </a:xfrm>
          <a:prstGeom prst="rect">
            <a:avLst/>
          </a:prstGeom>
        </p:spPr>
      </p:pic>
      <p:sp>
        <p:nvSpPr>
          <p:cNvPr id="6" name="CuadroTexto 5">
            <a:extLst>
              <a:ext uri="{FF2B5EF4-FFF2-40B4-BE49-F238E27FC236}">
                <a16:creationId xmlns:a16="http://schemas.microsoft.com/office/drawing/2014/main" id="{DE95BCA9-2B1E-485A-AA16-06717034FAD6}"/>
              </a:ext>
            </a:extLst>
          </p:cNvPr>
          <p:cNvSpPr txBox="1"/>
          <p:nvPr/>
        </p:nvSpPr>
        <p:spPr>
          <a:xfrm>
            <a:off x="1630392" y="422694"/>
            <a:ext cx="8384876" cy="369332"/>
          </a:xfrm>
          <a:prstGeom prst="rect">
            <a:avLst/>
          </a:prstGeom>
          <a:noFill/>
        </p:spPr>
        <p:txBody>
          <a:bodyPr wrap="square" rtlCol="0">
            <a:spAutoFit/>
          </a:bodyPr>
          <a:lstStyle/>
          <a:p>
            <a:pPr algn="ctr"/>
            <a:r>
              <a:rPr lang="es-ES" dirty="0"/>
              <a:t>UBICACIÓN Y DESCRIPCION DE LA CUENCA DEL RIO PIURA</a:t>
            </a:r>
            <a:endParaRPr lang="es-PE" dirty="0"/>
          </a:p>
        </p:txBody>
      </p:sp>
    </p:spTree>
    <p:extLst>
      <p:ext uri="{BB962C8B-B14F-4D97-AF65-F5344CB8AC3E}">
        <p14:creationId xmlns:p14="http://schemas.microsoft.com/office/powerpoint/2010/main" val="397519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864F9A-E440-43D8-BDC4-D67FD082DF63}"/>
              </a:ext>
            </a:extLst>
          </p:cNvPr>
          <p:cNvSpPr txBox="1"/>
          <p:nvPr/>
        </p:nvSpPr>
        <p:spPr>
          <a:xfrm>
            <a:off x="1733909" y="508958"/>
            <a:ext cx="9187133" cy="369332"/>
          </a:xfrm>
          <a:prstGeom prst="rect">
            <a:avLst/>
          </a:prstGeom>
          <a:noFill/>
        </p:spPr>
        <p:txBody>
          <a:bodyPr wrap="square" rtlCol="0">
            <a:spAutoFit/>
          </a:bodyPr>
          <a:lstStyle/>
          <a:p>
            <a:pPr algn="ctr"/>
            <a:r>
              <a:rPr lang="es-ES" dirty="0"/>
              <a:t>RIO PIURA : DESCRIPCION</a:t>
            </a:r>
            <a:endParaRPr lang="es-PE" dirty="0"/>
          </a:p>
        </p:txBody>
      </p:sp>
      <p:sp>
        <p:nvSpPr>
          <p:cNvPr id="5" name="CuadroTexto 4">
            <a:extLst>
              <a:ext uri="{FF2B5EF4-FFF2-40B4-BE49-F238E27FC236}">
                <a16:creationId xmlns:a16="http://schemas.microsoft.com/office/drawing/2014/main" id="{B85E0FEE-A482-4036-B53D-3EBCD7F28796}"/>
              </a:ext>
            </a:extLst>
          </p:cNvPr>
          <p:cNvSpPr txBox="1"/>
          <p:nvPr/>
        </p:nvSpPr>
        <p:spPr>
          <a:xfrm>
            <a:off x="940279" y="1190445"/>
            <a:ext cx="9894498" cy="5078313"/>
          </a:xfrm>
          <a:prstGeom prst="rect">
            <a:avLst/>
          </a:prstGeom>
          <a:noFill/>
        </p:spPr>
        <p:txBody>
          <a:bodyPr wrap="square" rtlCol="0">
            <a:spAutoFit/>
          </a:bodyPr>
          <a:lstStyle/>
          <a:p>
            <a:pPr marL="285750" indent="-285750">
              <a:buFont typeface="Arial" panose="020B0604020202020204" pitchFamily="34" charset="0"/>
              <a:buChar char="•"/>
            </a:pPr>
            <a:r>
              <a:rPr lang="es-ES" dirty="0"/>
              <a:t>ORIGEN</a:t>
            </a:r>
          </a:p>
          <a:p>
            <a:pPr marL="630238" indent="-363538">
              <a:buFont typeface="Wingdings" panose="05000000000000000000" pitchFamily="2" charset="2"/>
              <a:buChar char="§"/>
            </a:pPr>
            <a:r>
              <a:rPr lang="es-ES" dirty="0"/>
              <a:t>Cordillera a 3 600 </a:t>
            </a:r>
            <a:r>
              <a:rPr lang="es-ES" dirty="0" err="1"/>
              <a:t>m.s.n</a:t>
            </a:r>
            <a:r>
              <a:rPr lang="es-ES" dirty="0"/>
              <a:t>. del mar</a:t>
            </a:r>
          </a:p>
          <a:p>
            <a:pPr marL="630238" indent="-363538">
              <a:buFont typeface="Wingdings" panose="05000000000000000000" pitchFamily="2" charset="2"/>
              <a:buChar char="§"/>
            </a:pPr>
            <a:r>
              <a:rPr lang="es-ES" dirty="0"/>
              <a:t>Nace como Rio </a:t>
            </a:r>
            <a:r>
              <a:rPr lang="es-ES" dirty="0" err="1"/>
              <a:t>Huarmaca</a:t>
            </a:r>
            <a:endParaRPr lang="es-ES" dirty="0"/>
          </a:p>
          <a:p>
            <a:pPr marL="630238" indent="-363538">
              <a:buFont typeface="Wingdings" panose="05000000000000000000" pitchFamily="2" charset="2"/>
              <a:buChar char="§"/>
            </a:pPr>
            <a:r>
              <a:rPr lang="es-ES" dirty="0"/>
              <a:t>Cuenca cubre provincias : Huancabamba, </a:t>
            </a:r>
            <a:r>
              <a:rPr lang="es-ES" dirty="0" err="1"/>
              <a:t>Morropon</a:t>
            </a:r>
            <a:r>
              <a:rPr lang="es-ES" dirty="0"/>
              <a:t>, Ayabaca, Piura y Sechura</a:t>
            </a:r>
          </a:p>
          <a:p>
            <a:pPr marL="266700"/>
            <a:endParaRPr lang="es-PE" dirty="0"/>
          </a:p>
          <a:p>
            <a:pPr marL="285750" indent="-285750">
              <a:buFont typeface="Arial" panose="020B0604020202020204" pitchFamily="34" charset="0"/>
              <a:buChar char="•"/>
            </a:pPr>
            <a:r>
              <a:rPr lang="es-ES" dirty="0"/>
              <a:t>SUB CUENCAS</a:t>
            </a:r>
          </a:p>
          <a:p>
            <a:pPr marL="1077913" indent="-447675">
              <a:buFont typeface="Wingdings" panose="05000000000000000000" pitchFamily="2" charset="2"/>
              <a:buChar char="§"/>
            </a:pPr>
            <a:r>
              <a:rPr lang="es-ES" u="sng" dirty="0"/>
              <a:t>Margen Derecha</a:t>
            </a:r>
            <a:r>
              <a:rPr lang="es-ES" dirty="0"/>
              <a:t>, involucra 10 sub cuencas:</a:t>
            </a:r>
          </a:p>
          <a:p>
            <a:pPr marL="1077913" indent="-447675"/>
            <a:r>
              <a:rPr lang="es-ES" dirty="0"/>
              <a:t>	</a:t>
            </a:r>
            <a:r>
              <a:rPr lang="es-ES" dirty="0" err="1"/>
              <a:t>Chignia</a:t>
            </a:r>
            <a:r>
              <a:rPr lang="es-ES" dirty="0"/>
              <a:t>, </a:t>
            </a:r>
            <a:r>
              <a:rPr lang="es-ES" dirty="0" err="1"/>
              <a:t>Huarmaca</a:t>
            </a:r>
            <a:r>
              <a:rPr lang="es-ES" dirty="0"/>
              <a:t>, Pata-</a:t>
            </a:r>
            <a:r>
              <a:rPr lang="es-ES" dirty="0" err="1"/>
              <a:t>Pusmalca,Bigote</a:t>
            </a:r>
            <a:r>
              <a:rPr lang="es-ES" dirty="0"/>
              <a:t>, Corral del Medio, La Gallega; </a:t>
            </a:r>
            <a:r>
              <a:rPr lang="es-ES" dirty="0" err="1"/>
              <a:t>Charanal</a:t>
            </a:r>
            <a:r>
              <a:rPr lang="es-ES" dirty="0"/>
              <a:t> – Las Damas, </a:t>
            </a:r>
            <a:r>
              <a:rPr lang="es-ES" dirty="0" err="1"/>
              <a:t>Yapatera</a:t>
            </a:r>
            <a:r>
              <a:rPr lang="es-ES" dirty="0"/>
              <a:t>, </a:t>
            </a:r>
            <a:r>
              <a:rPr lang="es-ES" dirty="0" err="1"/>
              <a:t>Sancor</a:t>
            </a:r>
            <a:r>
              <a:rPr lang="es-ES" dirty="0"/>
              <a:t>, San Francisco – Carneros</a:t>
            </a:r>
          </a:p>
          <a:p>
            <a:pPr marL="1077913" indent="-447675">
              <a:buFont typeface="Wingdings" panose="05000000000000000000" pitchFamily="2" charset="2"/>
              <a:buChar char="§"/>
            </a:pPr>
            <a:r>
              <a:rPr lang="es-ES" u="sng" dirty="0"/>
              <a:t>Margen Izquierda</a:t>
            </a:r>
            <a:r>
              <a:rPr lang="es-ES" dirty="0"/>
              <a:t>, involucra 05 sub cuencas:</a:t>
            </a:r>
          </a:p>
          <a:p>
            <a:pPr marL="1077913" indent="-447675"/>
            <a:r>
              <a:rPr lang="es-ES" dirty="0"/>
              <a:t>	</a:t>
            </a:r>
            <a:r>
              <a:rPr lang="es-ES" dirty="0" err="1"/>
              <a:t>Guarabo</a:t>
            </a:r>
            <a:r>
              <a:rPr lang="es-ES" dirty="0"/>
              <a:t>-Rio Seco de Hualas, La Matanza- Totoritas, Tablazo Margen Izquierda – Bajo Piura </a:t>
            </a:r>
          </a:p>
          <a:p>
            <a:pPr marL="285750" indent="-285750">
              <a:buFont typeface="Arial" panose="020B0604020202020204" pitchFamily="34" charset="0"/>
              <a:buChar char="•"/>
            </a:pPr>
            <a:endParaRPr lang="es-PE" dirty="0"/>
          </a:p>
          <a:p>
            <a:pPr marL="285750" indent="-285750">
              <a:buFont typeface="Arial" panose="020B0604020202020204" pitchFamily="34" charset="0"/>
              <a:buChar char="•"/>
            </a:pPr>
            <a:r>
              <a:rPr lang="es-PE" dirty="0"/>
              <a:t>CARACTERISTICAS DE LA CUENCA</a:t>
            </a:r>
          </a:p>
          <a:p>
            <a:endParaRPr lang="es-PE" dirty="0"/>
          </a:p>
          <a:p>
            <a:pPr marL="630238" indent="-363538">
              <a:buFont typeface="Wingdings" panose="05000000000000000000" pitchFamily="2" charset="2"/>
              <a:buChar char="§"/>
            </a:pPr>
            <a:r>
              <a:rPr lang="es-ES" dirty="0"/>
              <a:t>Longitud : 280Km</a:t>
            </a:r>
          </a:p>
          <a:p>
            <a:pPr marL="630238" indent="-363538">
              <a:buFont typeface="Wingdings" panose="05000000000000000000" pitchFamily="2" charset="2"/>
              <a:buChar char="§"/>
            </a:pPr>
            <a:r>
              <a:rPr lang="es-ES" dirty="0"/>
              <a:t>Pendiente suave (0.03%) : 248 km</a:t>
            </a:r>
          </a:p>
          <a:p>
            <a:pPr marL="630238" indent="-363538">
              <a:buFont typeface="Wingdings" panose="05000000000000000000" pitchFamily="2" charset="2"/>
              <a:buChar char="§"/>
            </a:pPr>
            <a:r>
              <a:rPr lang="es-ES" dirty="0"/>
              <a:t>Pendiente mayor (</a:t>
            </a:r>
            <a:r>
              <a:rPr lang="es-ES" dirty="0" err="1"/>
              <a:t>Prom</a:t>
            </a:r>
            <a:r>
              <a:rPr lang="es-ES" dirty="0"/>
              <a:t>: 7.8%) : 32Km</a:t>
            </a:r>
          </a:p>
          <a:p>
            <a:pPr marL="1077913"/>
            <a:endParaRPr lang="es-ES" dirty="0"/>
          </a:p>
        </p:txBody>
      </p:sp>
    </p:spTree>
    <p:extLst>
      <p:ext uri="{BB962C8B-B14F-4D97-AF65-F5344CB8AC3E}">
        <p14:creationId xmlns:p14="http://schemas.microsoft.com/office/powerpoint/2010/main" val="387011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2E80CAC-7982-4975-83E2-95C088C8B402}"/>
              </a:ext>
            </a:extLst>
          </p:cNvPr>
          <p:cNvSpPr txBox="1"/>
          <p:nvPr/>
        </p:nvSpPr>
        <p:spPr>
          <a:xfrm>
            <a:off x="940279" y="1190445"/>
            <a:ext cx="5805578" cy="4247317"/>
          </a:xfrm>
          <a:prstGeom prst="rect">
            <a:avLst/>
          </a:prstGeom>
          <a:noFill/>
        </p:spPr>
        <p:txBody>
          <a:bodyPr wrap="square" rtlCol="0">
            <a:spAutoFit/>
          </a:bodyPr>
          <a:lstStyle/>
          <a:p>
            <a:pPr marL="285750" indent="-285750">
              <a:buFont typeface="Arial" panose="020B0604020202020204" pitchFamily="34" charset="0"/>
              <a:buChar char="•"/>
            </a:pPr>
            <a:r>
              <a:rPr lang="es-ES" dirty="0"/>
              <a:t>CUERPOS DE AGUA GENERADOS EN LA CUENCA</a:t>
            </a:r>
          </a:p>
          <a:p>
            <a:pPr marL="630238" indent="-363538">
              <a:buFont typeface="Wingdings" panose="05000000000000000000" pitchFamily="2" charset="2"/>
              <a:buChar char="§"/>
            </a:pPr>
            <a:r>
              <a:rPr lang="es-ES" dirty="0"/>
              <a:t>Laguna Ramón	12Km</a:t>
            </a:r>
            <a:r>
              <a:rPr lang="es-ES" baseline="30000" dirty="0"/>
              <a:t>2</a:t>
            </a:r>
            <a:endParaRPr lang="es-ES" dirty="0"/>
          </a:p>
          <a:p>
            <a:pPr marL="630238" indent="-363538">
              <a:buFont typeface="Wingdings" panose="05000000000000000000" pitchFamily="2" charset="2"/>
              <a:buChar char="§"/>
            </a:pPr>
            <a:r>
              <a:rPr lang="es-ES" dirty="0"/>
              <a:t>Laguna de </a:t>
            </a:r>
            <a:r>
              <a:rPr lang="es-ES" dirty="0" err="1"/>
              <a:t>Ñapique</a:t>
            </a:r>
            <a:r>
              <a:rPr lang="es-ES" dirty="0"/>
              <a:t>	08 Km</a:t>
            </a:r>
            <a:r>
              <a:rPr lang="es-ES" baseline="30000" dirty="0"/>
              <a:t>2</a:t>
            </a:r>
          </a:p>
          <a:p>
            <a:pPr marL="630238" indent="-363538">
              <a:buFont typeface="Wingdings" panose="05000000000000000000" pitchFamily="2" charset="2"/>
              <a:buChar char="§"/>
            </a:pPr>
            <a:r>
              <a:rPr lang="es-ES" dirty="0"/>
              <a:t>Laguna Las Salinas	150 Km</a:t>
            </a:r>
            <a:r>
              <a:rPr lang="es-ES" baseline="30000" dirty="0"/>
              <a:t>2</a:t>
            </a:r>
          </a:p>
          <a:p>
            <a:pPr marL="630238" indent="-363538">
              <a:buFont typeface="Wingdings" panose="05000000000000000000" pitchFamily="2" charset="2"/>
              <a:buChar char="§"/>
            </a:pPr>
            <a:r>
              <a:rPr lang="es-ES" dirty="0"/>
              <a:t>Laguna La Niña	200 Km</a:t>
            </a:r>
            <a:r>
              <a:rPr lang="es-ES" baseline="30000" dirty="0"/>
              <a:t>2</a:t>
            </a:r>
          </a:p>
          <a:p>
            <a:pPr marL="266700"/>
            <a:r>
              <a:rPr lang="es-ES" dirty="0"/>
              <a:t>		</a:t>
            </a:r>
            <a:endParaRPr lang="es-PE" dirty="0"/>
          </a:p>
          <a:p>
            <a:pPr marL="285750" indent="-285750">
              <a:buFont typeface="Arial" panose="020B0604020202020204" pitchFamily="34" charset="0"/>
              <a:buChar char="•"/>
            </a:pPr>
            <a:r>
              <a:rPr lang="es-PE" dirty="0"/>
              <a:t>CAUDALES: Registro Estación Los Ejidos (Piura)</a:t>
            </a:r>
          </a:p>
          <a:p>
            <a:endParaRPr lang="es-PE" dirty="0"/>
          </a:p>
          <a:p>
            <a:pPr marL="630238" indent="-363538">
              <a:buFont typeface="Arial" panose="020B0604020202020204" pitchFamily="34" charset="0"/>
              <a:buChar char="•"/>
            </a:pPr>
            <a:r>
              <a:rPr lang="es-ES" dirty="0"/>
              <a:t>Normales : Promedio Anual  : 55.5m</a:t>
            </a:r>
            <a:r>
              <a:rPr lang="es-ES" baseline="30000" dirty="0"/>
              <a:t>3</a:t>
            </a:r>
            <a:r>
              <a:rPr lang="es-ES" dirty="0"/>
              <a:t>/</a:t>
            </a:r>
            <a:r>
              <a:rPr lang="es-ES" dirty="0" err="1"/>
              <a:t>seg</a:t>
            </a:r>
            <a:endParaRPr lang="es-ES" dirty="0"/>
          </a:p>
          <a:p>
            <a:pPr marL="1698625" lvl="2"/>
            <a:r>
              <a:rPr lang="es-ES" dirty="0"/>
              <a:t>Promedio Mensual (marzo) : 134m3/</a:t>
            </a:r>
            <a:r>
              <a:rPr lang="es-ES" dirty="0" err="1"/>
              <a:t>seg</a:t>
            </a:r>
            <a:endParaRPr lang="es-ES" dirty="0"/>
          </a:p>
          <a:p>
            <a:pPr marL="630238" lvl="2" indent="-363538">
              <a:buFont typeface="Arial" panose="020B0604020202020204" pitchFamily="34" charset="0"/>
              <a:buChar char="•"/>
            </a:pPr>
            <a:r>
              <a:rPr lang="es-ES" dirty="0" err="1"/>
              <a:t>Maximos</a:t>
            </a:r>
            <a:r>
              <a:rPr lang="es-ES" dirty="0"/>
              <a:t> Puntuales : </a:t>
            </a:r>
          </a:p>
          <a:p>
            <a:pPr marL="1698625" lvl="2" indent="-1431925"/>
            <a:r>
              <a:rPr lang="es-ES" dirty="0"/>
              <a:t>	Año 1983 : 3 200 m</a:t>
            </a:r>
            <a:r>
              <a:rPr lang="es-ES" baseline="30000" dirty="0"/>
              <a:t>3</a:t>
            </a:r>
            <a:r>
              <a:rPr lang="es-ES" dirty="0"/>
              <a:t>/</a:t>
            </a:r>
            <a:r>
              <a:rPr lang="es-ES" dirty="0" err="1"/>
              <a:t>seg</a:t>
            </a:r>
            <a:endParaRPr lang="es-ES" dirty="0"/>
          </a:p>
          <a:p>
            <a:pPr marL="2155825" lvl="2" indent="-1889125"/>
            <a:r>
              <a:rPr lang="es-ES" dirty="0"/>
              <a:t>	1998 : 3 500 m</a:t>
            </a:r>
            <a:r>
              <a:rPr lang="es-ES" baseline="30000" dirty="0"/>
              <a:t>3</a:t>
            </a:r>
            <a:r>
              <a:rPr lang="es-ES" dirty="0"/>
              <a:t>/</a:t>
            </a:r>
            <a:r>
              <a:rPr lang="es-ES" dirty="0" err="1"/>
              <a:t>seg</a:t>
            </a:r>
            <a:endParaRPr lang="es-ES" dirty="0"/>
          </a:p>
          <a:p>
            <a:pPr marL="2155825" lvl="2" indent="-1889125"/>
            <a:r>
              <a:rPr lang="es-ES" dirty="0"/>
              <a:t>	2017 : 3 468 m</a:t>
            </a:r>
            <a:r>
              <a:rPr lang="es-ES" baseline="30000" dirty="0"/>
              <a:t>3</a:t>
            </a:r>
            <a:r>
              <a:rPr lang="es-ES" dirty="0"/>
              <a:t>/</a:t>
            </a:r>
            <a:r>
              <a:rPr lang="es-ES" dirty="0" err="1"/>
              <a:t>seg</a:t>
            </a:r>
            <a:r>
              <a:rPr lang="es-ES" dirty="0"/>
              <a:t>	</a:t>
            </a:r>
          </a:p>
          <a:p>
            <a:pPr marL="1077913"/>
            <a:endParaRPr lang="es-ES" dirty="0"/>
          </a:p>
        </p:txBody>
      </p:sp>
      <p:pic>
        <p:nvPicPr>
          <p:cNvPr id="6" name="Imagen 5">
            <a:extLst>
              <a:ext uri="{FF2B5EF4-FFF2-40B4-BE49-F238E27FC236}">
                <a16:creationId xmlns:a16="http://schemas.microsoft.com/office/drawing/2014/main" id="{BEE27B3B-7370-471E-9348-A72C7AB36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442" y="3105507"/>
            <a:ext cx="4046279" cy="3034709"/>
          </a:xfrm>
          <a:prstGeom prst="rect">
            <a:avLst/>
          </a:prstGeom>
        </p:spPr>
      </p:pic>
      <p:pic>
        <p:nvPicPr>
          <p:cNvPr id="8" name="Imagen 7">
            <a:extLst>
              <a:ext uri="{FF2B5EF4-FFF2-40B4-BE49-F238E27FC236}">
                <a16:creationId xmlns:a16="http://schemas.microsoft.com/office/drawing/2014/main" id="{D9B1EEC3-5719-41AE-A7A2-E0B7B2B79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442" y="658616"/>
            <a:ext cx="4046279" cy="2323111"/>
          </a:xfrm>
          <a:prstGeom prst="rect">
            <a:avLst/>
          </a:prstGeom>
        </p:spPr>
      </p:pic>
    </p:spTree>
    <p:extLst>
      <p:ext uri="{BB962C8B-B14F-4D97-AF65-F5344CB8AC3E}">
        <p14:creationId xmlns:p14="http://schemas.microsoft.com/office/powerpoint/2010/main" val="103349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4794441-C97C-4686-A640-C81DD61BC824}"/>
              </a:ext>
            </a:extLst>
          </p:cNvPr>
          <p:cNvSpPr txBox="1"/>
          <p:nvPr/>
        </p:nvSpPr>
        <p:spPr>
          <a:xfrm>
            <a:off x="940279" y="930049"/>
            <a:ext cx="9894498" cy="2862322"/>
          </a:xfrm>
          <a:prstGeom prst="rect">
            <a:avLst/>
          </a:prstGeom>
          <a:noFill/>
        </p:spPr>
        <p:txBody>
          <a:bodyPr wrap="square" rtlCol="0">
            <a:spAutoFit/>
          </a:bodyPr>
          <a:lstStyle/>
          <a:p>
            <a:pPr marL="630238" indent="-363538">
              <a:buFont typeface="Wingdings" panose="05000000000000000000" pitchFamily="2" charset="2"/>
              <a:buChar char="§"/>
            </a:pPr>
            <a:r>
              <a:rPr lang="es-ES" dirty="0"/>
              <a:t>Derechos Administrativos Otorgados (al 2018)</a:t>
            </a:r>
          </a:p>
          <a:p>
            <a:pPr marL="915988" indent="-285750">
              <a:buFont typeface="Courier New" panose="02070309020205020404" pitchFamily="49" charset="0"/>
              <a:buChar char="o"/>
            </a:pPr>
            <a:r>
              <a:rPr lang="es-ES" dirty="0"/>
              <a:t>Acuicultura Continental</a:t>
            </a:r>
          </a:p>
          <a:p>
            <a:pPr marL="896938" defTabSz="896938"/>
            <a:r>
              <a:rPr lang="es-ES" dirty="0"/>
              <a:t>AMYGE	: (02) </a:t>
            </a:r>
          </a:p>
          <a:p>
            <a:pPr marL="896938" defTabSz="896938"/>
            <a:r>
              <a:rPr lang="es-ES" dirty="0"/>
              <a:t>AMYPE    : (00)</a:t>
            </a:r>
          </a:p>
          <a:p>
            <a:pPr marL="896938" defTabSz="896938"/>
            <a:r>
              <a:rPr lang="es-ES" dirty="0"/>
              <a:t>AREL        : (66)</a:t>
            </a:r>
          </a:p>
          <a:p>
            <a:pPr marL="896938" indent="-266700" defTabSz="896938">
              <a:buFont typeface="Courier New" panose="02070309020205020404" pitchFamily="49" charset="0"/>
              <a:buChar char="o"/>
            </a:pPr>
            <a:r>
              <a:rPr lang="es-ES" dirty="0"/>
              <a:t>Acuicultura Marina</a:t>
            </a:r>
          </a:p>
          <a:p>
            <a:pPr marL="896938" defTabSz="896938"/>
            <a:r>
              <a:rPr lang="es-ES" dirty="0"/>
              <a:t>AMYGE	: 03 (Otorgados por PRODUCE)</a:t>
            </a:r>
          </a:p>
          <a:p>
            <a:pPr marL="896938" defTabSz="896938"/>
            <a:r>
              <a:rPr lang="es-ES" dirty="0"/>
              <a:t>AMYPE    :  218 (152 OSPAS y 66 Empresas Otorgados por DIREPRO)</a:t>
            </a:r>
          </a:p>
          <a:p>
            <a:pPr marL="896938" defTabSz="896938"/>
            <a:endParaRPr lang="es-ES" dirty="0"/>
          </a:p>
          <a:p>
            <a:pPr marL="552450" indent="-285750" defTabSz="896938">
              <a:buFont typeface="Wingdings" panose="05000000000000000000" pitchFamily="2" charset="2"/>
              <a:buChar char="§"/>
            </a:pPr>
            <a:r>
              <a:rPr lang="es-ES" dirty="0" err="1"/>
              <a:t>Produccion</a:t>
            </a:r>
            <a:r>
              <a:rPr lang="es-ES" dirty="0"/>
              <a:t> / </a:t>
            </a:r>
            <a:r>
              <a:rPr lang="es-ES" dirty="0" err="1"/>
              <a:t>Exportacion</a:t>
            </a:r>
            <a:r>
              <a:rPr lang="es-ES" dirty="0"/>
              <a:t> (su valor económico)  </a:t>
            </a:r>
          </a:p>
        </p:txBody>
      </p:sp>
      <p:sp>
        <p:nvSpPr>
          <p:cNvPr id="6" name="CuadroTexto 5">
            <a:extLst>
              <a:ext uri="{FF2B5EF4-FFF2-40B4-BE49-F238E27FC236}">
                <a16:creationId xmlns:a16="http://schemas.microsoft.com/office/drawing/2014/main" id="{66835022-950C-452A-B55B-7E5991AE6B8D}"/>
              </a:ext>
            </a:extLst>
          </p:cNvPr>
          <p:cNvSpPr txBox="1"/>
          <p:nvPr/>
        </p:nvSpPr>
        <p:spPr>
          <a:xfrm>
            <a:off x="940279" y="560717"/>
            <a:ext cx="9670212" cy="369332"/>
          </a:xfrm>
          <a:prstGeom prst="rect">
            <a:avLst/>
          </a:prstGeom>
          <a:noFill/>
        </p:spPr>
        <p:txBody>
          <a:bodyPr wrap="square" rtlCol="0">
            <a:spAutoFit/>
          </a:bodyPr>
          <a:lstStyle/>
          <a:p>
            <a:r>
              <a:rPr lang="es-ES" dirty="0"/>
              <a:t>IMPACTO DE LA ACUICULTURA EN LA ECONOMIA REGIONAL</a:t>
            </a:r>
            <a:endParaRPr lang="es-PE" dirty="0"/>
          </a:p>
        </p:txBody>
      </p:sp>
      <p:pic>
        <p:nvPicPr>
          <p:cNvPr id="7" name="Imagen 6">
            <a:extLst>
              <a:ext uri="{FF2B5EF4-FFF2-40B4-BE49-F238E27FC236}">
                <a16:creationId xmlns:a16="http://schemas.microsoft.com/office/drawing/2014/main" id="{E1CF0CEC-952C-4473-92AD-966F4E23338F}"/>
              </a:ext>
            </a:extLst>
          </p:cNvPr>
          <p:cNvPicPr>
            <a:picLocks noChangeAspect="1"/>
          </p:cNvPicPr>
          <p:nvPr/>
        </p:nvPicPr>
        <p:blipFill>
          <a:blip r:embed="rId2"/>
          <a:stretch>
            <a:fillRect/>
          </a:stretch>
        </p:blipFill>
        <p:spPr>
          <a:xfrm>
            <a:off x="1352534" y="3792371"/>
            <a:ext cx="6438931" cy="2437309"/>
          </a:xfrm>
          <a:prstGeom prst="rect">
            <a:avLst/>
          </a:prstGeom>
        </p:spPr>
      </p:pic>
    </p:spTree>
    <p:extLst>
      <p:ext uri="{BB962C8B-B14F-4D97-AF65-F5344CB8AC3E}">
        <p14:creationId xmlns:p14="http://schemas.microsoft.com/office/powerpoint/2010/main" val="227162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06236D-DA1F-477E-BAD7-07CC4F2ECBA7}"/>
              </a:ext>
            </a:extLst>
          </p:cNvPr>
          <p:cNvPicPr>
            <a:picLocks noChangeAspect="1"/>
          </p:cNvPicPr>
          <p:nvPr/>
        </p:nvPicPr>
        <p:blipFill>
          <a:blip r:embed="rId2"/>
          <a:stretch>
            <a:fillRect/>
          </a:stretch>
        </p:blipFill>
        <p:spPr>
          <a:xfrm>
            <a:off x="1433636" y="1184678"/>
            <a:ext cx="6748857" cy="2766220"/>
          </a:xfrm>
          <a:prstGeom prst="rect">
            <a:avLst/>
          </a:prstGeom>
        </p:spPr>
      </p:pic>
      <p:sp>
        <p:nvSpPr>
          <p:cNvPr id="5" name="CuadroTexto 4">
            <a:extLst>
              <a:ext uri="{FF2B5EF4-FFF2-40B4-BE49-F238E27FC236}">
                <a16:creationId xmlns:a16="http://schemas.microsoft.com/office/drawing/2014/main" id="{DCC053BF-0BB4-4D4F-8334-8CE1F601C728}"/>
              </a:ext>
            </a:extLst>
          </p:cNvPr>
          <p:cNvSpPr txBox="1"/>
          <p:nvPr/>
        </p:nvSpPr>
        <p:spPr>
          <a:xfrm>
            <a:off x="1433636" y="560717"/>
            <a:ext cx="7615473" cy="369332"/>
          </a:xfrm>
          <a:prstGeom prst="rect">
            <a:avLst/>
          </a:prstGeom>
          <a:noFill/>
        </p:spPr>
        <p:txBody>
          <a:bodyPr wrap="square" rtlCol="0">
            <a:spAutoFit/>
          </a:bodyPr>
          <a:lstStyle/>
          <a:p>
            <a:pPr algn="ctr"/>
            <a:r>
              <a:rPr lang="es-ES" dirty="0"/>
              <a:t>ASPECTOS SOCIALES – PUESTOS DE TRABAJO GENERADOS</a:t>
            </a:r>
            <a:endParaRPr lang="es-PE" dirty="0"/>
          </a:p>
        </p:txBody>
      </p:sp>
      <p:pic>
        <p:nvPicPr>
          <p:cNvPr id="7" name="Imagen 6">
            <a:extLst>
              <a:ext uri="{FF2B5EF4-FFF2-40B4-BE49-F238E27FC236}">
                <a16:creationId xmlns:a16="http://schemas.microsoft.com/office/drawing/2014/main" id="{71455FBE-4ABC-4729-A38E-65B2E1EF6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807" y="3709069"/>
            <a:ext cx="7204974" cy="2881990"/>
          </a:xfrm>
          <a:prstGeom prst="rect">
            <a:avLst/>
          </a:prstGeom>
        </p:spPr>
      </p:pic>
    </p:spTree>
    <p:extLst>
      <p:ext uri="{BB962C8B-B14F-4D97-AF65-F5344CB8AC3E}">
        <p14:creationId xmlns:p14="http://schemas.microsoft.com/office/powerpoint/2010/main" val="56998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E36260E-FC71-4C17-B0BF-8AEDA0321331}"/>
              </a:ext>
            </a:extLst>
          </p:cNvPr>
          <p:cNvSpPr/>
          <p:nvPr/>
        </p:nvSpPr>
        <p:spPr>
          <a:xfrm>
            <a:off x="837933" y="628929"/>
            <a:ext cx="6114047" cy="5262979"/>
          </a:xfrm>
          <a:prstGeom prst="rect">
            <a:avLst/>
          </a:prstGeom>
        </p:spPr>
        <p:txBody>
          <a:bodyPr wrap="square">
            <a:spAutoFit/>
          </a:bodyPr>
          <a:lstStyle/>
          <a:p>
            <a:pPr lvl="0" algn="just">
              <a:spcAft>
                <a:spcPts val="0"/>
              </a:spcAft>
            </a:pPr>
            <a:r>
              <a:rPr lang="es-ES" sz="1400" b="1" dirty="0">
                <a:latin typeface="Arial" panose="020B0604020202020204" pitchFamily="34" charset="0"/>
                <a:ea typeface="MS Mincho" panose="02020609040205080304" pitchFamily="49" charset="-128"/>
                <a:cs typeface="Arial" panose="020B0604020202020204" pitchFamily="34" charset="0"/>
              </a:rPr>
              <a:t>Impactos del Río Piura en la bahía de Sechura y la maricultura</a:t>
            </a:r>
            <a:endParaRPr lang="es-PE" sz="1400" dirty="0">
              <a:latin typeface="Arial" panose="020B0604020202020204" pitchFamily="34" charset="0"/>
              <a:ea typeface="MS Mincho" panose="02020609040205080304" pitchFamily="49" charset="-128"/>
              <a:cs typeface="Arial" panose="020B0604020202020204" pitchFamily="34" charset="0"/>
            </a:endParaRPr>
          </a:p>
          <a:p>
            <a:pPr marL="810260" algn="just">
              <a:spcAft>
                <a:spcPts val="0"/>
              </a:spcAft>
            </a:pPr>
            <a:r>
              <a:rPr lang="es-ES" sz="1400" dirty="0">
                <a:latin typeface="Arial" panose="020B0604020202020204" pitchFamily="34" charset="0"/>
                <a:ea typeface="MS Mincho" panose="02020609040205080304" pitchFamily="49" charset="-128"/>
                <a:cs typeface="Arial" panose="020B0604020202020204" pitchFamily="34" charset="0"/>
              </a:rPr>
              <a:t> </a:t>
            </a:r>
            <a:endParaRPr lang="es-PE" sz="1400"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Wingdings" panose="05000000000000000000" pitchFamily="2" charset="2"/>
              <a:buChar char=""/>
            </a:pPr>
            <a:r>
              <a:rPr lang="es-PE" sz="1400" dirty="0">
                <a:latin typeface="Arial" panose="020B0604020202020204" pitchFamily="34" charset="0"/>
                <a:ea typeface="MS Mincho" panose="02020609040205080304" pitchFamily="49" charset="-128"/>
                <a:cs typeface="Arial" panose="020B0604020202020204" pitchFamily="34" charset="0"/>
              </a:rPr>
              <a:t>Ocurrió el ingreso de agua dulce por el estuario de </a:t>
            </a:r>
            <a:r>
              <a:rPr lang="es-PE" sz="1400" dirty="0" err="1">
                <a:latin typeface="Arial" panose="020B0604020202020204" pitchFamily="34" charset="0"/>
                <a:ea typeface="MS Mincho" panose="02020609040205080304" pitchFamily="49" charset="-128"/>
                <a:cs typeface="Arial" panose="020B0604020202020204" pitchFamily="34" charset="0"/>
              </a:rPr>
              <a:t>Virrilá</a:t>
            </a:r>
            <a:r>
              <a:rPr lang="es-PE" sz="1400" dirty="0">
                <a:latin typeface="Arial" panose="020B0604020202020204" pitchFamily="34" charset="0"/>
                <a:ea typeface="MS Mincho" panose="02020609040205080304" pitchFamily="49" charset="-128"/>
                <a:cs typeface="Arial" panose="020B0604020202020204" pitchFamily="34" charset="0"/>
              </a:rPr>
              <a:t>, evidenciado por la disminución de la salinidad registrada por IMARPE y SANIPES.</a:t>
            </a:r>
          </a:p>
          <a:p>
            <a:pPr lvl="0" algn="just">
              <a:spcAft>
                <a:spcPts val="0"/>
              </a:spcAft>
            </a:pPr>
            <a:endParaRPr lang="es-PE" sz="1400"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Wingdings" panose="05000000000000000000" pitchFamily="2" charset="2"/>
              <a:buChar char=""/>
            </a:pPr>
            <a:r>
              <a:rPr lang="es-PE" sz="1400" dirty="0">
                <a:latin typeface="Arial" panose="020B0604020202020204" pitchFamily="34" charset="0"/>
                <a:ea typeface="MS Mincho" panose="02020609040205080304" pitchFamily="49" charset="-128"/>
                <a:cs typeface="Arial" panose="020B0604020202020204" pitchFamily="34" charset="0"/>
              </a:rPr>
              <a:t>Presencia de masas de agua de color marrón – rojizo que evidencia la presencia de “aguaje”, alimentado por el aporte de nutrientes a través de la descarga del río Piura a la bahía</a:t>
            </a:r>
          </a:p>
          <a:p>
            <a:pPr lvl="0" algn="just">
              <a:spcAft>
                <a:spcPts val="0"/>
              </a:spcAft>
            </a:pPr>
            <a:endParaRPr lang="es-PE" sz="1400"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Wingdings" panose="05000000000000000000" pitchFamily="2" charset="2"/>
              <a:buChar char=""/>
            </a:pPr>
            <a:r>
              <a:rPr lang="es-PE" sz="1400" dirty="0">
                <a:latin typeface="Arial" panose="020B0604020202020204" pitchFamily="34" charset="0"/>
                <a:ea typeface="MS Mincho" panose="02020609040205080304" pitchFamily="49" charset="-128"/>
                <a:cs typeface="Arial" panose="020B0604020202020204" pitchFamily="34" charset="0"/>
              </a:rPr>
              <a:t>Producto de las corrientes marinas que se dan en la bahía, tanto el aporte de agua dulce, como la floración algal se  dispersan hacia las diversas zonas de producción, haciéndose más notorios los efectos de las anomalías referidas, lo que impacta en un espacio significativo en la bahía, evidenciado por las altas tasas de mortandad con la consiguiente pérdida económica.</a:t>
            </a:r>
          </a:p>
          <a:p>
            <a:pPr lvl="0" algn="just">
              <a:spcAft>
                <a:spcPts val="0"/>
              </a:spcAft>
            </a:pPr>
            <a:endParaRPr lang="es-PE" sz="1400" dirty="0">
              <a:latin typeface="Arial" panose="020B0604020202020204" pitchFamily="34" charset="0"/>
              <a:ea typeface="MS Mincho" panose="02020609040205080304" pitchFamily="49" charset="-128"/>
              <a:cs typeface="Arial" panose="020B0604020202020204" pitchFamily="34" charset="0"/>
            </a:endParaRPr>
          </a:p>
          <a:p>
            <a:pPr marL="357188" indent="-357188" algn="just">
              <a:buFont typeface="Wingdings" panose="05000000000000000000" pitchFamily="2" charset="2"/>
              <a:buChar char="Ø"/>
            </a:pPr>
            <a:r>
              <a:rPr lang="es-PE" sz="1400" dirty="0">
                <a:latin typeface="Arial" panose="020B0604020202020204" pitchFamily="34" charset="0"/>
                <a:ea typeface="MS Mincho" panose="02020609040205080304" pitchFamily="49" charset="-128"/>
                <a:cs typeface="Arial" panose="020B0604020202020204" pitchFamily="34" charset="0"/>
              </a:rPr>
              <a:t>Es oportuno referir que el Gobierno Regional de Piura, durante el presente año financiará el desarrollo del estudio </a:t>
            </a:r>
            <a:r>
              <a:rPr lang="es-PE" sz="1400" b="1" dirty="0">
                <a:latin typeface="Arial" panose="020B0604020202020204" pitchFamily="34" charset="0"/>
                <a:ea typeface="MS Mincho" panose="02020609040205080304" pitchFamily="49" charset="-128"/>
                <a:cs typeface="Arial" panose="020B0604020202020204" pitchFamily="34" charset="0"/>
              </a:rPr>
              <a:t>“Plan Integral de la Cuenca del Río Piura y el Plan Maestro del Drenaje Pluvial “</a:t>
            </a:r>
            <a:r>
              <a:rPr lang="es-PE" sz="1400" dirty="0">
                <a:latin typeface="Arial" panose="020B0604020202020204" pitchFamily="34" charset="0"/>
                <a:ea typeface="MS Mincho" panose="02020609040205080304" pitchFamily="49" charset="-128"/>
                <a:cs typeface="Arial" panose="020B0604020202020204" pitchFamily="34" charset="0"/>
              </a:rPr>
              <a:t> a cargo del Consorcio Inundaciones Piura  con una inversión 17’500,000.00 soles, el cual como se entenderá en su concepción, desarrollo y ejecución contemplará los potenciales impactos que sobre las actividades productivas pueden darse a lo largo de la cuenca, que sin duda implicará evaluar los correspondientes a la bahía de Sechura</a:t>
            </a:r>
            <a:endParaRPr lang="es-PE" sz="14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AFD6CA05-1BE7-415A-B5B9-99D45F89F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425606" y="881993"/>
            <a:ext cx="3777889" cy="2833417"/>
          </a:xfrm>
          <a:prstGeom prst="rect">
            <a:avLst/>
          </a:prstGeom>
        </p:spPr>
      </p:pic>
      <p:pic>
        <p:nvPicPr>
          <p:cNvPr id="8" name="Imagen 7">
            <a:extLst>
              <a:ext uri="{FF2B5EF4-FFF2-40B4-BE49-F238E27FC236}">
                <a16:creationId xmlns:a16="http://schemas.microsoft.com/office/drawing/2014/main" id="{942FAC45-A9E3-4837-B62F-623A97B05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435" y="3933646"/>
            <a:ext cx="3615544" cy="2625036"/>
          </a:xfrm>
          <a:prstGeom prst="rect">
            <a:avLst/>
          </a:prstGeom>
        </p:spPr>
      </p:pic>
      <p:sp>
        <p:nvSpPr>
          <p:cNvPr id="9" name="CuadroTexto 8">
            <a:extLst>
              <a:ext uri="{FF2B5EF4-FFF2-40B4-BE49-F238E27FC236}">
                <a16:creationId xmlns:a16="http://schemas.microsoft.com/office/drawing/2014/main" id="{E1E028C3-F86A-49AC-8120-A7864953F6C4}"/>
              </a:ext>
            </a:extLst>
          </p:cNvPr>
          <p:cNvSpPr txBox="1"/>
          <p:nvPr/>
        </p:nvSpPr>
        <p:spPr>
          <a:xfrm>
            <a:off x="7897842" y="409757"/>
            <a:ext cx="2889849" cy="523220"/>
          </a:xfrm>
          <a:prstGeom prst="rect">
            <a:avLst/>
          </a:prstGeom>
          <a:noFill/>
        </p:spPr>
        <p:txBody>
          <a:bodyPr wrap="square" rtlCol="0">
            <a:spAutoFit/>
          </a:bodyPr>
          <a:lstStyle/>
          <a:p>
            <a:r>
              <a:rPr lang="es-ES" sz="1400" b="1" dirty="0">
                <a:solidFill>
                  <a:schemeClr val="bg1"/>
                </a:solidFill>
              </a:rPr>
              <a:t>Vistas Registradas bahía de Sechura</a:t>
            </a:r>
          </a:p>
          <a:p>
            <a:r>
              <a:rPr lang="es-ES" sz="1400" b="1" dirty="0">
                <a:solidFill>
                  <a:schemeClr val="bg1"/>
                </a:solidFill>
              </a:rPr>
              <a:t>2da Semana de Marzo 2019</a:t>
            </a:r>
            <a:endParaRPr lang="es-PE" sz="1400" b="1" dirty="0">
              <a:solidFill>
                <a:schemeClr val="bg1"/>
              </a:solidFill>
            </a:endParaRPr>
          </a:p>
        </p:txBody>
      </p:sp>
    </p:spTree>
    <p:extLst>
      <p:ext uri="{BB962C8B-B14F-4D97-AF65-F5344CB8AC3E}">
        <p14:creationId xmlns:p14="http://schemas.microsoft.com/office/powerpoint/2010/main" val="336056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759025-E825-4362-BCC2-0E282A1DF2DD}"/>
              </a:ext>
            </a:extLst>
          </p:cNvPr>
          <p:cNvSpPr/>
          <p:nvPr/>
        </p:nvSpPr>
        <p:spPr>
          <a:xfrm>
            <a:off x="2839162" y="2967335"/>
            <a:ext cx="6875985"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Gracias por su atención</a:t>
            </a:r>
          </a:p>
        </p:txBody>
      </p:sp>
    </p:spTree>
    <p:extLst>
      <p:ext uri="{BB962C8B-B14F-4D97-AF65-F5344CB8AC3E}">
        <p14:creationId xmlns:p14="http://schemas.microsoft.com/office/powerpoint/2010/main" val="39457868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133</Words>
  <Application>Microsoft Office PowerPoint</Application>
  <PresentationFormat>Panorámica</PresentationFormat>
  <Paragraphs>60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diacui-02</dc:creator>
  <cp:lastModifiedBy>diacui-02</cp:lastModifiedBy>
  <cp:revision>25</cp:revision>
  <dcterms:created xsi:type="dcterms:W3CDTF">2019-04-25T15:00:44Z</dcterms:created>
  <dcterms:modified xsi:type="dcterms:W3CDTF">2019-04-25T17:43:43Z</dcterms:modified>
</cp:coreProperties>
</file>