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5" r:id="rId2"/>
    <p:sldId id="278" r:id="rId3"/>
    <p:sldId id="279" r:id="rId4"/>
    <p:sldId id="322" r:id="rId5"/>
    <p:sldId id="323" r:id="rId6"/>
    <p:sldId id="346" r:id="rId7"/>
    <p:sldId id="347" r:id="rId8"/>
    <p:sldId id="348" r:id="rId9"/>
    <p:sldId id="297" r:id="rId10"/>
    <p:sldId id="324" r:id="rId11"/>
    <p:sldId id="327" r:id="rId12"/>
    <p:sldId id="328" r:id="rId13"/>
    <p:sldId id="329" r:id="rId14"/>
    <p:sldId id="334" r:id="rId15"/>
    <p:sldId id="345" r:id="rId16"/>
    <p:sldId id="335" r:id="rId17"/>
    <p:sldId id="336" r:id="rId18"/>
    <p:sldId id="337" r:id="rId19"/>
    <p:sldId id="338" r:id="rId20"/>
    <p:sldId id="339" r:id="rId21"/>
    <p:sldId id="342" r:id="rId22"/>
    <p:sldId id="343" r:id="rId23"/>
    <p:sldId id="344" r:id="rId24"/>
  </p:sldIdLst>
  <p:sldSz cx="12188825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55" autoAdjust="0"/>
    <p:restoredTop sz="94660"/>
  </p:normalViewPr>
  <p:slideViewPr>
    <p:cSldViewPr>
      <p:cViewPr>
        <p:scale>
          <a:sx n="65" d="100"/>
          <a:sy n="65" d="100"/>
        </p:scale>
        <p:origin x="-1044" y="-210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355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B%20MINAM\2016\Priorizaci&#243;n%20de%20Metas%202017%20(Propuestas%20AQUAREC%20Ucayali)\Estudio%20Uso%20Probiotico%20en%20paco%20-%20jaula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USB%20MINAM\2016\Priorizaci&#243;n%20de%20Metas%202017%20(Propuestas%20AQUAREC%20Ucayali)\ESTUDIO%20II%20DENSIDADES%20POSTLARVAS%20ULTIMO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USB%20MINAM\2016\Priorizaci&#243;n%20de%20Metas%202017%20(Propuestas%20AQUAREC%20Ucayali)\ESTUDIO%20II%20DENSIDADES%20POSTLARVAS%20ULTIMO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P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9386243461281"/>
          <c:y val="8.4459666727038196E-2"/>
          <c:w val="0.78164488903600571"/>
          <c:h val="0.69972369916161925"/>
        </c:manualLayout>
      </c:layout>
      <c:lineChart>
        <c:grouping val="standard"/>
        <c:varyColors val="0"/>
        <c:ser>
          <c:idx val="0"/>
          <c:order val="0"/>
          <c:tx>
            <c:strRef>
              <c:f>'28.08.17'!$AO$64</c:f>
              <c:strCache>
                <c:ptCount val="1"/>
                <c:pt idx="0">
                  <c:v>T-O</c:v>
                </c:pt>
              </c:strCache>
            </c:strRef>
          </c:tx>
          <c:spPr>
            <a:ln w="25400">
              <a:solidFill>
                <a:srgbClr val="FFFF00"/>
              </a:solidFill>
            </a:ln>
          </c:spPr>
          <c:marker>
            <c:symbol val="none"/>
          </c:marker>
          <c:val>
            <c:numRef>
              <c:f>'28.08.17'!$AO$65:$AO$68</c:f>
              <c:numCache>
                <c:formatCode>0.00</c:formatCode>
                <c:ptCount val="4"/>
                <c:pt idx="0">
                  <c:v>17.944444444444446</c:v>
                </c:pt>
                <c:pt idx="1">
                  <c:v>18.37</c:v>
                </c:pt>
                <c:pt idx="2">
                  <c:v>21.669999999999998</c:v>
                </c:pt>
                <c:pt idx="3">
                  <c:v>33.977797426073288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'28.08.17'!$AP$64</c:f>
              <c:strCache>
                <c:ptCount val="1"/>
                <c:pt idx="0">
                  <c:v>T-1</c:v>
                </c:pt>
              </c:strCache>
            </c:strRef>
          </c:tx>
          <c:spPr>
            <a:ln w="25400">
              <a:solidFill>
                <a:srgbClr val="66FFFF"/>
              </a:solidFill>
            </a:ln>
          </c:spPr>
          <c:marker>
            <c:symbol val="none"/>
          </c:marker>
          <c:val>
            <c:numRef>
              <c:f>'28.08.17'!$AP$65:$AP$68</c:f>
              <c:numCache>
                <c:formatCode>0.00</c:formatCode>
                <c:ptCount val="4"/>
                <c:pt idx="0">
                  <c:v>17.302222222222223</c:v>
                </c:pt>
                <c:pt idx="1">
                  <c:v>18.551111111111112</c:v>
                </c:pt>
                <c:pt idx="2">
                  <c:v>23.39</c:v>
                </c:pt>
                <c:pt idx="3">
                  <c:v>36.132759966817943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'28.08.17'!$AQ$64</c:f>
              <c:strCache>
                <c:ptCount val="1"/>
                <c:pt idx="0">
                  <c:v>T-2</c:v>
                </c:pt>
              </c:strCache>
            </c:strRef>
          </c:tx>
          <c:spPr>
            <a:ln>
              <a:solidFill>
                <a:srgbClr val="99FF99"/>
              </a:solidFill>
            </a:ln>
          </c:spPr>
          <c:marker>
            <c:symbol val="none"/>
          </c:marker>
          <c:dPt>
            <c:idx val="1"/>
            <c:bubble3D val="0"/>
            <c:spPr>
              <a:ln w="22225">
                <a:solidFill>
                  <a:srgbClr val="99FF99"/>
                </a:solidFill>
              </a:ln>
            </c:spPr>
          </c:dPt>
          <c:val>
            <c:numRef>
              <c:f>'28.08.17'!$AQ$65:$AQ$68</c:f>
              <c:numCache>
                <c:formatCode>0.00</c:formatCode>
                <c:ptCount val="4"/>
                <c:pt idx="0">
                  <c:v>17.156666666666666</c:v>
                </c:pt>
                <c:pt idx="1">
                  <c:v>18.053333333333331</c:v>
                </c:pt>
                <c:pt idx="2">
                  <c:v>21.663333333333338</c:v>
                </c:pt>
                <c:pt idx="3">
                  <c:v>32.842000000000006</c:v>
                </c:pt>
              </c:numCache>
            </c:numRef>
          </c:val>
          <c:smooth val="1"/>
        </c:ser>
        <c:ser>
          <c:idx val="3"/>
          <c:order val="3"/>
          <c:tx>
            <c:strRef>
              <c:f>'28.08.17'!$AR$64</c:f>
              <c:strCache>
                <c:ptCount val="1"/>
                <c:pt idx="0">
                  <c:v>T-3</c:v>
                </c:pt>
              </c:strCache>
            </c:strRef>
          </c:tx>
          <c:spPr>
            <a:ln w="25400">
              <a:solidFill>
                <a:schemeClr val="accent1"/>
              </a:solidFill>
            </a:ln>
          </c:spPr>
          <c:marker>
            <c:symbol val="none"/>
          </c:marker>
          <c:val>
            <c:numRef>
              <c:f>'28.08.17'!$AR$65:$AR$68</c:f>
              <c:numCache>
                <c:formatCode>0.00</c:formatCode>
                <c:ptCount val="4"/>
                <c:pt idx="0">
                  <c:v>17.866666666666664</c:v>
                </c:pt>
                <c:pt idx="1">
                  <c:v>19.833333333333332</c:v>
                </c:pt>
                <c:pt idx="2">
                  <c:v>22.319999999999997</c:v>
                </c:pt>
                <c:pt idx="3">
                  <c:v>34.861141636141639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907776"/>
        <c:axId val="71107328"/>
      </c:lineChart>
      <c:catAx>
        <c:axId val="709077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PE"/>
                  <a:t>Evaluaciones</a:t>
                </a:r>
              </a:p>
            </c:rich>
          </c:tx>
          <c:layout>
            <c:manualLayout>
              <c:xMode val="edge"/>
              <c:yMode val="edge"/>
              <c:x val="0.75758289806123913"/>
              <c:y val="0.89155942183422821"/>
            </c:manualLayout>
          </c:layout>
          <c:overlay val="0"/>
        </c:title>
        <c:majorTickMark val="none"/>
        <c:minorTickMark val="none"/>
        <c:tickLblPos val="nextTo"/>
        <c:crossAx val="71107328"/>
        <c:crosses val="autoZero"/>
        <c:auto val="1"/>
        <c:lblAlgn val="ctr"/>
        <c:lblOffset val="100"/>
        <c:noMultiLvlLbl val="0"/>
      </c:catAx>
      <c:valAx>
        <c:axId val="71107328"/>
        <c:scaling>
          <c:orientation val="minMax"/>
          <c:min val="16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s-PE"/>
                  <a:t>Incremento</a:t>
                </a:r>
                <a:r>
                  <a:rPr lang="es-PE" baseline="0"/>
                  <a:t> en peso</a:t>
                </a:r>
                <a:endParaRPr lang="es-PE"/>
              </a:p>
            </c:rich>
          </c:tx>
          <c:layout>
            <c:manualLayout>
              <c:xMode val="edge"/>
              <c:yMode val="edge"/>
              <c:x val="2.8142584960691237E-2"/>
              <c:y val="0.1057092254208527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70907776"/>
        <c:crosses val="autoZero"/>
        <c:crossBetween val="between"/>
        <c:majorUnit val="4"/>
        <c:minorUnit val="1"/>
      </c:valAx>
    </c:plotArea>
    <c:legend>
      <c:legendPos val="r"/>
      <c:layout>
        <c:manualLayout>
          <c:xMode val="edge"/>
          <c:yMode val="edge"/>
          <c:x val="3.1664291605186232E-2"/>
          <c:y val="0.87871975627416421"/>
          <c:w val="0.53900547573229507"/>
          <c:h val="0.1012036012404879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P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966631699339262"/>
          <c:y val="7.9225115338061855E-2"/>
          <c:w val="0.77039596855854475"/>
          <c:h val="0.684910740911828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'DATOS PARA ESTADISTICO'!$A$23</c:f>
              <c:strCache>
                <c:ptCount val="1"/>
                <c:pt idx="0">
                  <c:v>T-1</c:v>
                </c:pt>
              </c:strCache>
            </c:strRef>
          </c:tx>
          <c:invertIfNegative val="0"/>
          <c:val>
            <c:numRef>
              <c:f>'DATOS PARA ESTADISTICO'!$B$23:$D$23</c:f>
              <c:numCache>
                <c:formatCode>0.000</c:formatCode>
                <c:ptCount val="3"/>
                <c:pt idx="0">
                  <c:v>0.20233333333333334</c:v>
                </c:pt>
                <c:pt idx="1">
                  <c:v>0.57233333333333336</c:v>
                </c:pt>
                <c:pt idx="2">
                  <c:v>0.89800000000000002</c:v>
                </c:pt>
              </c:numCache>
            </c:numRef>
          </c:val>
        </c:ser>
        <c:ser>
          <c:idx val="1"/>
          <c:order val="1"/>
          <c:tx>
            <c:strRef>
              <c:f>'DATOS PARA ESTADISTICO'!$A$24</c:f>
              <c:strCache>
                <c:ptCount val="1"/>
                <c:pt idx="0">
                  <c:v>T-2</c:v>
                </c:pt>
              </c:strCache>
            </c:strRef>
          </c:tx>
          <c:invertIfNegative val="0"/>
          <c:val>
            <c:numRef>
              <c:f>'DATOS PARA ESTADISTICO'!$B$24:$D$24</c:f>
              <c:numCache>
                <c:formatCode>0.000</c:formatCode>
                <c:ptCount val="3"/>
                <c:pt idx="0">
                  <c:v>0.21866666666666668</c:v>
                </c:pt>
                <c:pt idx="1">
                  <c:v>0.5655</c:v>
                </c:pt>
                <c:pt idx="2">
                  <c:v>1.1289333333333333</c:v>
                </c:pt>
              </c:numCache>
            </c:numRef>
          </c:val>
        </c:ser>
        <c:ser>
          <c:idx val="2"/>
          <c:order val="2"/>
          <c:tx>
            <c:strRef>
              <c:f>'DATOS PARA ESTADISTICO'!$A$25</c:f>
              <c:strCache>
                <c:ptCount val="1"/>
                <c:pt idx="0">
                  <c:v>T-3</c:v>
                </c:pt>
              </c:strCache>
            </c:strRef>
          </c:tx>
          <c:invertIfNegative val="0"/>
          <c:val>
            <c:numRef>
              <c:f>'DATOS PARA ESTADISTICO'!$B$25:$D$25</c:f>
              <c:numCache>
                <c:formatCode>0.000</c:formatCode>
                <c:ptCount val="3"/>
                <c:pt idx="0">
                  <c:v>0.21766666666666667</c:v>
                </c:pt>
                <c:pt idx="1">
                  <c:v>0.43437777777777781</c:v>
                </c:pt>
                <c:pt idx="2">
                  <c:v>1.032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box"/>
        <c:axId val="349756032"/>
        <c:axId val="349771264"/>
        <c:axId val="0"/>
      </c:bar3DChart>
      <c:catAx>
        <c:axId val="3497560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PE"/>
                  <a:t>Evaluación</a:t>
                </a:r>
              </a:p>
            </c:rich>
          </c:tx>
          <c:layout>
            <c:manualLayout>
              <c:xMode val="edge"/>
              <c:yMode val="edge"/>
              <c:x val="0.40074779086624279"/>
              <c:y val="0.84303132985223861"/>
            </c:manualLayout>
          </c:layout>
          <c:overlay val="0"/>
        </c:title>
        <c:majorTickMark val="none"/>
        <c:minorTickMark val="none"/>
        <c:tickLblPos val="nextTo"/>
        <c:crossAx val="349771264"/>
        <c:crosses val="autoZero"/>
        <c:auto val="1"/>
        <c:lblAlgn val="ctr"/>
        <c:lblOffset val="100"/>
        <c:noMultiLvlLbl val="0"/>
      </c:catAx>
      <c:valAx>
        <c:axId val="34977126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PE"/>
                  <a:t>Peso (g)</a:t>
                </a:r>
              </a:p>
            </c:rich>
          </c:tx>
          <c:layout>
            <c:manualLayout>
              <c:xMode val="edge"/>
              <c:yMode val="edge"/>
              <c:x val="2.2993385347232855E-2"/>
              <c:y val="0.41806904495991676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crossAx val="349756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90024841372176"/>
          <c:y val="0.37078738327320354"/>
          <c:w val="9.3242199736288084E-2"/>
          <c:h val="0.26192119004321157"/>
        </c:manualLayout>
      </c:layout>
      <c:overlay val="0"/>
    </c:legend>
    <c:plotVisOnly val="1"/>
    <c:dispBlanksAs val="gap"/>
    <c:showDLblsOverMax val="0"/>
  </c:chart>
  <c:spPr>
    <a:pattFill prst="pct5">
      <a:fgClr>
        <a:schemeClr val="accent1"/>
      </a:fgClr>
      <a:bgClr>
        <a:srgbClr val="FFC000"/>
      </a:bgClr>
    </a:pattFill>
  </c:spPr>
  <c:txPr>
    <a:bodyPr/>
    <a:lstStyle/>
    <a:p>
      <a:pPr>
        <a:defRPr sz="1200">
          <a:solidFill>
            <a:schemeClr val="tx1"/>
          </a:solidFill>
        </a:defRPr>
      </a:pPr>
      <a:endParaRPr lang="es-PE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P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26768962291561"/>
          <c:y val="2.9828977335851579E-2"/>
          <c:w val="0.8152083183386355"/>
          <c:h val="0.78152552135175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'DATOS PARA ESTADISTICO'!$A$23</c:f>
              <c:strCache>
                <c:ptCount val="1"/>
                <c:pt idx="0">
                  <c:v>T-1</c:v>
                </c:pt>
              </c:strCache>
            </c:strRef>
          </c:tx>
          <c:invertIfNegative val="0"/>
          <c:val>
            <c:numRef>
              <c:f>'DATOS PARA ESTADISTICO'!$B$27:$D$27</c:f>
              <c:numCache>
                <c:formatCode>0.000</c:formatCode>
                <c:ptCount val="3"/>
                <c:pt idx="0">
                  <c:v>3.4416666666666664</c:v>
                </c:pt>
                <c:pt idx="1">
                  <c:v>4.2566666666666668</c:v>
                </c:pt>
                <c:pt idx="2">
                  <c:v>5.2045666666666666</c:v>
                </c:pt>
              </c:numCache>
            </c:numRef>
          </c:val>
        </c:ser>
        <c:ser>
          <c:idx val="1"/>
          <c:order val="1"/>
          <c:tx>
            <c:strRef>
              <c:f>'DATOS PARA ESTADISTICO'!$A$24</c:f>
              <c:strCache>
                <c:ptCount val="1"/>
                <c:pt idx="0">
                  <c:v>T-2</c:v>
                </c:pt>
              </c:strCache>
            </c:strRef>
          </c:tx>
          <c:invertIfNegative val="0"/>
          <c:val>
            <c:numRef>
              <c:f>'DATOS PARA ESTADISTICO'!$B$28:$D$28</c:f>
              <c:numCache>
                <c:formatCode>0.000</c:formatCode>
                <c:ptCount val="3"/>
                <c:pt idx="0">
                  <c:v>3.5169999999999999</c:v>
                </c:pt>
                <c:pt idx="1">
                  <c:v>4.2716666666666674</c:v>
                </c:pt>
                <c:pt idx="2">
                  <c:v>5.4813333333333345</c:v>
                </c:pt>
              </c:numCache>
            </c:numRef>
          </c:val>
        </c:ser>
        <c:ser>
          <c:idx val="2"/>
          <c:order val="2"/>
          <c:tx>
            <c:strRef>
              <c:f>'DATOS PARA ESTADISTICO'!$A$25</c:f>
              <c:strCache>
                <c:ptCount val="1"/>
                <c:pt idx="0">
                  <c:v>T-3</c:v>
                </c:pt>
              </c:strCache>
            </c:strRef>
          </c:tx>
          <c:invertIfNegative val="0"/>
          <c:val>
            <c:numRef>
              <c:f>'DATOS PARA ESTADISTICO'!$B$29:$D$29</c:f>
              <c:numCache>
                <c:formatCode>0.000</c:formatCode>
                <c:ptCount val="3"/>
                <c:pt idx="0">
                  <c:v>3.5036666666666663</c:v>
                </c:pt>
                <c:pt idx="1">
                  <c:v>4.1400000000000006</c:v>
                </c:pt>
                <c:pt idx="2">
                  <c:v>5.418333333333333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box"/>
        <c:axId val="377313920"/>
        <c:axId val="379311232"/>
        <c:axId val="0"/>
      </c:bar3DChart>
      <c:catAx>
        <c:axId val="3773139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PE"/>
                  <a:t>Evaluación</a:t>
                </a:r>
              </a:p>
            </c:rich>
          </c:tx>
          <c:layout>
            <c:manualLayout>
              <c:xMode val="edge"/>
              <c:yMode val="edge"/>
              <c:x val="0.4183368686750597"/>
              <c:y val="0.9275563131874236"/>
            </c:manualLayout>
          </c:layout>
          <c:overlay val="0"/>
        </c:title>
        <c:majorTickMark val="none"/>
        <c:minorTickMark val="none"/>
        <c:tickLblPos val="nextTo"/>
        <c:crossAx val="379311232"/>
        <c:crosses val="autoZero"/>
        <c:auto val="1"/>
        <c:lblAlgn val="ctr"/>
        <c:lblOffset val="100"/>
        <c:noMultiLvlLbl val="0"/>
      </c:catAx>
      <c:valAx>
        <c:axId val="3793112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PE"/>
                  <a:t>Longitud (cm)</a:t>
                </a:r>
              </a:p>
            </c:rich>
          </c:tx>
          <c:layout>
            <c:manualLayout>
              <c:xMode val="edge"/>
              <c:yMode val="edge"/>
              <c:x val="0"/>
              <c:y val="0.27756638151316521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crossAx val="377313920"/>
        <c:crosses val="autoZero"/>
        <c:crossBetween val="between"/>
      </c:valAx>
      <c:spPr>
        <a:pattFill prst="pct5">
          <a:fgClr>
            <a:schemeClr val="accent1"/>
          </a:fgClr>
          <a:bgClr>
            <a:srgbClr val="FFC000"/>
          </a:bgClr>
        </a:pattFill>
      </c:spPr>
    </c:plotArea>
    <c:legend>
      <c:legendPos val="r"/>
      <c:layout>
        <c:manualLayout>
          <c:xMode val="edge"/>
          <c:yMode val="edge"/>
          <c:x val="0.89839494941860354"/>
          <c:y val="0.37921064326185977"/>
          <c:w val="9.7955700654704339E-2"/>
          <c:h val="0.17104766137095878"/>
        </c:manualLayout>
      </c:layout>
      <c:overlay val="0"/>
    </c:legend>
    <c:plotVisOnly val="1"/>
    <c:dispBlanksAs val="gap"/>
    <c:showDLblsOverMax val="0"/>
  </c:chart>
  <c:spPr>
    <a:pattFill prst="pct10">
      <a:fgClr>
        <a:schemeClr val="accent1"/>
      </a:fgClr>
      <a:bgClr>
        <a:srgbClr val="FF9900"/>
      </a:bgClr>
    </a:pattFill>
  </c:spPr>
  <c:txPr>
    <a:bodyPr/>
    <a:lstStyle/>
    <a:p>
      <a:pPr>
        <a:defRPr sz="1200"/>
      </a:pPr>
      <a:endParaRPr lang="es-PE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4A7D21A-C535-4623-8186-E808A09DFF15}" type="datetime1">
              <a:rPr lang="es-ES" smtClean="0"/>
              <a:t>17/11/2017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C119DBA-4540-49B3-8FA9-6259387ECF9E}" type="slidenum">
              <a:rPr lang="es-ES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93EF6FB-F096-44F8-A2A9-4068F2F4E022}" type="datetime1">
              <a:rPr lang="es-ES" noProof="0" smtClean="0"/>
              <a:t>17/11/2017</a:t>
            </a:fld>
            <a:endParaRPr lang="es-ES" noProof="0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3B36274-F2B9-4C45-BBB4-0EDF4CD651A7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 smtClean="0"/>
          </a:p>
        </p:txBody>
      </p:sp>
      <p:sp>
        <p:nvSpPr>
          <p:cNvPr id="30724" name="Rectangl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565240-82E8-482D-9D87-BBAA401567EF}" type="slidenum">
              <a:rPr lang="es-ES" altLang="es-PE" smtClean="0">
                <a:latin typeface="Times New Roman" pitchFamily="18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s-ES" altLang="es-PE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 smtClean="0"/>
          </a:p>
        </p:txBody>
      </p:sp>
      <p:sp>
        <p:nvSpPr>
          <p:cNvPr id="31748" name="Rectangl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6195BC-C4E9-4E69-B98E-08CAC86C6DAB}" type="slidenum">
              <a:rPr lang="es-ES" altLang="es-PE" smtClean="0">
                <a:latin typeface="Times New Roman" pitchFamily="18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s-ES" altLang="es-PE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 smtClean="0"/>
          </a:p>
        </p:txBody>
      </p:sp>
      <p:sp>
        <p:nvSpPr>
          <p:cNvPr id="31748" name="Rectangl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6195BC-C4E9-4E69-B98E-08CAC86C6DAB}" type="slidenum">
              <a:rPr lang="es-ES" altLang="es-PE" smtClean="0">
                <a:latin typeface="Times New Roman" pitchFamily="18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s-ES" altLang="es-PE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 smtClean="0"/>
          </a:p>
        </p:txBody>
      </p:sp>
      <p:sp>
        <p:nvSpPr>
          <p:cNvPr id="31748" name="Rectangl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6195BC-C4E9-4E69-B98E-08CAC86C6DAB}" type="slidenum">
              <a:rPr lang="es-ES" altLang="es-PE" smtClean="0">
                <a:latin typeface="Times New Roman" pitchFamily="18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s-ES" altLang="es-PE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094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E" altLang="es-PE" smtClean="0"/>
          </a:p>
        </p:txBody>
      </p:sp>
      <p:sp>
        <p:nvSpPr>
          <p:cNvPr id="31748" name="Rectangle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6195BC-C4E9-4E69-B98E-08CAC86C6DAB}" type="slidenum">
              <a:rPr lang="es-ES" altLang="es-PE" smtClean="0">
                <a:latin typeface="Times New Roman" pitchFamily="18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s-ES" altLang="es-PE" smtClean="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 rtlCol="0">
            <a:noAutofit/>
          </a:bodyPr>
          <a:lstStyle>
            <a:lvl1pPr>
              <a:defRPr sz="7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 noProof="0" smtClean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491B73-2ECD-4BA3-A980-C7E12752155D}" type="datetime1">
              <a:rPr lang="es-ES" noProof="0" smtClean="0"/>
              <a:t>17/11/2017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0CEF92-C380-4F2B-A41B-F6E7AB04A7B8}" type="datetime1">
              <a:rPr lang="es-ES" noProof="0" smtClean="0"/>
              <a:t>17/11/2017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752012" y="533400"/>
            <a:ext cx="1371600" cy="5592764"/>
          </a:xfrm>
        </p:spPr>
        <p:txBody>
          <a:bodyPr vert="eaVert"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29463B-51A9-4137-813D-295D64AE82B1}" type="datetime1">
              <a:rPr lang="es-ES" noProof="0" smtClean="0"/>
              <a:t>17/11/2017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6"/>
          <p:cNvSpPr>
            <a:spLocks noGrp="1"/>
          </p:cNvSpPr>
          <p:nvPr>
            <p:ph type="title"/>
          </p:nvPr>
        </p:nvSpPr>
        <p:spPr>
          <a:xfrm>
            <a:off x="304720" y="1676400"/>
            <a:ext cx="10969943" cy="1143000"/>
          </a:xfrm>
        </p:spPr>
        <p:txBody>
          <a:bodyPr rtlCol="0">
            <a:normAutofit/>
          </a:bodyPr>
          <a:lstStyle>
            <a:lvl1pPr eaLnBrk="1" latinLnBrk="0" hangingPunct="1">
              <a:defRPr kumimoji="0" lang="es-ES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fld id="{2D2BC186-E69D-469F-A422-056F30DAEC77}" type="datetime1">
              <a:rPr lang="es-PE"/>
              <a:pPr>
                <a:defRPr/>
              </a:pPr>
              <a:t>17/11/2017</a:t>
            </a:fld>
            <a:endParaRPr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r>
              <a:t>Blgo. Pesq. Roger S. Bazán Albitez</a:t>
            </a: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fld id="{AF9FA21A-85B1-4335-9EAE-BC4A505F4AAE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6734821"/>
      </p:ext>
    </p:extLst>
  </p:cSld>
  <p:clrMapOvr>
    <a:masterClrMapping/>
  </p:clrMapOvr>
  <p:transition>
    <p:wheel spokes="8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6"/>
          <p:cNvSpPr>
            <a:spLocks noGrp="1"/>
          </p:cNvSpPr>
          <p:nvPr>
            <p:ph type="title"/>
          </p:nvPr>
        </p:nvSpPr>
        <p:spPr>
          <a:xfrm>
            <a:off x="304720" y="1676400"/>
            <a:ext cx="10969943" cy="1143000"/>
          </a:xfrm>
        </p:spPr>
        <p:txBody>
          <a:bodyPr rtlCol="0">
            <a:normAutofit/>
          </a:bodyPr>
          <a:lstStyle>
            <a:lvl1pPr eaLnBrk="1" latinLnBrk="0" hangingPunct="1">
              <a:defRPr kumimoji="0" lang="es-ES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extLst/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fld id="{8FFC3CFD-AC31-4279-862C-504C03400A0E}" type="datetime1">
              <a:rPr lang="es-PE"/>
              <a:pPr>
                <a:defRPr/>
              </a:pPr>
              <a:t>17/11/2017</a:t>
            </a:fld>
            <a:endParaRPr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r>
              <a:t>Blgo. Pesq. Roger S. Bazán Albitez</a:t>
            </a: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  <a:extLst/>
          </a:lstStyle>
          <a:p>
            <a:pPr>
              <a:defRPr/>
            </a:pPr>
            <a:fld id="{FA6ED16C-91A4-4631-89A3-CF985E4E517F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8177397"/>
      </p:ext>
    </p:extLst>
  </p:cSld>
  <p:clrMapOvr>
    <a:masterClrMapping/>
  </p:clrMapOvr>
  <p:transition>
    <p:wheel spokes="8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441" y="274639"/>
            <a:ext cx="10969943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P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P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B6F7D-E198-44E0-B125-9EFFC1E28D92}" type="slidenum">
              <a:rPr lang="es-ES" altLang="es-PE"/>
              <a:pPr>
                <a:defRPr/>
              </a:pPr>
              <a:t>‹Nº›</a:t>
            </a:fld>
            <a:endParaRPr lang="es-ES" altLang="es-PE"/>
          </a:p>
        </p:txBody>
      </p:sp>
    </p:spTree>
    <p:extLst>
      <p:ext uri="{BB962C8B-B14F-4D97-AF65-F5344CB8AC3E}">
        <p14:creationId xmlns:p14="http://schemas.microsoft.com/office/powerpoint/2010/main" val="173005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19F278-F61E-4019-8A58-EF63525156C2}" type="datetime1">
              <a:rPr lang="es-ES" noProof="0" smtClean="0"/>
              <a:t>17/11/2017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2514601"/>
            <a:ext cx="9144000" cy="2819400"/>
          </a:xfrm>
        </p:spPr>
        <p:txBody>
          <a:bodyPr rtlCol="0" anchor="b">
            <a:noAutofit/>
          </a:bodyPr>
          <a:lstStyle>
            <a:lvl1pPr algn="l">
              <a:defRPr sz="6600" b="0" i="0" cap="none" baseline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2413" y="990600"/>
            <a:ext cx="8229600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EF682B-971E-4315-9FA5-6AD2F8C98349}" type="datetime1">
              <a:rPr lang="es-ES" noProof="0" smtClean="0"/>
              <a:t>17/11/2017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6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56EC1B-8DDF-41DD-A575-F8B52486DF9A}" type="datetime1">
              <a:rPr lang="es-ES" noProof="0" smtClean="0"/>
              <a:t>17/11/2017</a:t>
            </a:fld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8" name="Marcador de posición de pie de pá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fech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4DCA53-E852-4FE4-8BFC-DCE8F365EBD0}" type="datetime1">
              <a:rPr lang="es-ES" noProof="0" smtClean="0"/>
              <a:t>17/11/2017</a:t>
            </a:fld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3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CEFB45-703E-4229-9D3B-6F359AB91707}" type="datetime1">
              <a:rPr lang="es-ES" noProof="0" smtClean="0"/>
              <a:t>17/11/2017</a:t>
            </a:fld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2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2EA7A2-6EF7-4E1C-B864-2C261FBFA50D}" type="datetime1">
              <a:rPr lang="es-ES" noProof="0" smtClean="0"/>
              <a:t>17/11/2017</a:t>
            </a:fld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3" name="Marcador de posición de contenido 3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9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8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3A4360-2BD0-4C99-A155-5F2F6775B7A5}" type="datetime1">
              <a:rPr lang="es-ES" noProof="0" smtClean="0"/>
              <a:t>17/11/2017</a:t>
            </a:fld>
            <a:endParaRPr lang="es-ES" noProof="0" dirty="0"/>
          </a:p>
        </p:txBody>
      </p:sp>
      <p:sp>
        <p:nvSpPr>
          <p:cNvPr id="10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es-ES" noProof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3" name="Marcador de posición de imagen 3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pic>
        <p:nvPicPr>
          <p:cNvPr id="9" name="Imagen 4" descr="Marcador de posición vacío para agregar una imagen. Haga clic en el marcador de posición y seleccione la imagen que desee agreg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  <a:p>
            <a:pPr lvl="5" rtl="0"/>
            <a:r>
              <a:rPr lang="es-ES" noProof="0" dirty="0"/>
              <a:t>Sexto nivel</a:t>
            </a:r>
          </a:p>
          <a:p>
            <a:pPr lvl="6" rtl="0"/>
            <a:r>
              <a:rPr lang="es-ES" noProof="0" dirty="0"/>
              <a:t>Séptimo nivel</a:t>
            </a:r>
          </a:p>
          <a:p>
            <a:pPr lvl="7" rtl="0"/>
            <a:r>
              <a:rPr lang="es-ES" noProof="0" dirty="0"/>
              <a:t>Octavo nivel</a:t>
            </a:r>
          </a:p>
          <a:p>
            <a:pPr lvl="8" rtl="0"/>
            <a:r>
              <a:rPr lang="es-ES" noProof="0" dirty="0"/>
              <a:t>Noveno nivel</a:t>
            </a:r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4" name="Marcador de posición de fecha 4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B047C1ED-5DF3-479C-A1C8-50449A40F1E6}" type="datetime1">
              <a:rPr lang="es-ES" noProof="0" smtClean="0"/>
              <a:t>17/11/2017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5137D0E-4A4F-4307-8994-C1891D747D59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9.jpeg"/><Relationship Id="rId5" Type="http://schemas.openxmlformats.org/officeDocument/2006/relationships/image" Target="../media/image8.png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4.png"/><Relationship Id="rId7" Type="http://schemas.openxmlformats.org/officeDocument/2006/relationships/image" Target="../media/image3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jpeg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31.png"/><Relationship Id="rId7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emf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://biopublisher.ca/index.php/ija/article/html/1892/#re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jpeg"/><Relationship Id="rId5" Type="http://schemas.openxmlformats.org/officeDocument/2006/relationships/image" Target="../media/image8.png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126967" y="1373287"/>
            <a:ext cx="1185447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1400" b="1" dirty="0" smtClean="0">
                <a:latin typeface="Times New Roman" pitchFamily="18" charset="0"/>
                <a:ea typeface="Batang" pitchFamily="18" charset="-127"/>
                <a:cs typeface="Browallia New" pitchFamily="34" charset="-34"/>
              </a:rPr>
              <a:t>META: </a:t>
            </a:r>
            <a:r>
              <a:rPr lang="es-PE" altLang="es-PE" sz="1400" b="1" dirty="0">
                <a:latin typeface="Times New Roman" pitchFamily="18" charset="0"/>
                <a:ea typeface="Batang" pitchFamily="18" charset="-127"/>
                <a:cs typeface="Browallia New" pitchFamily="34" charset="-34"/>
              </a:rPr>
              <a:t>IMPLEMENTACIÓN DE PRACTICAS SOSTENIBLES PARA LA CONSERVACIÓN Y REDUCCIÓN DE PRESIÓN SOBRE LOS BOSQUES</a:t>
            </a:r>
            <a:endParaRPr lang="es-ES" altLang="es-PE" sz="1400" b="1" dirty="0">
              <a:latin typeface="Times New Roman" pitchFamily="18" charset="0"/>
              <a:ea typeface="Batang" pitchFamily="18" charset="-127"/>
              <a:cs typeface="Browallia New" pitchFamily="34" charset="-34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PE" sz="2000" b="1" dirty="0" smtClean="0">
                <a:latin typeface="Garamond" pitchFamily="18" charset="0"/>
                <a:ea typeface="Batang" pitchFamily="18" charset="-127"/>
                <a:cs typeface="Browallia New" pitchFamily="34" charset="-34"/>
              </a:rPr>
              <a:t>Actividad Operativa: </a:t>
            </a:r>
            <a:r>
              <a:rPr lang="es-PE" altLang="es-PE" sz="2000" b="1" dirty="0">
                <a:latin typeface="Garamond" pitchFamily="18" charset="0"/>
                <a:ea typeface="Batang" pitchFamily="18" charset="-127"/>
                <a:cs typeface="Browallia New" pitchFamily="34" charset="-34"/>
              </a:rPr>
              <a:t>Investigación para la implementación de actividades acuícolas sostenible en Ucayali</a:t>
            </a:r>
          </a:p>
        </p:txBody>
      </p:sp>
      <p:sp>
        <p:nvSpPr>
          <p:cNvPr id="4099" name="Rectangle 2"/>
          <p:cNvSpPr>
            <a:spLocks noRot="1" noChangeArrowheads="1"/>
          </p:cNvSpPr>
          <p:nvPr/>
        </p:nvSpPr>
        <p:spPr bwMode="auto">
          <a:xfrm>
            <a:off x="405780" y="404813"/>
            <a:ext cx="1127889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s-PE" altLang="es-PE" sz="2200" b="1" dirty="0">
                <a:solidFill>
                  <a:srgbClr val="FF6600"/>
                </a:solidFill>
                <a:latin typeface="Californian FB" pitchFamily="18" charset="0"/>
                <a:ea typeface="Batang" pitchFamily="18" charset="-127"/>
                <a:cs typeface="Aparajita" pitchFamily="34" charset="0"/>
              </a:rPr>
              <a:t>INSTITUTO DE INVESTIGACIONES DE LA AMAZONÍA </a:t>
            </a:r>
            <a:r>
              <a:rPr lang="es-PE" altLang="es-PE" sz="2200" b="1" dirty="0" smtClean="0">
                <a:solidFill>
                  <a:srgbClr val="FF6600"/>
                </a:solidFill>
                <a:latin typeface="Californian FB" pitchFamily="18" charset="0"/>
                <a:ea typeface="Batang" pitchFamily="18" charset="-127"/>
                <a:cs typeface="Aparajita" pitchFamily="34" charset="0"/>
              </a:rPr>
              <a:t>PERUANA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PE" sz="1700" b="1" dirty="0" smtClean="0">
                <a:solidFill>
                  <a:schemeClr val="accent6">
                    <a:lumMod val="75000"/>
                  </a:schemeClr>
                </a:solidFill>
                <a:latin typeface="Californian FB" pitchFamily="18" charset="0"/>
                <a:ea typeface="Batang" pitchFamily="18" charset="-127"/>
                <a:cs typeface="Browallia New" pitchFamily="34" charset="-34"/>
              </a:rPr>
              <a:t>Programa </a:t>
            </a:r>
            <a:r>
              <a:rPr lang="es-ES_tradnl" altLang="es-PE" sz="1700" b="1" dirty="0">
                <a:solidFill>
                  <a:schemeClr val="accent6">
                    <a:lumMod val="75000"/>
                  </a:schemeClr>
                </a:solidFill>
                <a:latin typeface="Californian FB" pitchFamily="18" charset="0"/>
                <a:ea typeface="Batang" pitchFamily="18" charset="-127"/>
                <a:cs typeface="Browallia New" pitchFamily="34" charset="-34"/>
              </a:rPr>
              <a:t>de Investigación en Uso y Conservación del Agua y sus Recursos AQUAREC – </a:t>
            </a:r>
            <a:r>
              <a:rPr lang="es-ES_tradnl" altLang="es-PE" sz="1700" b="1" dirty="0" smtClean="0">
                <a:solidFill>
                  <a:schemeClr val="accent6">
                    <a:lumMod val="75000"/>
                  </a:schemeClr>
                </a:solidFill>
                <a:latin typeface="Californian FB" pitchFamily="18" charset="0"/>
                <a:ea typeface="Batang" pitchFamily="18" charset="-127"/>
                <a:cs typeface="Browallia New" pitchFamily="34" charset="-34"/>
              </a:rPr>
              <a:t>Ucayali</a:t>
            </a:r>
            <a:endParaRPr lang="es-ES_tradnl" altLang="es-PE" sz="1700" b="1" dirty="0">
              <a:solidFill>
                <a:schemeClr val="accent6">
                  <a:lumMod val="75000"/>
                </a:schemeClr>
              </a:solidFill>
              <a:latin typeface="Californian FB" pitchFamily="18" charset="0"/>
              <a:ea typeface="Batang" pitchFamily="18" charset="-127"/>
              <a:cs typeface="Browallia New" pitchFamily="34" charset="-34"/>
            </a:endParaRPr>
          </a:p>
        </p:txBody>
      </p:sp>
      <p:graphicFrame>
        <p:nvGraphicFramePr>
          <p:cNvPr id="9" name="Object 56"/>
          <p:cNvGraphicFramePr>
            <a:graphicFrameLocks noChangeAspect="1"/>
          </p:cNvGraphicFramePr>
          <p:nvPr/>
        </p:nvGraphicFramePr>
        <p:xfrm>
          <a:off x="169289" y="115888"/>
          <a:ext cx="837982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r:id="rId3" imgW="2514286" imgH="4458322" progId="">
                  <p:embed/>
                </p:oleObj>
              </mc:Choice>
              <mc:Fallback>
                <p:oleObj r:id="rId3" imgW="2514286" imgH="445832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89" y="115888"/>
                        <a:ext cx="837982" cy="1116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99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9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3337" y="6021288"/>
            <a:ext cx="11615691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es-ES" sz="1200" b="1" i="1" kern="0" dirty="0" err="1" smtClean="0">
                <a:latin typeface="Times New Roman" pitchFamily="18" charset="0"/>
                <a:cs typeface="Times New Roman" pitchFamily="18" charset="0"/>
              </a:rPr>
              <a:t>Blgo</a:t>
            </a:r>
            <a:r>
              <a:rPr lang="es-ES" sz="1200" b="1" i="1" kern="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sz="1200" b="1" i="1" kern="0" dirty="0" err="1" smtClean="0">
                <a:latin typeface="Times New Roman" pitchFamily="18" charset="0"/>
                <a:cs typeface="Times New Roman" pitchFamily="18" charset="0"/>
              </a:rPr>
              <a:t>Pesq</a:t>
            </a:r>
            <a:r>
              <a:rPr lang="es-ES" sz="1200" b="1" i="1" kern="0" dirty="0" smtClean="0">
                <a:latin typeface="Times New Roman" pitchFamily="18" charset="0"/>
                <a:cs typeface="Times New Roman" pitchFamily="18" charset="0"/>
              </a:rPr>
              <a:t>. Roger S. Bazán </a:t>
            </a:r>
            <a:r>
              <a:rPr lang="es-ES" sz="1200" b="1" i="1" kern="0" dirty="0" err="1" smtClean="0">
                <a:latin typeface="Times New Roman" pitchFamily="18" charset="0"/>
                <a:cs typeface="Times New Roman" pitchFamily="18" charset="0"/>
              </a:rPr>
              <a:t>Albitez</a:t>
            </a:r>
            <a:r>
              <a:rPr lang="es-ES" sz="1200" b="1" i="1" kern="0" dirty="0" smtClean="0">
                <a:latin typeface="Times New Roman" pitchFamily="18" charset="0"/>
                <a:cs typeface="Times New Roman" pitchFamily="18" charset="0"/>
              </a:rPr>
              <a:t>  - Investigador Responsable </a:t>
            </a:r>
            <a:r>
              <a:rPr lang="es-ES" sz="1200" b="1" i="1" kern="0" dirty="0" err="1" smtClean="0">
                <a:latin typeface="Times New Roman" pitchFamily="18" charset="0"/>
                <a:cs typeface="Times New Roman" pitchFamily="18" charset="0"/>
              </a:rPr>
              <a:t>Act</a:t>
            </a:r>
            <a:r>
              <a:rPr lang="es-ES" sz="1200" b="1" i="1" kern="0" dirty="0" smtClean="0">
                <a:latin typeface="Times New Roman" pitchFamily="18" charset="0"/>
                <a:cs typeface="Times New Roman" pitchFamily="18" charset="0"/>
              </a:rPr>
              <a:t>. Operativa 45</a:t>
            </a:r>
            <a:endParaRPr lang="es-ES" sz="1200" b="1" i="1" kern="0" dirty="0"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defRPr/>
            </a:pPr>
            <a:r>
              <a:rPr lang="es-ES" sz="1200" b="1" i="1" kern="0" dirty="0" err="1" smtClean="0">
                <a:latin typeface="Times New Roman" pitchFamily="18" charset="0"/>
                <a:cs typeface="Times New Roman" pitchFamily="18" charset="0"/>
              </a:rPr>
              <a:t>Blgo</a:t>
            </a:r>
            <a:r>
              <a:rPr lang="es-ES" sz="1200" b="1" i="1" kern="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sz="1200" b="1" i="1" kern="0" dirty="0" err="1" smtClean="0">
                <a:latin typeface="Times New Roman" pitchFamily="18" charset="0"/>
                <a:cs typeface="Times New Roman" pitchFamily="18" charset="0"/>
              </a:rPr>
              <a:t>Acui</a:t>
            </a:r>
            <a:r>
              <a:rPr lang="es-ES" sz="1200" b="1" i="1" kern="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sz="1200" b="1" i="1" kern="0" dirty="0" err="1" smtClean="0">
                <a:latin typeface="Times New Roman" pitchFamily="18" charset="0"/>
                <a:cs typeface="Times New Roman" pitchFamily="18" charset="0"/>
              </a:rPr>
              <a:t>Nadhia</a:t>
            </a:r>
            <a:r>
              <a:rPr lang="es-ES" sz="1200" b="1" i="1" kern="0" dirty="0" smtClean="0">
                <a:latin typeface="Times New Roman" pitchFamily="18" charset="0"/>
                <a:cs typeface="Times New Roman" pitchFamily="18" charset="0"/>
              </a:rPr>
              <a:t>  M. Herrera Castillo - Investigador</a:t>
            </a:r>
          </a:p>
          <a:p>
            <a:pPr algn="l" eaLnBrk="1" hangingPunct="1">
              <a:defRPr/>
            </a:pPr>
            <a:r>
              <a:rPr lang="es-ES" sz="1200" b="1" i="1" kern="0" dirty="0" err="1" smtClean="0">
                <a:latin typeface="Times New Roman" pitchFamily="18" charset="0"/>
                <a:cs typeface="Times New Roman" pitchFamily="18" charset="0"/>
              </a:rPr>
              <a:t>Blgo</a:t>
            </a:r>
            <a:r>
              <a:rPr lang="es-ES" sz="1200" b="1" i="1" kern="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sz="1200" b="1" i="1" kern="0" dirty="0" err="1" smtClean="0">
                <a:latin typeface="Times New Roman" pitchFamily="18" charset="0"/>
                <a:cs typeface="Times New Roman" pitchFamily="18" charset="0"/>
              </a:rPr>
              <a:t>Pesq</a:t>
            </a:r>
            <a:r>
              <a:rPr lang="es-ES" sz="1200" b="1" i="1" kern="0" dirty="0" smtClean="0">
                <a:latin typeface="Times New Roman" pitchFamily="18" charset="0"/>
                <a:cs typeface="Times New Roman" pitchFamily="18" charset="0"/>
              </a:rPr>
              <a:t>. Carmela S. Rebaza Alfaro - Colaborador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12967" y="2276872"/>
            <a:ext cx="1195810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PE" sz="2000" b="1" dirty="0" smtClean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TALLER MACROREGIONAL AMAZÓNICO</a:t>
            </a:r>
            <a:endParaRPr lang="es-PE" sz="2000" b="1" dirty="0">
              <a:solidFill>
                <a:schemeClr val="accent6">
                  <a:lumMod val="75000"/>
                </a:schemeClr>
              </a:solidFill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s-PE" sz="2000" b="1" dirty="0" smtClean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SITUACIÓN DE LA INVESTIGACIÓN E INNOVACIÓN DE LA ACUICULTURA EN LA AMAZONÍA</a:t>
            </a:r>
            <a:endParaRPr lang="es-PE" sz="2000" b="1" dirty="0">
              <a:solidFill>
                <a:schemeClr val="accent6">
                  <a:lumMod val="75000"/>
                </a:schemeClr>
              </a:solidFill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423402" y="3645024"/>
            <a:ext cx="11215626" cy="186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PE" sz="3300" b="1" i="1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AVANCES DE </a:t>
            </a:r>
            <a:r>
              <a:rPr lang="es-PE" sz="3300" b="1" i="1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INVESTIGACIÓN </a:t>
            </a:r>
            <a:r>
              <a:rPr lang="es-PE" sz="3300" b="1" i="1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EN </a:t>
            </a:r>
            <a:r>
              <a:rPr lang="es-PE" sz="3300" b="1" i="1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ACUICULTURA CON ESPECIES AMAZÓNICAS </a:t>
            </a:r>
          </a:p>
          <a:p>
            <a:pPr algn="ctr">
              <a:spcBef>
                <a:spcPct val="50000"/>
              </a:spcBef>
              <a:defRPr/>
            </a:pPr>
            <a:r>
              <a:rPr lang="es-PE" sz="3300" b="1" i="1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2013 - 2017</a:t>
            </a:r>
            <a:endParaRPr lang="es-PE" sz="3300" b="1" i="1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4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56"/>
          <p:cNvGraphicFramePr>
            <a:graphicFrameLocks noChangeAspect="1"/>
          </p:cNvGraphicFramePr>
          <p:nvPr/>
        </p:nvGraphicFramePr>
        <p:xfrm>
          <a:off x="135432" y="71438"/>
          <a:ext cx="503635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4" r:id="rId4" imgW="2514286" imgH="4458322" progId="">
                  <p:embed/>
                </p:oleObj>
              </mc:Choice>
              <mc:Fallback>
                <p:oleObj r:id="rId4" imgW="2514286" imgH="445832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432" y="71438"/>
                        <a:ext cx="503635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99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9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7 Marcador de fecha"/>
          <p:cNvSpPr>
            <a:spLocks noGrp="1"/>
          </p:cNvSpPr>
          <p:nvPr>
            <p:ph type="dt" sz="quarter" idx="10"/>
          </p:nvPr>
        </p:nvSpPr>
        <p:spPr>
          <a:xfrm>
            <a:off x="8329030" y="6534150"/>
            <a:ext cx="2437765" cy="32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3F1EE2E-9DA9-4978-887B-DA809C95F386}" type="datetime1">
              <a:rPr lang="es-PE" altLang="es-PE" sz="1400" b="1" i="1" smtClean="0">
                <a:solidFill>
                  <a:srgbClr val="0099CC"/>
                </a:solidFill>
                <a:latin typeface="Californian FB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17/11/2017</a:t>
            </a:fld>
            <a:endParaRPr lang="es-ES" altLang="es-PE" sz="1400" b="1" i="1" smtClean="0">
              <a:solidFill>
                <a:srgbClr val="0099CC"/>
              </a:solidFill>
              <a:latin typeface="Californian FB" pitchFamily="18" charset="0"/>
            </a:endParaRPr>
          </a:p>
        </p:txBody>
      </p:sp>
      <p:sp>
        <p:nvSpPr>
          <p:cNvPr id="8197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469346" y="6429376"/>
            <a:ext cx="433804" cy="428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907CA45-8D45-4F8D-AC21-7C4E268C84BF}" type="slidenum">
              <a:rPr lang="es-ES" altLang="es-PE" sz="1400" b="1" i="1" smtClean="0">
                <a:solidFill>
                  <a:srgbClr val="0099CC"/>
                </a:solidFill>
                <a:latin typeface="Californian FB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s-ES" altLang="es-PE" sz="1400" b="1" i="1" smtClean="0">
              <a:solidFill>
                <a:srgbClr val="0099CC"/>
              </a:solidFill>
              <a:latin typeface="Californian FB" pitchFamily="18" charset="0"/>
            </a:endParaRPr>
          </a:p>
        </p:txBody>
      </p:sp>
      <p:sp>
        <p:nvSpPr>
          <p:cNvPr id="8198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" y="6534150"/>
            <a:ext cx="4346501" cy="32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s-ES" altLang="es-PE" sz="1400" b="1" i="1" smtClean="0">
                <a:solidFill>
                  <a:srgbClr val="0099CC"/>
                </a:solidFill>
                <a:latin typeface="Californian FB" pitchFamily="18" charset="0"/>
              </a:rPr>
              <a:t>Blgo. Pesq. Roger S. Bazán Albitez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17748" y="620688"/>
            <a:ext cx="118093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+mj-lt"/>
              </a:rPr>
              <a:t>Estudio:</a:t>
            </a:r>
          </a:p>
          <a:p>
            <a:pPr algn="ctr"/>
            <a:r>
              <a:rPr lang="es-ES" b="1" dirty="0"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Efecto del alimento vivo en el crecimiento, desempeño fisiológico y supervivencia de post larvas de </a:t>
            </a:r>
            <a:r>
              <a:rPr lang="es-ES" b="1" i="1" dirty="0"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Arapaima gigas</a:t>
            </a:r>
            <a:r>
              <a:rPr lang="es-ES" b="1" dirty="0"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, en condiciones </a:t>
            </a:r>
            <a:r>
              <a:rPr lang="es-ES" b="1" dirty="0" smtClean="0"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controladas</a:t>
            </a:r>
            <a:r>
              <a:rPr lang="es-MX" b="1" dirty="0" smtClean="0">
                <a:latin typeface="+mj-lt"/>
              </a:rPr>
              <a:t>.</a:t>
            </a:r>
            <a:endParaRPr lang="es-MX" b="1" dirty="0" smtClean="0">
              <a:latin typeface="+mj-lt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5739" y="1857598"/>
            <a:ext cx="11377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latin typeface="+mj-lt"/>
              </a:rPr>
              <a:t>Objetivo:</a:t>
            </a:r>
            <a:r>
              <a:rPr lang="es-MX" dirty="0">
                <a:latin typeface="+mj-lt"/>
              </a:rPr>
              <a:t> </a:t>
            </a:r>
            <a:r>
              <a:rPr lang="es-ES" altLang="es-PE" dirty="0">
                <a:latin typeface="+mj-lt"/>
              </a:rPr>
              <a:t>Determinar el crecimiento, desempeño productivo y sobrevivencia de post larvas de </a:t>
            </a:r>
            <a:r>
              <a:rPr lang="es-ES" altLang="es-PE" i="1" dirty="0">
                <a:latin typeface="+mj-lt"/>
              </a:rPr>
              <a:t>Arapaima gigas</a:t>
            </a:r>
            <a:r>
              <a:rPr lang="es-ES" altLang="es-PE" dirty="0">
                <a:latin typeface="+mj-lt"/>
              </a:rPr>
              <a:t>, sometidos a diferentes dietas en base a alimento vivo</a:t>
            </a:r>
            <a:r>
              <a:rPr lang="es-ES" altLang="es-PE" dirty="0" smtClean="0">
                <a:latin typeface="+mj-lt"/>
              </a:rPr>
              <a:t>.</a:t>
            </a:r>
            <a:endParaRPr lang="es-MX" dirty="0" smtClean="0"/>
          </a:p>
        </p:txBody>
      </p:sp>
      <p:sp>
        <p:nvSpPr>
          <p:cNvPr id="84" name="Rectangle 143"/>
          <p:cNvSpPr>
            <a:spLocks noChangeArrowheads="1"/>
          </p:cNvSpPr>
          <p:nvPr/>
        </p:nvSpPr>
        <p:spPr bwMode="auto">
          <a:xfrm>
            <a:off x="0" y="45720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P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PE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s-MX" alt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ángulo 5"/>
          <p:cNvSpPr/>
          <p:nvPr/>
        </p:nvSpPr>
        <p:spPr>
          <a:xfrm>
            <a:off x="6664171" y="2611479"/>
            <a:ext cx="5114652" cy="12863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>
            <a:lvl1pPr marL="2857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Wingdings" pitchFamily="2" charset="2"/>
              <a:buChar char="q"/>
            </a:pPr>
            <a:r>
              <a:rPr lang="es-ES" altLang="es-PE" sz="1800" b="0" dirty="0">
                <a:latin typeface="Berlin Sans FB" pitchFamily="34" charset="0"/>
                <a:ea typeface="Calibri" pitchFamily="34" charset="0"/>
                <a:cs typeface="Calibri" pitchFamily="34" charset="0"/>
              </a:rPr>
              <a:t>360 post-larvas de </a:t>
            </a:r>
            <a:r>
              <a:rPr lang="es-ES" altLang="es-PE" sz="1800" b="0" i="1" dirty="0">
                <a:latin typeface="Berlin Sans FB" pitchFamily="34" charset="0"/>
                <a:ea typeface="Calibri" pitchFamily="34" charset="0"/>
                <a:cs typeface="Calibri" pitchFamily="34" charset="0"/>
              </a:rPr>
              <a:t>A. gigas</a:t>
            </a:r>
            <a:r>
              <a:rPr lang="es-ES" altLang="es-PE" sz="1800" b="0" dirty="0">
                <a:latin typeface="Berlin Sans FB" pitchFamily="34" charset="0"/>
                <a:ea typeface="Calibri" pitchFamily="34" charset="0"/>
                <a:cs typeface="Calibri" pitchFamily="34" charset="0"/>
              </a:rPr>
              <a:t>, 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q"/>
            </a:pPr>
            <a:r>
              <a:rPr lang="es-ES" altLang="es-PE" sz="1800" b="0" dirty="0">
                <a:latin typeface="Berlin Sans FB" pitchFamily="34" charset="0"/>
                <a:ea typeface="Calibri" pitchFamily="34" charset="0"/>
                <a:cs typeface="Calibri" pitchFamily="34" charset="0"/>
              </a:rPr>
              <a:t>Peso promedio de 0.22±0.008 g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q"/>
            </a:pPr>
            <a:r>
              <a:rPr lang="es-ES" altLang="es-PE" sz="1800" b="0" dirty="0">
                <a:latin typeface="Berlin Sans FB" pitchFamily="34" charset="0"/>
                <a:ea typeface="Calibri" pitchFamily="34" charset="0"/>
                <a:cs typeface="Calibri" pitchFamily="34" charset="0"/>
              </a:rPr>
              <a:t>Densidad de 1,072 peces m</a:t>
            </a:r>
            <a:r>
              <a:rPr lang="es-ES" altLang="es-PE" sz="1800" b="0" baseline="30000" dirty="0">
                <a:latin typeface="Berlin Sans FB" pitchFamily="34" charset="0"/>
                <a:ea typeface="Calibri" pitchFamily="34" charset="0"/>
                <a:cs typeface="Calibri" pitchFamily="34" charset="0"/>
              </a:rPr>
              <a:t>-3</a:t>
            </a:r>
            <a:endParaRPr lang="es-PE" altLang="es-PE" sz="1800" b="0" dirty="0">
              <a:latin typeface="Berlin Sans FB" pitchFamily="34" charset="0"/>
            </a:endParaRPr>
          </a:p>
        </p:txBody>
      </p:sp>
      <p:sp>
        <p:nvSpPr>
          <p:cNvPr id="18" name="Rectángulo 6"/>
          <p:cNvSpPr>
            <a:spLocks noChangeArrowheads="1"/>
          </p:cNvSpPr>
          <p:nvPr/>
        </p:nvSpPr>
        <p:spPr bwMode="auto">
          <a:xfrm>
            <a:off x="909836" y="5108991"/>
            <a:ext cx="62059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pPr algn="just" eaLnBrk="1" hangingPunct="1">
              <a:buFont typeface="Wingdings" pitchFamily="2" charset="2"/>
              <a:buChar char="q"/>
              <a:defRPr/>
            </a:pPr>
            <a:r>
              <a:rPr lang="es-ES" altLang="es-PE" sz="1800" b="0" dirty="0" smtClean="0">
                <a:latin typeface="Berlin Sans FB" pitchFamily="34" charset="0"/>
                <a:ea typeface="Calibri" pitchFamily="34" charset="0"/>
                <a:cs typeface="Times New Roman" pitchFamily="18" charset="0"/>
              </a:rPr>
              <a:t>12 Tanques de fibra de vidrio</a:t>
            </a:r>
          </a:p>
          <a:p>
            <a:pPr marL="457200" lvl="1" indent="0" algn="just" eaLnBrk="1" hangingPunct="1">
              <a:defRPr/>
            </a:pPr>
            <a:r>
              <a:rPr lang="es-ES" altLang="es-PE" sz="1800" b="0" dirty="0" smtClean="0">
                <a:latin typeface="Berlin Sans FB" pitchFamily="34" charset="0"/>
                <a:ea typeface="Calibri" pitchFamily="34" charset="0"/>
                <a:cs typeface="Times New Roman" pitchFamily="18" charset="0"/>
              </a:rPr>
              <a:t>     Capacidad de 0.050 m</a:t>
            </a:r>
            <a:r>
              <a:rPr lang="es-ES" altLang="es-PE" sz="1800" b="0" baseline="30000" dirty="0" smtClean="0">
                <a:latin typeface="Berlin Sans FB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s-ES" altLang="es-PE" sz="1800" b="0" dirty="0" smtClean="0">
                <a:latin typeface="Berlin Sans FB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indent="0" eaLnBrk="1" hangingPunct="1">
              <a:defRPr/>
            </a:pPr>
            <a:r>
              <a:rPr lang="es-ES" altLang="es-PE" sz="1800" b="0" dirty="0" smtClean="0">
                <a:latin typeface="Berlin Sans FB" pitchFamily="34" charset="0"/>
                <a:ea typeface="Calibri" pitchFamily="34" charset="0"/>
                <a:cs typeface="Times New Roman" pitchFamily="18" charset="0"/>
              </a:rPr>
              <a:t>	Volumen útil 0.030 m</a:t>
            </a:r>
            <a:r>
              <a:rPr lang="es-ES" altLang="es-PE" sz="1800" b="0" baseline="30000" dirty="0" smtClean="0">
                <a:latin typeface="Berlin Sans FB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s-ES" altLang="es-PE" sz="1800" b="0" dirty="0" smtClean="0">
                <a:latin typeface="Berlin Sans FB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342900" indent="-342900" eaLnBrk="1" hangingPunct="1">
              <a:buFont typeface="Wingdings" panose="05000000000000000000" pitchFamily="2" charset="2"/>
              <a:buChar char="q"/>
              <a:defRPr/>
            </a:pPr>
            <a:r>
              <a:rPr lang="es-ES" altLang="es-PE" sz="1800" b="0" dirty="0" smtClean="0">
                <a:latin typeface="Berlin Sans FB" pitchFamily="34" charset="0"/>
                <a:ea typeface="Calibri" pitchFamily="34" charset="0"/>
                <a:cs typeface="Times New Roman" pitchFamily="18" charset="0"/>
              </a:rPr>
              <a:t>Sistema de abastecimiento de </a:t>
            </a:r>
            <a:r>
              <a:rPr lang="es-ES" altLang="es-PE" sz="1800" b="0" dirty="0" smtClean="0">
                <a:latin typeface="Berlin Sans FB" pitchFamily="34" charset="0"/>
                <a:ea typeface="Calibri" pitchFamily="34" charset="0"/>
                <a:cs typeface="Times New Roman" pitchFamily="18" charset="0"/>
              </a:rPr>
              <a:t>agua flujo </a:t>
            </a:r>
            <a:r>
              <a:rPr lang="es-ES" altLang="es-PE" sz="1800" b="0" dirty="0" smtClean="0">
                <a:latin typeface="Berlin Sans FB" pitchFamily="34" charset="0"/>
                <a:ea typeface="Calibri" pitchFamily="34" charset="0"/>
                <a:cs typeface="Times New Roman" pitchFamily="18" charset="0"/>
              </a:rPr>
              <a:t>continuo y abierto</a:t>
            </a:r>
            <a:endParaRPr lang="es-PE" altLang="es-PE" sz="1800" b="0" dirty="0" smtClean="0">
              <a:latin typeface="Berlin Sans FB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9" name="Imagen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" t="40752" r="3469" b="11361"/>
          <a:stretch/>
        </p:blipFill>
        <p:spPr>
          <a:xfrm>
            <a:off x="7039138" y="4251637"/>
            <a:ext cx="4671898" cy="2057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7" r="68955"/>
          <a:stretch/>
        </p:blipFill>
        <p:spPr bwMode="auto">
          <a:xfrm>
            <a:off x="3070076" y="2674574"/>
            <a:ext cx="3173824" cy="2226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31688" y="2703760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/>
              <a:t>Metodología:</a:t>
            </a:r>
            <a:r>
              <a:rPr lang="es-MX" dirty="0"/>
              <a:t>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09457885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204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175"/>
            <a:ext cx="12188825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383943" y="2167697"/>
            <a:ext cx="11277638" cy="21698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14313" indent="-214313" algn="just"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s-ES" sz="180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T0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, </a:t>
            </a:r>
            <a:r>
              <a:rPr lang="es-ES" sz="1800" b="0" dirty="0" err="1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nauplios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 de </a:t>
            </a:r>
            <a:r>
              <a:rPr lang="es-ES" sz="1800" b="0" i="1" dirty="0" err="1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Artemia</a:t>
            </a:r>
            <a:r>
              <a:rPr lang="es-ES" sz="1800" b="0" i="1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 salina 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(100%); </a:t>
            </a:r>
          </a:p>
          <a:p>
            <a:pPr marL="214313" indent="-214313" algn="just"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s-ES" sz="180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T1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, </a:t>
            </a:r>
            <a:r>
              <a:rPr lang="es-ES" sz="1800" b="0" dirty="0" err="1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nauplios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 de </a:t>
            </a:r>
            <a:r>
              <a:rPr lang="es-ES" sz="1800" b="0" i="1" dirty="0" err="1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Artemia</a:t>
            </a:r>
            <a:r>
              <a:rPr lang="es-ES" sz="1800" b="0" i="1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 salina 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(90%) y </a:t>
            </a:r>
            <a:r>
              <a:rPr lang="es-ES" sz="1800" b="0" i="1" dirty="0" err="1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Chlorella</a:t>
            </a:r>
            <a:r>
              <a:rPr lang="es-ES" sz="1800" b="0" i="1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 </a:t>
            </a:r>
            <a:r>
              <a:rPr lang="es-ES" sz="1800" b="0" i="1" dirty="0" err="1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s</a:t>
            </a:r>
            <a:r>
              <a:rPr lang="es-ES" sz="1800" b="0" dirty="0" err="1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p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 (10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%); </a:t>
            </a:r>
            <a:endParaRPr lang="es-ES" sz="1800" b="0" dirty="0">
              <a:solidFill>
                <a:schemeClr val="tx1"/>
              </a:solidFill>
              <a:latin typeface="Berlin Sans FB" pitchFamily="34" charset="0"/>
              <a:ea typeface="Calibri" panose="020F0502020204030204" pitchFamily="34" charset="0"/>
            </a:endParaRPr>
          </a:p>
          <a:p>
            <a:pPr marL="214313" indent="-214313" algn="just"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s-ES" sz="180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T2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, </a:t>
            </a:r>
            <a:r>
              <a:rPr lang="es-ES" sz="1800" b="0" dirty="0" err="1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Mix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 zooplancton (90%) 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(10% </a:t>
            </a:r>
            <a:r>
              <a:rPr lang="es-ES" sz="1800" b="0" i="1" dirty="0" err="1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Ceriodaphnia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 </a:t>
            </a:r>
            <a:r>
              <a:rPr lang="es-ES" sz="1800" b="0" dirty="0" err="1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sp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, 80% </a:t>
            </a:r>
            <a:r>
              <a:rPr lang="es-ES" sz="1800" b="0" i="1" dirty="0" err="1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Cyclops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 </a:t>
            </a:r>
            <a:r>
              <a:rPr lang="es-ES" sz="1800" b="0" dirty="0" err="1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sp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, 3% </a:t>
            </a:r>
            <a:r>
              <a:rPr lang="es-ES" sz="1800" b="0" i="1" dirty="0" err="1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Diaptomus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 </a:t>
            </a:r>
            <a:r>
              <a:rPr lang="es-ES" sz="1800" b="0" dirty="0" err="1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sp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, 7%</a:t>
            </a:r>
            <a:r>
              <a:rPr lang="es-ES" sz="1800" b="0" i="1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Daphnia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 </a:t>
            </a:r>
            <a:r>
              <a:rPr lang="es-ES" sz="1800" b="0" dirty="0" err="1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sp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) 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y </a:t>
            </a:r>
            <a:r>
              <a:rPr lang="es-ES" sz="1800" b="0" i="1" dirty="0" err="1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Chlorella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 </a:t>
            </a:r>
            <a:r>
              <a:rPr lang="es-ES" sz="1800" b="0" dirty="0" err="1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sp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  (10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%); </a:t>
            </a:r>
            <a:endParaRPr lang="es-ES" sz="1800" b="0" dirty="0">
              <a:solidFill>
                <a:schemeClr val="tx1"/>
              </a:solidFill>
              <a:latin typeface="Berlin Sans FB" pitchFamily="34" charset="0"/>
              <a:ea typeface="Calibri" panose="020F0502020204030204" pitchFamily="34" charset="0"/>
            </a:endParaRPr>
          </a:p>
          <a:p>
            <a:pPr marL="214313" indent="-214313" algn="just"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s-ES" sz="180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T3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, </a:t>
            </a:r>
            <a:r>
              <a:rPr lang="es-ES" sz="1800" b="0" dirty="0" err="1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Mix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 Zooplancton (45%) , </a:t>
            </a:r>
            <a:r>
              <a:rPr lang="es-ES" sz="1800" b="0" dirty="0" err="1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nauplios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 de </a:t>
            </a:r>
            <a:r>
              <a:rPr lang="es-ES" sz="1800" b="0" i="1" dirty="0" err="1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Artemia</a:t>
            </a:r>
            <a:r>
              <a:rPr lang="es-ES" sz="1800" b="0" i="1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 salina 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(45%) y </a:t>
            </a:r>
            <a:r>
              <a:rPr lang="es-ES" sz="1800" b="0" i="1" dirty="0" err="1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Chlorella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 </a:t>
            </a:r>
            <a:r>
              <a:rPr lang="es-ES" sz="1800" b="0" dirty="0" err="1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sp</a:t>
            </a:r>
            <a:r>
              <a:rPr lang="es-ES" sz="1800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 (10%).</a:t>
            </a:r>
            <a:endParaRPr lang="es-PE" sz="1800" b="0" dirty="0">
              <a:solidFill>
                <a:schemeClr val="tx1"/>
              </a:solidFill>
              <a:latin typeface="Berlin Sans FB" pitchFamily="34" charset="0"/>
            </a:endParaRPr>
          </a:p>
        </p:txBody>
      </p:sp>
      <p:sp>
        <p:nvSpPr>
          <p:cNvPr id="15366" name="Rectángulo 1"/>
          <p:cNvSpPr>
            <a:spLocks noChangeArrowheads="1"/>
          </p:cNvSpPr>
          <p:nvPr/>
        </p:nvSpPr>
        <p:spPr bwMode="auto">
          <a:xfrm>
            <a:off x="378785" y="1539876"/>
            <a:ext cx="1157726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pPr algn="just" eaLnBrk="1" hangingPunct="1"/>
            <a:r>
              <a:rPr lang="es-ES" altLang="es-PE" sz="1800" b="0" dirty="0">
                <a:latin typeface="Berlin Sans FB" pitchFamily="34" charset="0"/>
                <a:ea typeface="Calibri" pitchFamily="34" charset="0"/>
                <a:cs typeface="Calibri" pitchFamily="34" charset="0"/>
              </a:rPr>
              <a:t>Los tratamientos se constituyeron en un diseño completamente al azar, con cuatro tratamientos y tres repeticiones (UE=12): </a:t>
            </a:r>
          </a:p>
        </p:txBody>
      </p:sp>
      <p:pic>
        <p:nvPicPr>
          <p:cNvPr id="14358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54"/>
          <a:stretch>
            <a:fillRect/>
          </a:stretch>
        </p:blipFill>
        <p:spPr bwMode="auto">
          <a:xfrm>
            <a:off x="8019244" y="4424257"/>
            <a:ext cx="3861278" cy="2352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5368" name="Rectángulo 4"/>
          <p:cNvSpPr>
            <a:spLocks noChangeArrowheads="1"/>
          </p:cNvSpPr>
          <p:nvPr/>
        </p:nvSpPr>
        <p:spPr bwMode="auto">
          <a:xfrm>
            <a:off x="383018" y="4868863"/>
            <a:ext cx="71990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pPr algn="just" eaLnBrk="1" hangingPunct="1">
              <a:buFont typeface="Wingdings" pitchFamily="2" charset="2"/>
              <a:buChar char="ü"/>
            </a:pPr>
            <a:r>
              <a:rPr lang="es-ES" altLang="es-PE" sz="1800" b="0">
                <a:solidFill>
                  <a:srgbClr val="FFFF00"/>
                </a:solidFill>
                <a:latin typeface="Berlin Sans FB" pitchFamily="34" charset="0"/>
                <a:ea typeface="Calibri" pitchFamily="34" charset="0"/>
                <a:cs typeface="Calibri" pitchFamily="34" charset="0"/>
              </a:rPr>
              <a:t>En cada periodo de alimentación se cierra el ingreso de agua por espacio de 1 hora,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es-ES" altLang="es-PE" sz="1800" b="0">
                <a:solidFill>
                  <a:srgbClr val="FFFF00"/>
                </a:solidFill>
                <a:latin typeface="Berlin Sans FB" pitchFamily="34" charset="0"/>
                <a:ea typeface="Calibri" pitchFamily="34" charset="0"/>
                <a:cs typeface="Calibri" pitchFamily="34" charset="0"/>
              </a:rPr>
              <a:t>Las post-larvas recibieron el alimento vivo cada dos horas desde (7:00 a 22:00 h) ad libitum</a:t>
            </a:r>
          </a:p>
          <a:p>
            <a:pPr algn="just" eaLnBrk="1" hangingPunct="1">
              <a:buFont typeface="Wingdings" pitchFamily="2" charset="2"/>
              <a:buChar char="ü"/>
            </a:pPr>
            <a:r>
              <a:rPr lang="es-ES" altLang="es-PE" sz="1800" b="0">
                <a:solidFill>
                  <a:srgbClr val="FFFF00"/>
                </a:solidFill>
                <a:latin typeface="Berlin Sans FB" pitchFamily="34" charset="0"/>
              </a:rPr>
              <a:t>Limpieza después del periodo de alimentación</a:t>
            </a:r>
          </a:p>
        </p:txBody>
      </p:sp>
      <p:grpSp>
        <p:nvGrpSpPr>
          <p:cNvPr id="15369" name="19 Grupo"/>
          <p:cNvGrpSpPr>
            <a:grpSpLocks/>
          </p:cNvGrpSpPr>
          <p:nvPr/>
        </p:nvGrpSpPr>
        <p:grpSpPr bwMode="auto">
          <a:xfrm>
            <a:off x="143896" y="106364"/>
            <a:ext cx="9236845" cy="604837"/>
            <a:chOff x="-164851" y="-1"/>
            <a:chExt cx="7672757" cy="600596"/>
          </a:xfrm>
        </p:grpSpPr>
        <p:pic>
          <p:nvPicPr>
            <p:cNvPr id="19" name="Picture 24" descr="Logoiia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539" y="0"/>
              <a:ext cx="417367" cy="5974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grpSp>
          <p:nvGrpSpPr>
            <p:cNvPr id="15376" name="22 Grupo"/>
            <p:cNvGrpSpPr>
              <a:grpSpLocks/>
            </p:cNvGrpSpPr>
            <p:nvPr/>
          </p:nvGrpSpPr>
          <p:grpSpPr bwMode="auto">
            <a:xfrm>
              <a:off x="-164851" y="-1"/>
              <a:ext cx="7255390" cy="600596"/>
              <a:chOff x="-164851" y="-1"/>
              <a:chExt cx="7255390" cy="600596"/>
            </a:xfrm>
          </p:grpSpPr>
          <p:grpSp>
            <p:nvGrpSpPr>
              <p:cNvPr id="15377" name="11 Grupo"/>
              <p:cNvGrpSpPr>
                <a:grpSpLocks/>
              </p:cNvGrpSpPr>
              <p:nvPr/>
            </p:nvGrpSpPr>
            <p:grpSpPr bwMode="auto">
              <a:xfrm>
                <a:off x="-164851" y="-1"/>
                <a:ext cx="4173058" cy="600596"/>
                <a:chOff x="-164851" y="-1"/>
                <a:chExt cx="4173058" cy="600596"/>
              </a:xfrm>
            </p:grpSpPr>
            <p:pic>
              <p:nvPicPr>
                <p:cNvPr id="15379" name="Picture 4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8289"/>
                <a:stretch>
                  <a:fillRect/>
                </a:stretch>
              </p:blipFill>
              <p:spPr bwMode="auto">
                <a:xfrm>
                  <a:off x="-164851" y="-1"/>
                  <a:ext cx="604689" cy="5974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" name="17 Rectángulo"/>
                <p:cNvSpPr/>
                <p:nvPr/>
              </p:nvSpPr>
              <p:spPr bwMode="auto">
                <a:xfrm>
                  <a:off x="450376" y="-1"/>
                  <a:ext cx="653898" cy="597443"/>
                </a:xfrm>
                <a:prstGeom prst="rect">
                  <a:avLst/>
                </a:prstGeom>
                <a:solidFill>
                  <a:srgbClr val="FF0000"/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105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PERÚ</a:t>
                  </a:r>
                  <a:endParaRPr lang="es-PE" sz="18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30" name="18 Rectángulo"/>
                <p:cNvSpPr/>
                <p:nvPr/>
              </p:nvSpPr>
              <p:spPr bwMode="auto">
                <a:xfrm>
                  <a:off x="1121852" y="-1"/>
                  <a:ext cx="1052917" cy="597443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Ministerio del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Ambiente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31" name="19 Rectángulo"/>
                <p:cNvSpPr/>
                <p:nvPr/>
              </p:nvSpPr>
              <p:spPr bwMode="auto">
                <a:xfrm>
                  <a:off x="2190588" y="-1"/>
                  <a:ext cx="1817555" cy="600596"/>
                </a:xfrm>
                <a:prstGeom prst="rect">
                  <a:avLst/>
                </a:prstGeom>
                <a:solidFill>
                  <a:srgbClr val="FB9D3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Instituto de Investigaciones de la Amazonía Peruana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23" name="19 Rectángulo"/>
              <p:cNvSpPr/>
              <p:nvPr/>
            </p:nvSpPr>
            <p:spPr bwMode="auto">
              <a:xfrm>
                <a:off x="3964200" y="-1"/>
                <a:ext cx="3127109" cy="59744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spcAft>
                    <a:spcPts val="0"/>
                  </a:spcAft>
                  <a:defRPr/>
                </a:pPr>
                <a:r>
                  <a:rPr lang="es-PE" sz="900" dirty="0">
                    <a:ea typeface="Times New Roman"/>
                  </a:rPr>
                  <a:t>Programa de Investigación para el uso y conservación del Agua y sus recursos (AQUAREC)</a:t>
                </a:r>
                <a:endParaRPr lang="es-PE" sz="900" dirty="0">
                  <a:latin typeface="Times New Roman"/>
                  <a:ea typeface="Times New Roman"/>
                </a:endParaRPr>
              </a:p>
            </p:txBody>
          </p:sp>
        </p:grpSp>
      </p:grpSp>
      <p:pic>
        <p:nvPicPr>
          <p:cNvPr id="15370" name="Picture 2" descr="C:\Users\Usuario\Desktop\2014\Proyecto IIAP-FINCyT\III.- Ejecución del Proyecto\Hito 4\Logo Innóvate Perú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34" y="106364"/>
            <a:ext cx="273613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ángulo 3"/>
          <p:cNvSpPr/>
          <p:nvPr/>
        </p:nvSpPr>
        <p:spPr>
          <a:xfrm>
            <a:off x="1460879" y="996951"/>
            <a:ext cx="3278462" cy="389787"/>
          </a:xfrm>
          <a:prstGeom prst="rect">
            <a:avLst/>
          </a:prstGeom>
          <a:solidFill>
            <a:srgbClr val="66FF6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lnSpc>
                <a:spcPct val="115000"/>
              </a:lnSpc>
              <a:spcAft>
                <a:spcPts val="750"/>
              </a:spcAft>
              <a:defRPr/>
            </a:pPr>
            <a:r>
              <a:rPr lang="es-ES" sz="1800" dirty="0">
                <a:solidFill>
                  <a:schemeClr val="tx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Diseño experimental y manejo</a:t>
            </a:r>
            <a:endParaRPr lang="es-PE" sz="1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72" name="2 Marcador de fecha"/>
          <p:cNvSpPr>
            <a:spLocks noGrp="1"/>
          </p:cNvSpPr>
          <p:nvPr>
            <p:ph type="dt" sz="quarter" idx="10"/>
          </p:nvPr>
        </p:nvSpPr>
        <p:spPr bwMode="auto">
          <a:xfrm>
            <a:off x="46554" y="6657976"/>
            <a:ext cx="2471623" cy="22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r>
              <a:rPr lang="es-CO" altLang="es-PE" sz="900" smtClean="0">
                <a:solidFill>
                  <a:srgbClr val="FFFFFF"/>
                </a:solidFill>
              </a:rPr>
              <a:t>07-11-2017</a:t>
            </a:r>
          </a:p>
        </p:txBody>
      </p:sp>
      <p:sp>
        <p:nvSpPr>
          <p:cNvPr id="3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59904" y="6597651"/>
            <a:ext cx="6394901" cy="263525"/>
          </a:xfrm>
        </p:spPr>
        <p:txBody>
          <a:bodyPr/>
          <a:lstStyle/>
          <a:p>
            <a:pPr>
              <a:defRPr/>
            </a:pPr>
            <a:r>
              <a:rPr lang="es-PE" dirty="0" err="1">
                <a:solidFill>
                  <a:schemeClr val="tx1"/>
                </a:solidFill>
                <a:cs typeface="Courier New" panose="02070309020205020404" pitchFamily="49" charset="0"/>
              </a:rPr>
              <a:t>Nadhia</a:t>
            </a:r>
            <a:r>
              <a:rPr lang="es-PE" dirty="0">
                <a:solidFill>
                  <a:schemeClr val="tx1"/>
                </a:solidFill>
                <a:cs typeface="Courier New" panose="02070309020205020404" pitchFamily="49" charset="0"/>
              </a:rPr>
              <a:t> Herrera-Castillo</a:t>
            </a:r>
            <a:r>
              <a:rPr lang="es-PE" b="0" dirty="0">
                <a:solidFill>
                  <a:schemeClr val="tx1"/>
                </a:solidFill>
                <a:cs typeface="Courier New" panose="02070309020205020404" pitchFamily="49" charset="0"/>
              </a:rPr>
              <a:t>; </a:t>
            </a:r>
            <a:r>
              <a:rPr lang="es-ES" b="0" dirty="0">
                <a:solidFill>
                  <a:schemeClr val="tx1"/>
                </a:solidFill>
                <a:ea typeface="Arial Unicode MS" panose="020B0604020202020204" pitchFamily="34" charset="-128"/>
                <a:cs typeface="Courier New" panose="02070309020205020404" pitchFamily="49" charset="0"/>
              </a:rPr>
              <a:t>Carmela </a:t>
            </a:r>
            <a:r>
              <a:rPr lang="es-ES" b="0" dirty="0">
                <a:solidFill>
                  <a:schemeClr val="tx1"/>
                </a:solidFill>
                <a:ea typeface="Arial Unicode MS" panose="020B0604020202020204" pitchFamily="34" charset="-128"/>
                <a:cs typeface="Courier New" panose="02070309020205020404" pitchFamily="49" charset="0"/>
              </a:rPr>
              <a:t>Rebaza-Alfaro; Roger Bazán-</a:t>
            </a:r>
            <a:r>
              <a:rPr lang="es-ES" b="0" dirty="0" err="1">
                <a:solidFill>
                  <a:schemeClr val="tx1"/>
                </a:solidFill>
                <a:ea typeface="Arial Unicode MS" panose="020B0604020202020204" pitchFamily="34" charset="-128"/>
                <a:cs typeface="Courier New" panose="02070309020205020404" pitchFamily="49" charset="0"/>
              </a:rPr>
              <a:t>Albitez</a:t>
            </a:r>
            <a:endParaRPr lang="es-PE" b="0" dirty="0">
              <a:solidFill>
                <a:schemeClr val="tx1"/>
              </a:solidFill>
              <a:cs typeface="Courier New" panose="02070309020205020404" pitchFamily="49" charset="0"/>
            </a:endParaRPr>
          </a:p>
        </p:txBody>
      </p:sp>
      <p:sp>
        <p:nvSpPr>
          <p:cNvPr id="15374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0732937" y="6657976"/>
            <a:ext cx="1311992" cy="22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fld id="{D08765BE-7BFB-4846-8A9D-EA21C34D964B}" type="slidenum">
              <a:rPr lang="es-CO" altLang="es-PE" sz="900" smtClean="0">
                <a:solidFill>
                  <a:srgbClr val="FFFFFF"/>
                </a:solidFill>
              </a:rPr>
              <a:pPr/>
              <a:t>11</a:t>
            </a:fld>
            <a:endParaRPr lang="es-CO" altLang="es-PE" sz="9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68"/>
          <p:cNvSpPr txBox="1">
            <a:spLocks noChangeArrowheads="1"/>
          </p:cNvSpPr>
          <p:nvPr/>
        </p:nvSpPr>
        <p:spPr bwMode="auto">
          <a:xfrm>
            <a:off x="431688" y="1428750"/>
            <a:ext cx="11441837" cy="920750"/>
          </a:xfrm>
          <a:prstGeom prst="rect">
            <a:avLst/>
          </a:prstGeom>
          <a:gradFill rotWithShape="0">
            <a:gsLst>
              <a:gs pos="0">
                <a:srgbClr val="00B050"/>
              </a:gs>
              <a:gs pos="100000">
                <a:srgbClr val="CCEFD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28398" dir="3806097" algn="ctr" rotWithShape="0">
              <a:srgbClr val="2D4E6B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9DC3E6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 sz="1000" b="1"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pPr algn="just"/>
            <a:r>
              <a:rPr lang="es-ES" altLang="es-PE" sz="1800" b="0">
                <a:solidFill>
                  <a:srgbClr val="000000"/>
                </a:solidFill>
                <a:latin typeface="Berlin Sans FB" pitchFamily="34" charset="0"/>
              </a:rPr>
              <a:t>Los tratamientos T0, T1 y T3 no presentaron diferencias significativas (P&gt;0,05) entre tratamientos, obteniendo las mayores ganancias de peso húmedo y longitud final, pero estos si fueron estadísticamente significativo con el T2 . </a:t>
            </a:r>
            <a:endParaRPr lang="es-PE" altLang="es-PE" sz="1800" b="0"/>
          </a:p>
        </p:txBody>
      </p:sp>
      <p:sp>
        <p:nvSpPr>
          <p:cNvPr id="11" name="Text Box 76"/>
          <p:cNvSpPr txBox="1">
            <a:spLocks noChangeArrowheads="1"/>
          </p:cNvSpPr>
          <p:nvPr/>
        </p:nvSpPr>
        <p:spPr bwMode="auto">
          <a:xfrm>
            <a:off x="871840" y="2636838"/>
            <a:ext cx="10502282" cy="57626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576" tIns="36576" rIns="36576" bIns="36576"/>
          <a:lstStyle/>
          <a:p>
            <a:pPr algn="ctr">
              <a:defRPr/>
            </a:pPr>
            <a:r>
              <a:rPr lang="es-ES" sz="1600" dirty="0">
                <a:solidFill>
                  <a:srgbClr val="000000"/>
                </a:solidFill>
                <a:latin typeface="Berlin Sans FB" pitchFamily="34" charset="0"/>
              </a:rPr>
              <a:t>Tabla 1</a:t>
            </a:r>
            <a:r>
              <a:rPr lang="es-ES" sz="1600" b="0" dirty="0">
                <a:solidFill>
                  <a:srgbClr val="000000"/>
                </a:solidFill>
                <a:latin typeface="Berlin Sans FB" pitchFamily="34" charset="0"/>
              </a:rPr>
              <a:t>. Parámetros de crecimiento de post-larvas de </a:t>
            </a:r>
            <a:r>
              <a:rPr lang="es-ES" sz="1600" b="0" i="1" dirty="0">
                <a:solidFill>
                  <a:srgbClr val="000000"/>
                </a:solidFill>
                <a:latin typeface="Berlin Sans FB" pitchFamily="34" charset="0"/>
              </a:rPr>
              <a:t>Arapaima gigas,</a:t>
            </a:r>
            <a:r>
              <a:rPr lang="es-ES" sz="1600" b="0" dirty="0">
                <a:solidFill>
                  <a:srgbClr val="000000"/>
                </a:solidFill>
                <a:latin typeface="Berlin Sans FB" pitchFamily="34" charset="0"/>
              </a:rPr>
              <a:t> alimentados con diferentes dietas a base de alimento vivo.</a:t>
            </a:r>
            <a:endParaRPr lang="es-PE" sz="1600" dirty="0">
              <a:solidFill>
                <a:schemeClr val="tx1"/>
              </a:solidFill>
              <a:latin typeface="Courier New" pitchFamily="49" charset="0"/>
            </a:endParaRPr>
          </a:p>
        </p:txBody>
      </p:sp>
      <p:graphicFrame>
        <p:nvGraphicFramePr>
          <p:cNvPr id="12" name="11 Tabla"/>
          <p:cNvGraphicFramePr>
            <a:graphicFrameLocks noGrp="1"/>
          </p:cNvGraphicFramePr>
          <p:nvPr/>
        </p:nvGraphicFramePr>
        <p:xfrm>
          <a:off x="814705" y="3278189"/>
          <a:ext cx="10749869" cy="2814839"/>
        </p:xfrm>
        <a:graphic>
          <a:graphicData uri="http://schemas.openxmlformats.org/drawingml/2006/table">
            <a:tbl>
              <a:tblPr/>
              <a:tblGrid>
                <a:gridCol w="4127182"/>
                <a:gridCol w="1247752"/>
                <a:gridCol w="1304729"/>
                <a:gridCol w="1356347"/>
                <a:gridCol w="1356347"/>
                <a:gridCol w="1357512"/>
              </a:tblGrid>
              <a:tr h="368699">
                <a:tc row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2008936800" algn="l"/>
                          <a:tab pos="-1731873600" algn="ctr"/>
                        </a:tabLst>
                      </a:pPr>
                      <a:r>
                        <a:rPr lang="es-ES" sz="1800" b="1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 </a:t>
                      </a:r>
                      <a:r>
                        <a:rPr lang="es-ES" sz="1800" b="1" kern="1400" dirty="0" smtClean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Parámetros </a:t>
                      </a:r>
                      <a:r>
                        <a:rPr lang="es-ES" sz="1800" b="1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de crecimiento</a:t>
                      </a:r>
                      <a:endParaRPr lang="es-ES" sz="1800" b="1" kern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TRATAMIENTOS</a:t>
                      </a:r>
                      <a:endParaRPr lang="es-ES" sz="1800" b="1" kern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3444" algn="l"/>
                          <a:tab pos="-1551736800" algn="ctr"/>
                        </a:tabLst>
                      </a:pPr>
                      <a:r>
                        <a:rPr lang="es-PE" sz="1800" b="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	</a:t>
                      </a:r>
                      <a:endParaRPr lang="es-PE" sz="1800" b="1" kern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3444" algn="l"/>
                          <a:tab pos="-1551736800" algn="ctr"/>
                        </a:tabLst>
                      </a:pPr>
                      <a:r>
                        <a:rPr lang="es-PE" sz="1800" b="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	</a:t>
                      </a:r>
                      <a:r>
                        <a:rPr lang="es-PE" sz="1800" b="1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ESM</a:t>
                      </a:r>
                      <a:endParaRPr lang="es-PE" sz="1800" b="1" kern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27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T0</a:t>
                      </a:r>
                      <a:endParaRPr lang="es-ES" sz="1800" b="1" kern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T1</a:t>
                      </a:r>
                      <a:endParaRPr lang="es-ES" sz="1800" b="1" kern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T2</a:t>
                      </a:r>
                      <a:endParaRPr lang="es-ES" sz="1800" b="1" kern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1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T3</a:t>
                      </a:r>
                      <a:endParaRPr lang="es-ES" sz="1800" b="1" kern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3264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Peso húmedo inicial (g)</a:t>
                      </a:r>
                      <a:endParaRPr lang="es-ES" sz="180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0.22</a:t>
                      </a:r>
                      <a:r>
                        <a:rPr lang="es-ES" sz="1800" kern="1400" baseline="300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0.217</a:t>
                      </a:r>
                      <a:r>
                        <a:rPr lang="es-ES" sz="1800" kern="1400" baseline="300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0.220</a:t>
                      </a:r>
                      <a:r>
                        <a:rPr lang="es-ES" sz="1800" kern="1400" baseline="300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0.216</a:t>
                      </a:r>
                      <a:r>
                        <a:rPr lang="es-ES" sz="1800" kern="1400" baseline="300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0.0084</a:t>
                      </a:r>
                      <a:endParaRPr lang="es-ES" sz="1800" kern="140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4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Peso húmedo final (g)</a:t>
                      </a:r>
                      <a:endParaRPr lang="es-ES" sz="180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0.83</a:t>
                      </a:r>
                      <a:r>
                        <a:rPr lang="es-ES" sz="1800" kern="1400" baseline="300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0.86</a:t>
                      </a:r>
                      <a:r>
                        <a:rPr lang="es-ES" sz="1800" kern="1400" baseline="300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rgbClr val="FF0000"/>
                          </a:solidFill>
                          <a:effectLst/>
                          <a:latin typeface="Berlin Sans FB"/>
                        </a:rPr>
                        <a:t>0.55</a:t>
                      </a:r>
                      <a:r>
                        <a:rPr lang="es-ES" sz="1800" kern="1400" baseline="30000" dirty="0">
                          <a:solidFill>
                            <a:srgbClr val="FF0000"/>
                          </a:solidFill>
                          <a:effectLst/>
                          <a:latin typeface="Berlin Sans FB"/>
                        </a:rPr>
                        <a:t>b</a:t>
                      </a:r>
                      <a:endParaRPr lang="es-ES" sz="1800" kern="140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0.72</a:t>
                      </a:r>
                      <a:r>
                        <a:rPr lang="es-ES" sz="1800" kern="1400" baseline="300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0.0385</a:t>
                      </a:r>
                      <a:endParaRPr lang="es-ES" sz="1800" kern="140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025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Ganancia de peso húmedo (g)</a:t>
                      </a:r>
                      <a:endParaRPr lang="es-ES" sz="1800" kern="140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0.61</a:t>
                      </a:r>
                      <a:r>
                        <a:rPr lang="es-ES" sz="1800" kern="1400" baseline="300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0.64</a:t>
                      </a:r>
                      <a:r>
                        <a:rPr lang="es-ES" sz="1800" kern="1400" baseline="300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rgbClr val="FF0000"/>
                          </a:solidFill>
                          <a:effectLst/>
                          <a:latin typeface="Berlin Sans FB"/>
                        </a:rPr>
                        <a:t>0.33</a:t>
                      </a:r>
                      <a:r>
                        <a:rPr lang="es-ES" sz="1800" kern="1400" baseline="30000" dirty="0">
                          <a:solidFill>
                            <a:srgbClr val="FF0000"/>
                          </a:solidFill>
                          <a:effectLst/>
                          <a:latin typeface="Berlin Sans FB"/>
                        </a:rPr>
                        <a:t>b</a:t>
                      </a:r>
                      <a:endParaRPr lang="es-ES" sz="1800" kern="140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0.51</a:t>
                      </a:r>
                      <a:r>
                        <a:rPr lang="es-ES" sz="1800" kern="1400" baseline="300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0.3888</a:t>
                      </a:r>
                      <a:endParaRPr lang="es-ES" sz="180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4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Longitud  inicial (cm)</a:t>
                      </a:r>
                      <a:endParaRPr lang="es-ES" sz="1800" kern="140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3.47</a:t>
                      </a:r>
                      <a:r>
                        <a:rPr lang="es-ES" sz="1800" kern="1400" baseline="300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kern="140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3.45</a:t>
                      </a:r>
                      <a:r>
                        <a:rPr lang="es-ES" sz="1800" kern="1400" baseline="300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3.43</a:t>
                      </a:r>
                      <a:r>
                        <a:rPr lang="es-ES" sz="1800" kern="1400" baseline="300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3.47</a:t>
                      </a:r>
                      <a:r>
                        <a:rPr lang="es-ES" sz="1800" kern="1400" baseline="300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0.0666</a:t>
                      </a:r>
                      <a:endParaRPr lang="es-ES" sz="180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40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Longitud final (cm)</a:t>
                      </a:r>
                      <a:endParaRPr lang="es-ES" sz="1800" kern="140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5.15</a:t>
                      </a:r>
                      <a:r>
                        <a:rPr lang="es-ES" sz="1800" kern="1400" baseline="300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kern="140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5.22</a:t>
                      </a:r>
                      <a:r>
                        <a:rPr lang="es-ES" sz="1800" kern="1400" baseline="300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rgbClr val="FF0000"/>
                          </a:solidFill>
                          <a:effectLst/>
                          <a:latin typeface="Berlin Sans FB"/>
                        </a:rPr>
                        <a:t>4.57</a:t>
                      </a:r>
                      <a:r>
                        <a:rPr lang="es-ES" sz="1800" kern="1400" baseline="30000" dirty="0">
                          <a:solidFill>
                            <a:srgbClr val="FF0000"/>
                          </a:solidFill>
                          <a:effectLst/>
                          <a:latin typeface="Berlin Sans FB"/>
                        </a:rPr>
                        <a:t>b</a:t>
                      </a:r>
                      <a:endParaRPr lang="es-ES" sz="1800" kern="140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5.01</a:t>
                      </a:r>
                      <a:r>
                        <a:rPr lang="es-ES" sz="1800" kern="1400" baseline="300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0.0740</a:t>
                      </a:r>
                      <a:endParaRPr lang="es-ES" sz="180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02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Ganancia de longitud (cm)</a:t>
                      </a:r>
                      <a:endParaRPr lang="es-ES" sz="1800" kern="140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1.68</a:t>
                      </a:r>
                      <a:r>
                        <a:rPr lang="es-ES" sz="1800" kern="1400" baseline="300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kern="140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1.75</a:t>
                      </a:r>
                      <a:r>
                        <a:rPr lang="es-ES" sz="1800" kern="1400" baseline="300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rgbClr val="FF0000"/>
                          </a:solidFill>
                          <a:effectLst/>
                          <a:latin typeface="Berlin Sans FB"/>
                        </a:rPr>
                        <a:t>1.13</a:t>
                      </a:r>
                      <a:r>
                        <a:rPr lang="es-ES" sz="1800" kern="1400" baseline="30000" dirty="0">
                          <a:solidFill>
                            <a:srgbClr val="FF0000"/>
                          </a:solidFill>
                          <a:effectLst/>
                          <a:latin typeface="Berlin Sans FB"/>
                        </a:rPr>
                        <a:t>b</a:t>
                      </a:r>
                      <a:endParaRPr lang="es-ES" sz="1800" kern="140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kern="1400" dirty="0">
                          <a:solidFill>
                            <a:srgbClr val="FF0000"/>
                          </a:solidFill>
                          <a:effectLst/>
                          <a:latin typeface="Berlin Sans FB"/>
                        </a:rPr>
                        <a:t>1.54</a:t>
                      </a:r>
                      <a:r>
                        <a:rPr lang="es-ES" sz="1800" kern="1400" baseline="30000" dirty="0">
                          <a:solidFill>
                            <a:srgbClr val="FF0000"/>
                          </a:solidFill>
                          <a:effectLst/>
                          <a:latin typeface="Berlin Sans FB"/>
                        </a:rPr>
                        <a:t>ab</a:t>
                      </a:r>
                      <a:endParaRPr lang="es-ES" sz="1800" kern="1400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0.1273</a:t>
                      </a:r>
                      <a:endParaRPr lang="es-ES" sz="180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8389" marR="783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449" name="Control 77"/>
          <p:cNvSpPr>
            <a:spLocks noChangeArrowheads="1" noChangeShapeType="1"/>
          </p:cNvSpPr>
          <p:nvPr/>
        </p:nvSpPr>
        <p:spPr bwMode="auto">
          <a:xfrm>
            <a:off x="2359469" y="19119851"/>
            <a:ext cx="11723280" cy="376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1000" b="1"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endParaRPr lang="es-PE" altLang="es-PE"/>
          </a:p>
        </p:txBody>
      </p:sp>
      <p:sp>
        <p:nvSpPr>
          <p:cNvPr id="16450" name="Text Box 4"/>
          <p:cNvSpPr txBox="1">
            <a:spLocks noChangeArrowheads="1"/>
          </p:cNvSpPr>
          <p:nvPr/>
        </p:nvSpPr>
        <p:spPr bwMode="auto">
          <a:xfrm>
            <a:off x="1007271" y="6092825"/>
            <a:ext cx="1037743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 sz="1000" b="1"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pPr algn="just"/>
            <a:r>
              <a:rPr lang="es-ES" altLang="es-PE" sz="1200" b="0">
                <a:latin typeface="Berlin Sans FB" pitchFamily="34" charset="0"/>
              </a:rPr>
              <a:t>Letras diferentes en la columna indican diferencias estadísticas entre las medias (n=30), p-value&lt; 0.05.</a:t>
            </a:r>
            <a:endParaRPr lang="es-PE" altLang="es-PE" sz="1200"/>
          </a:p>
        </p:txBody>
      </p:sp>
      <p:sp>
        <p:nvSpPr>
          <p:cNvPr id="18" name="Rectángulo 3"/>
          <p:cNvSpPr/>
          <p:nvPr/>
        </p:nvSpPr>
        <p:spPr>
          <a:xfrm>
            <a:off x="5464314" y="876301"/>
            <a:ext cx="1541640" cy="410882"/>
          </a:xfrm>
          <a:prstGeom prst="rect">
            <a:avLst/>
          </a:prstGeom>
          <a:solidFill>
            <a:srgbClr val="66FF6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lnSpc>
                <a:spcPct val="115000"/>
              </a:lnSpc>
              <a:spcAft>
                <a:spcPts val="750"/>
              </a:spcAft>
              <a:tabLst>
                <a:tab pos="1362075" algn="l"/>
              </a:tabLst>
              <a:defRPr/>
            </a:pPr>
            <a:r>
              <a:rPr lang="es-ES" sz="1800" dirty="0">
                <a:solidFill>
                  <a:schemeClr val="bg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</a:t>
            </a:r>
            <a:endParaRPr lang="es-PE" sz="1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452" name="19 Grupo"/>
          <p:cNvGrpSpPr>
            <a:grpSpLocks/>
          </p:cNvGrpSpPr>
          <p:nvPr/>
        </p:nvGrpSpPr>
        <p:grpSpPr bwMode="auto">
          <a:xfrm>
            <a:off x="143896" y="106364"/>
            <a:ext cx="9236845" cy="604837"/>
            <a:chOff x="-164851" y="-1"/>
            <a:chExt cx="7672757" cy="600596"/>
          </a:xfrm>
        </p:grpSpPr>
        <p:pic>
          <p:nvPicPr>
            <p:cNvPr id="21" name="Picture 24" descr="Logoiia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539" y="0"/>
              <a:ext cx="417367" cy="5974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grpSp>
          <p:nvGrpSpPr>
            <p:cNvPr id="16458" name="22 Grupo"/>
            <p:cNvGrpSpPr>
              <a:grpSpLocks/>
            </p:cNvGrpSpPr>
            <p:nvPr/>
          </p:nvGrpSpPr>
          <p:grpSpPr bwMode="auto">
            <a:xfrm>
              <a:off x="-164851" y="-1"/>
              <a:ext cx="7255390" cy="600596"/>
              <a:chOff x="-164851" y="-1"/>
              <a:chExt cx="7255390" cy="600596"/>
            </a:xfrm>
          </p:grpSpPr>
          <p:grpSp>
            <p:nvGrpSpPr>
              <p:cNvPr id="16459" name="11 Grupo"/>
              <p:cNvGrpSpPr>
                <a:grpSpLocks/>
              </p:cNvGrpSpPr>
              <p:nvPr/>
            </p:nvGrpSpPr>
            <p:grpSpPr bwMode="auto">
              <a:xfrm>
                <a:off x="-164851" y="-1"/>
                <a:ext cx="4173058" cy="600596"/>
                <a:chOff x="-164851" y="-1"/>
                <a:chExt cx="4173058" cy="600596"/>
              </a:xfrm>
            </p:grpSpPr>
            <p:pic>
              <p:nvPicPr>
                <p:cNvPr id="16461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8289"/>
                <a:stretch>
                  <a:fillRect/>
                </a:stretch>
              </p:blipFill>
              <p:spPr bwMode="auto">
                <a:xfrm>
                  <a:off x="-164851" y="-1"/>
                  <a:ext cx="604689" cy="5974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" name="17 Rectángulo"/>
                <p:cNvSpPr/>
                <p:nvPr/>
              </p:nvSpPr>
              <p:spPr bwMode="auto">
                <a:xfrm>
                  <a:off x="450376" y="-1"/>
                  <a:ext cx="653898" cy="597443"/>
                </a:xfrm>
                <a:prstGeom prst="rect">
                  <a:avLst/>
                </a:prstGeom>
                <a:solidFill>
                  <a:srgbClr val="FF0000"/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105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PERÚ</a:t>
                  </a:r>
                  <a:endParaRPr lang="es-PE" sz="18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27" name="18 Rectángulo"/>
                <p:cNvSpPr/>
                <p:nvPr/>
              </p:nvSpPr>
              <p:spPr bwMode="auto">
                <a:xfrm>
                  <a:off x="1121852" y="-1"/>
                  <a:ext cx="1052917" cy="597443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Ministerio del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Ambiente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28" name="19 Rectángulo"/>
                <p:cNvSpPr/>
                <p:nvPr/>
              </p:nvSpPr>
              <p:spPr bwMode="auto">
                <a:xfrm>
                  <a:off x="2190588" y="-1"/>
                  <a:ext cx="1817555" cy="600596"/>
                </a:xfrm>
                <a:prstGeom prst="rect">
                  <a:avLst/>
                </a:prstGeom>
                <a:solidFill>
                  <a:srgbClr val="FB9D3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Instituto de Investigaciones de la Amazonía Peruana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24" name="19 Rectángulo"/>
              <p:cNvSpPr/>
              <p:nvPr/>
            </p:nvSpPr>
            <p:spPr bwMode="auto">
              <a:xfrm>
                <a:off x="3964200" y="-1"/>
                <a:ext cx="3127109" cy="59744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spcAft>
                    <a:spcPts val="0"/>
                  </a:spcAft>
                  <a:defRPr/>
                </a:pPr>
                <a:r>
                  <a:rPr lang="es-PE" sz="900" dirty="0">
                    <a:ea typeface="Times New Roman"/>
                  </a:rPr>
                  <a:t>Programa de Investigación para el uso y conservación del Agua y sus recursos (AQUAREC)</a:t>
                </a:r>
                <a:endParaRPr lang="es-PE" sz="900" dirty="0">
                  <a:latin typeface="Times New Roman"/>
                  <a:ea typeface="Times New Roman"/>
                </a:endParaRPr>
              </a:p>
            </p:txBody>
          </p:sp>
        </p:grpSp>
      </p:grpSp>
      <p:pic>
        <p:nvPicPr>
          <p:cNvPr id="16453" name="Picture 2" descr="C:\Users\Usuario\Desktop\2014\Proyecto IIAP-FINCyT\III.- Ejecución del Proyecto\Hito 4\Logo Innóvate Per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34" y="106364"/>
            <a:ext cx="273613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54" name="2 Marcador de fecha"/>
          <p:cNvSpPr>
            <a:spLocks noGrp="1"/>
          </p:cNvSpPr>
          <p:nvPr>
            <p:ph type="dt" sz="quarter" idx="10"/>
          </p:nvPr>
        </p:nvSpPr>
        <p:spPr bwMode="auto">
          <a:xfrm>
            <a:off x="46554" y="6657976"/>
            <a:ext cx="2471623" cy="22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r>
              <a:rPr lang="es-CO" altLang="es-PE" sz="900" smtClean="0">
                <a:solidFill>
                  <a:srgbClr val="FFFFFF"/>
                </a:solidFill>
              </a:rPr>
              <a:t>07-11-2017</a:t>
            </a:r>
          </a:p>
        </p:txBody>
      </p:sp>
      <p:sp>
        <p:nvSpPr>
          <p:cNvPr id="34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59904" y="6597651"/>
            <a:ext cx="6394901" cy="263525"/>
          </a:xfrm>
        </p:spPr>
        <p:txBody>
          <a:bodyPr/>
          <a:lstStyle/>
          <a:p>
            <a:pPr>
              <a:defRPr/>
            </a:pPr>
            <a:r>
              <a:rPr lang="es-PE" dirty="0" err="1">
                <a:solidFill>
                  <a:schemeClr val="tx1"/>
                </a:solidFill>
                <a:cs typeface="Courier New" panose="02070309020205020404" pitchFamily="49" charset="0"/>
              </a:rPr>
              <a:t>Nadhia</a:t>
            </a:r>
            <a:r>
              <a:rPr lang="es-PE" dirty="0">
                <a:solidFill>
                  <a:schemeClr val="tx1"/>
                </a:solidFill>
                <a:cs typeface="Courier New" panose="02070309020205020404" pitchFamily="49" charset="0"/>
              </a:rPr>
              <a:t> Herrera-Castillo</a:t>
            </a:r>
            <a:r>
              <a:rPr lang="es-PE" b="0" dirty="0">
                <a:solidFill>
                  <a:schemeClr val="tx1"/>
                </a:solidFill>
                <a:cs typeface="Courier New" panose="02070309020205020404" pitchFamily="49" charset="0"/>
              </a:rPr>
              <a:t>; </a:t>
            </a:r>
            <a:r>
              <a:rPr lang="es-ES" b="0" dirty="0">
                <a:solidFill>
                  <a:schemeClr val="tx1"/>
                </a:solidFill>
                <a:ea typeface="Arial Unicode MS" panose="020B0604020202020204" pitchFamily="34" charset="-128"/>
                <a:cs typeface="Courier New" panose="02070309020205020404" pitchFamily="49" charset="0"/>
              </a:rPr>
              <a:t>Carmela </a:t>
            </a:r>
            <a:r>
              <a:rPr lang="es-ES" b="0" dirty="0">
                <a:solidFill>
                  <a:schemeClr val="tx1"/>
                </a:solidFill>
                <a:ea typeface="Arial Unicode MS" panose="020B0604020202020204" pitchFamily="34" charset="-128"/>
                <a:cs typeface="Courier New" panose="02070309020205020404" pitchFamily="49" charset="0"/>
              </a:rPr>
              <a:t>Rebaza-Alfaro; Roger Bazán-</a:t>
            </a:r>
            <a:r>
              <a:rPr lang="es-ES" b="0" dirty="0" err="1">
                <a:solidFill>
                  <a:schemeClr val="tx1"/>
                </a:solidFill>
                <a:ea typeface="Arial Unicode MS" panose="020B0604020202020204" pitchFamily="34" charset="-128"/>
                <a:cs typeface="Courier New" panose="02070309020205020404" pitchFamily="49" charset="0"/>
              </a:rPr>
              <a:t>Albitez</a:t>
            </a:r>
            <a:endParaRPr lang="es-PE" b="0" dirty="0">
              <a:solidFill>
                <a:schemeClr val="tx1"/>
              </a:solidFill>
              <a:cs typeface="Courier New" panose="02070309020205020404" pitchFamily="49" charset="0"/>
            </a:endParaRPr>
          </a:p>
        </p:txBody>
      </p:sp>
      <p:sp>
        <p:nvSpPr>
          <p:cNvPr id="1645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0732937" y="6657976"/>
            <a:ext cx="1311992" cy="22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fld id="{043871DB-9386-417B-80FC-A8843EA1B96B}" type="slidenum">
              <a:rPr lang="es-CO" altLang="es-PE" sz="900" smtClean="0">
                <a:solidFill>
                  <a:srgbClr val="FFFFFF"/>
                </a:solidFill>
              </a:rPr>
              <a:pPr/>
              <a:t>12</a:t>
            </a:fld>
            <a:endParaRPr lang="es-CO" altLang="es-PE" sz="9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7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98319" y="3068639"/>
            <a:ext cx="10578462" cy="4921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576" tIns="36576" rIns="36576" bIns="36576"/>
          <a:lstStyle/>
          <a:p>
            <a:pPr algn="just">
              <a:defRPr/>
            </a:pPr>
            <a:r>
              <a:rPr lang="es-ES" sz="1400" dirty="0">
                <a:solidFill>
                  <a:srgbClr val="000000"/>
                </a:solidFill>
                <a:latin typeface="Berlin Sans FB" pitchFamily="34" charset="0"/>
              </a:rPr>
              <a:t>Tabla 2</a:t>
            </a:r>
            <a:r>
              <a:rPr lang="es-ES" sz="1400" b="0" dirty="0">
                <a:solidFill>
                  <a:srgbClr val="000000"/>
                </a:solidFill>
                <a:latin typeface="Berlin Sans FB" pitchFamily="34" charset="0"/>
              </a:rPr>
              <a:t>. Tasa de crecimiento específica (SGR), tasa de alimentación diaria (TDA), factor de condición y supervivencia de post-larvas de </a:t>
            </a:r>
            <a:r>
              <a:rPr lang="es-ES" sz="1400" b="0" i="1" dirty="0">
                <a:solidFill>
                  <a:srgbClr val="000000"/>
                </a:solidFill>
                <a:latin typeface="Berlin Sans FB" pitchFamily="34" charset="0"/>
              </a:rPr>
              <a:t>A. gigas,</a:t>
            </a:r>
            <a:r>
              <a:rPr lang="es-ES" sz="1400" b="0" dirty="0">
                <a:solidFill>
                  <a:srgbClr val="000000"/>
                </a:solidFill>
                <a:latin typeface="Berlin Sans FB" pitchFamily="34" charset="0"/>
              </a:rPr>
              <a:t> alimentados con diferentes dietas a base de alimento vivo.</a:t>
            </a:r>
            <a:endParaRPr lang="es-PE" sz="1400" dirty="0">
              <a:solidFill>
                <a:schemeClr val="tx1"/>
              </a:solidFill>
              <a:latin typeface="Courier New" pitchFamily="49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465321"/>
              </p:ext>
            </p:extLst>
          </p:nvPr>
        </p:nvGraphicFramePr>
        <p:xfrm>
          <a:off x="899350" y="3644900"/>
          <a:ext cx="10055782" cy="2041931"/>
        </p:xfrm>
        <a:graphic>
          <a:graphicData uri="http://schemas.openxmlformats.org/drawingml/2006/table">
            <a:tbl>
              <a:tblPr/>
              <a:tblGrid>
                <a:gridCol w="3169067"/>
                <a:gridCol w="1620465"/>
                <a:gridCol w="1620465"/>
                <a:gridCol w="1216213"/>
                <a:gridCol w="1214786"/>
                <a:gridCol w="1214786"/>
              </a:tblGrid>
              <a:tr h="409661">
                <a:tc row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2008936800" algn="l"/>
                          <a:tab pos="-1731873600" algn="ctr"/>
                        </a:tabLst>
                      </a:pPr>
                      <a:r>
                        <a:rPr lang="es-ES" sz="1800" b="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 </a:t>
                      </a:r>
                      <a:endParaRPr lang="es-ES" sz="1800" b="0" kern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2008936800" algn="l"/>
                          <a:tab pos="-1731873600" algn="ctr"/>
                        </a:tabLst>
                      </a:pPr>
                      <a:r>
                        <a:rPr lang="es-ES" sz="1800" b="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Parámetros</a:t>
                      </a:r>
                      <a:endParaRPr lang="es-ES" sz="1800" b="0" kern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TRATAMIENTOS</a:t>
                      </a:r>
                      <a:endParaRPr lang="es-ES" sz="1800" b="0" kern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3444" algn="l"/>
                          <a:tab pos="-1551736800" algn="ctr"/>
                        </a:tabLst>
                      </a:pPr>
                      <a:r>
                        <a:rPr lang="es-ES" sz="1800" b="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 </a:t>
                      </a:r>
                      <a:endParaRPr lang="es-ES" sz="1800" b="0" kern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3444" algn="l"/>
                          <a:tab pos="-1551736800" algn="ctr"/>
                        </a:tabLst>
                      </a:pPr>
                      <a:r>
                        <a:rPr lang="es-ES" sz="1800" b="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ESM</a:t>
                      </a:r>
                      <a:endParaRPr lang="es-ES" sz="1800" b="0" kern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373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T0</a:t>
                      </a:r>
                      <a:endParaRPr lang="es-ES" sz="1800" b="0" kern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T1</a:t>
                      </a:r>
                      <a:endParaRPr lang="es-ES" sz="1800" b="0" kern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T2</a:t>
                      </a:r>
                      <a:endParaRPr lang="es-ES" sz="1800" b="0" kern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T3</a:t>
                      </a:r>
                      <a:endParaRPr lang="es-ES" sz="1800" b="0" kern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32637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SGR (% día</a:t>
                      </a:r>
                      <a:r>
                        <a:rPr lang="en-US" sz="1800" b="0" kern="1400" baseline="300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-1</a:t>
                      </a:r>
                      <a:r>
                        <a:rPr lang="en-US" sz="1800" b="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)</a:t>
                      </a:r>
                      <a:endParaRPr lang="en-US" sz="1800" b="0" kern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Berlin Sans FB"/>
                        </a:rPr>
                        <a:t>9.52</a:t>
                      </a:r>
                      <a:r>
                        <a:rPr lang="en-US" sz="1800" b="0" kern="1400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Berlin Sans FB"/>
                        </a:rPr>
                        <a:t>ab</a:t>
                      </a:r>
                      <a:endParaRPr lang="en-US" sz="1800" b="0" kern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Berlin Sans FB"/>
                        </a:rPr>
                        <a:t>9.67</a:t>
                      </a:r>
                      <a:r>
                        <a:rPr lang="en-US" sz="1800" b="0" kern="1400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n-US" sz="1800" b="0" kern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Berlin Sans FB"/>
                        </a:rPr>
                        <a:t>6.59</a:t>
                      </a:r>
                      <a:r>
                        <a:rPr lang="en-US" sz="1800" b="0" kern="1400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Berlin Sans FB"/>
                        </a:rPr>
                        <a:t>c</a:t>
                      </a:r>
                      <a:endParaRPr lang="en-US" sz="1800" b="0" kern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Berlin Sans FB"/>
                        </a:rPr>
                        <a:t>8.48</a:t>
                      </a:r>
                      <a:r>
                        <a:rPr lang="en-US" sz="1800" b="0" kern="1400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Berlin Sans FB"/>
                        </a:rPr>
                        <a:t>b</a:t>
                      </a:r>
                      <a:endParaRPr lang="en-US" sz="1800" b="0" kern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b="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0.3522</a:t>
                      </a:r>
                      <a:endParaRPr lang="es-ES" sz="1800" b="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37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TDA (% día</a:t>
                      </a:r>
                      <a:r>
                        <a:rPr lang="en-US" sz="1800" b="0" kern="1400" baseline="300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-1</a:t>
                      </a:r>
                      <a:r>
                        <a:rPr lang="en-US" sz="1800" b="0" kern="14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)</a:t>
                      </a:r>
                      <a:endParaRPr lang="en-US" sz="1800" b="0" kern="140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70.65</a:t>
                      </a:r>
                      <a:r>
                        <a:rPr lang="en-US" sz="1800" b="0" kern="1400" baseline="300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n-US" sz="1800" b="0" kern="140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76.85</a:t>
                      </a:r>
                      <a:r>
                        <a:rPr lang="en-US" sz="1800" b="0" kern="1400" baseline="300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n-US" sz="1800" b="0" kern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Berlin Sans FB"/>
                        </a:rPr>
                        <a:t>117.34</a:t>
                      </a:r>
                      <a:r>
                        <a:rPr lang="en-US" sz="1800" b="0" kern="1400" baseline="300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Berlin Sans FB"/>
                        </a:rPr>
                        <a:t>b</a:t>
                      </a:r>
                      <a:endParaRPr lang="en-US" sz="1800" b="0" kern="1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79.93</a:t>
                      </a:r>
                      <a:r>
                        <a:rPr lang="en-US" sz="1800" b="0" kern="1400" baseline="300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n-US" sz="1800" b="0" kern="1400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b="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5.3685</a:t>
                      </a:r>
                      <a:endParaRPr lang="es-ES" sz="1800" b="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37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b="0" kern="14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Factor de condición (K)</a:t>
                      </a:r>
                      <a:endParaRPr lang="es-ES" sz="1800" b="0" kern="140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b="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0.61</a:t>
                      </a:r>
                      <a:r>
                        <a:rPr lang="es-ES" sz="1800" b="0" kern="1400" baseline="300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b="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b="0" kern="1400" dirty="0" smtClean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0.60</a:t>
                      </a:r>
                      <a:r>
                        <a:rPr lang="es-ES" sz="1800" b="0" kern="1400" baseline="30000" dirty="0" smtClean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b="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b="0" kern="1400" dirty="0" smtClean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0.58</a:t>
                      </a:r>
                      <a:r>
                        <a:rPr lang="es-ES" sz="1800" b="0" kern="1400" baseline="30000" dirty="0" smtClean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b="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b="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0.56</a:t>
                      </a:r>
                      <a:r>
                        <a:rPr lang="es-ES" sz="1800" b="0" kern="1400" baseline="300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b="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b="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0.0001</a:t>
                      </a:r>
                      <a:endParaRPr lang="es-ES" sz="1800" b="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373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b="0" kern="14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Supervivencia (%)</a:t>
                      </a:r>
                      <a:endParaRPr lang="es-ES" sz="1800" b="0" kern="140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b="0" kern="14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100</a:t>
                      </a:r>
                      <a:r>
                        <a:rPr lang="es-ES" sz="1800" b="0" kern="1400" baseline="300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b="0" kern="140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b="0" kern="1400" dirty="0" smtClean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88.9</a:t>
                      </a:r>
                      <a:r>
                        <a:rPr lang="es-ES" sz="1800" b="0" kern="1400" baseline="30000" dirty="0" smtClean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b="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b="0" kern="1400" dirty="0" smtClean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90</a:t>
                      </a:r>
                      <a:r>
                        <a:rPr lang="es-ES" sz="1800" b="0" kern="1400" baseline="30000" dirty="0" smtClean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b="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s-ES" sz="1800" b="0" kern="14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100</a:t>
                      </a:r>
                      <a:r>
                        <a:rPr lang="es-ES" sz="1800" b="0" kern="1400" baseline="3000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a</a:t>
                      </a:r>
                      <a:endParaRPr lang="es-ES" sz="1800" b="0" kern="140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b="0" kern="1400" dirty="0">
                          <a:solidFill>
                            <a:schemeClr val="tx1"/>
                          </a:solidFill>
                          <a:effectLst/>
                          <a:latin typeface="Berlin Sans FB"/>
                        </a:rPr>
                        <a:t>1.8105</a:t>
                      </a:r>
                      <a:endParaRPr lang="es-ES" sz="1800" b="0" kern="14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279" marR="712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458" name="Control 2"/>
          <p:cNvSpPr>
            <a:spLocks noChangeArrowheads="1" noChangeShapeType="1"/>
          </p:cNvSpPr>
          <p:nvPr/>
        </p:nvSpPr>
        <p:spPr bwMode="auto">
          <a:xfrm>
            <a:off x="14920731" y="20058064"/>
            <a:ext cx="12895608" cy="24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1000" b="1"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endParaRPr lang="es-PE" altLang="es-PE"/>
          </a:p>
        </p:txBody>
      </p:sp>
      <p:sp>
        <p:nvSpPr>
          <p:cNvPr id="17459" name="Text Box 3"/>
          <p:cNvSpPr txBox="1">
            <a:spLocks noChangeArrowheads="1"/>
          </p:cNvSpPr>
          <p:nvPr/>
        </p:nvSpPr>
        <p:spPr bwMode="auto">
          <a:xfrm>
            <a:off x="302606" y="836614"/>
            <a:ext cx="11454532" cy="2016125"/>
          </a:xfrm>
          <a:prstGeom prst="rect">
            <a:avLst/>
          </a:prstGeom>
          <a:gradFill rotWithShape="0">
            <a:gsLst>
              <a:gs pos="0">
                <a:srgbClr val="00B050"/>
              </a:gs>
              <a:gs pos="100000">
                <a:srgbClr val="CCEFD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28398" dir="3806097" algn="ctr" rotWithShape="0">
              <a:srgbClr val="2D4E6B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9DC3E6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 sz="1000" b="1"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pPr algn="just"/>
            <a:r>
              <a:rPr lang="es-ES" altLang="es-PE" sz="1600">
                <a:solidFill>
                  <a:srgbClr val="000000"/>
                </a:solidFill>
                <a:latin typeface="Berlin Sans FB" pitchFamily="34" charset="0"/>
              </a:rPr>
              <a:t>SGR</a:t>
            </a:r>
            <a:r>
              <a:rPr lang="es-ES" altLang="es-PE" sz="1600" b="0">
                <a:solidFill>
                  <a:srgbClr val="000000"/>
                </a:solidFill>
                <a:latin typeface="Berlin Sans FB" pitchFamily="34" charset="0"/>
              </a:rPr>
              <a:t>, presentó diferencia significativa (</a:t>
            </a:r>
            <a:r>
              <a:rPr lang="es-ES" altLang="es-PE" sz="1600">
                <a:solidFill>
                  <a:srgbClr val="000000"/>
                </a:solidFill>
                <a:latin typeface="Berlin Sans FB" pitchFamily="34" charset="0"/>
              </a:rPr>
              <a:t>P&lt;0.05</a:t>
            </a:r>
            <a:r>
              <a:rPr lang="es-ES" altLang="es-PE" sz="1600" b="0">
                <a:solidFill>
                  <a:srgbClr val="000000"/>
                </a:solidFill>
                <a:latin typeface="Berlin Sans FB" pitchFamily="34" charset="0"/>
              </a:rPr>
              <a:t>) entre tratamientos, con mayor porcentaje de crecimiento por día con el T1 y menor con el T2. </a:t>
            </a:r>
          </a:p>
          <a:p>
            <a:pPr algn="just"/>
            <a:endParaRPr lang="es-ES" altLang="es-PE" sz="1600" b="0">
              <a:solidFill>
                <a:srgbClr val="000000"/>
              </a:solidFill>
              <a:latin typeface="Berlin Sans FB" pitchFamily="34" charset="0"/>
            </a:endParaRPr>
          </a:p>
          <a:p>
            <a:pPr algn="just"/>
            <a:r>
              <a:rPr lang="es-ES" altLang="es-PE" sz="1600" b="0">
                <a:solidFill>
                  <a:srgbClr val="000000"/>
                </a:solidFill>
                <a:latin typeface="Berlin Sans FB" pitchFamily="34" charset="0"/>
              </a:rPr>
              <a:t>Respecto a TDA, los tratamientos </a:t>
            </a:r>
            <a:r>
              <a:rPr lang="es-ES" altLang="es-PE" sz="1600">
                <a:solidFill>
                  <a:srgbClr val="000000"/>
                </a:solidFill>
                <a:latin typeface="Berlin Sans FB" pitchFamily="34" charset="0"/>
              </a:rPr>
              <a:t>T0, T1 y T3</a:t>
            </a:r>
            <a:r>
              <a:rPr lang="es-ES" altLang="es-PE" sz="1600" b="0">
                <a:solidFill>
                  <a:srgbClr val="000000"/>
                </a:solidFill>
                <a:latin typeface="Berlin Sans FB" pitchFamily="34" charset="0"/>
              </a:rPr>
              <a:t> obtuvieron las </a:t>
            </a:r>
            <a:r>
              <a:rPr lang="es-ES" altLang="es-PE" sz="1600">
                <a:solidFill>
                  <a:srgbClr val="000000"/>
                </a:solidFill>
                <a:latin typeface="Berlin Sans FB" pitchFamily="34" charset="0"/>
              </a:rPr>
              <a:t>menores valores </a:t>
            </a:r>
            <a:r>
              <a:rPr lang="es-ES" altLang="es-PE" sz="1600" b="0">
                <a:solidFill>
                  <a:srgbClr val="000000"/>
                </a:solidFill>
                <a:latin typeface="Berlin Sans FB" pitchFamily="34" charset="0"/>
              </a:rPr>
              <a:t>(P&gt;0,05) y mayor el T2. </a:t>
            </a:r>
          </a:p>
          <a:p>
            <a:pPr algn="just"/>
            <a:endParaRPr lang="es-ES" altLang="es-PE" sz="1600" b="0">
              <a:solidFill>
                <a:srgbClr val="000000"/>
              </a:solidFill>
              <a:latin typeface="Berlin Sans FB" pitchFamily="34" charset="0"/>
            </a:endParaRPr>
          </a:p>
          <a:p>
            <a:pPr algn="just"/>
            <a:r>
              <a:rPr lang="es-ES" altLang="es-PE" sz="1600" b="0">
                <a:solidFill>
                  <a:srgbClr val="000000"/>
                </a:solidFill>
                <a:latin typeface="Berlin Sans FB" pitchFamily="34" charset="0"/>
              </a:rPr>
              <a:t>Sin embargo </a:t>
            </a:r>
            <a:r>
              <a:rPr lang="es-ES" altLang="es-PE" sz="1600">
                <a:solidFill>
                  <a:srgbClr val="000000"/>
                </a:solidFill>
                <a:latin typeface="Berlin Sans FB" pitchFamily="34" charset="0"/>
              </a:rPr>
              <a:t>el factor de condición y supervivencia</a:t>
            </a:r>
            <a:r>
              <a:rPr lang="es-ES" altLang="es-PE" sz="1600" b="0">
                <a:solidFill>
                  <a:srgbClr val="000000"/>
                </a:solidFill>
                <a:latin typeface="Berlin Sans FB" pitchFamily="34" charset="0"/>
              </a:rPr>
              <a:t> (</a:t>
            </a:r>
            <a:r>
              <a:rPr lang="es-ES" altLang="es-PE" sz="1600">
                <a:solidFill>
                  <a:srgbClr val="000000"/>
                </a:solidFill>
                <a:latin typeface="Berlin Sans FB" pitchFamily="34" charset="0"/>
              </a:rPr>
              <a:t>P&gt;0,05</a:t>
            </a:r>
            <a:r>
              <a:rPr lang="es-ES" altLang="es-PE" sz="1600" b="0">
                <a:solidFill>
                  <a:srgbClr val="000000"/>
                </a:solidFill>
                <a:latin typeface="Berlin Sans FB" pitchFamily="34" charset="0"/>
              </a:rPr>
              <a:t>), no presento diferencias significativas entre tratamientos. La supervivencia fue alta y varió desde 88,9±1.811 a 100% (Tabla 2).  </a:t>
            </a:r>
            <a:endParaRPr lang="es-PE" altLang="es-PE" sz="700"/>
          </a:p>
        </p:txBody>
      </p:sp>
      <p:sp>
        <p:nvSpPr>
          <p:cNvPr id="17460" name="Text Box 5"/>
          <p:cNvSpPr txBox="1">
            <a:spLocks noChangeArrowheads="1"/>
          </p:cNvSpPr>
          <p:nvPr/>
        </p:nvSpPr>
        <p:spPr bwMode="auto">
          <a:xfrm>
            <a:off x="1584972" y="5695951"/>
            <a:ext cx="9018884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 sz="1000" b="1"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pPr algn="just"/>
            <a:r>
              <a:rPr lang="es-ES" altLang="es-PE" b="0">
                <a:latin typeface="Berlin Sans FB" pitchFamily="34" charset="0"/>
              </a:rPr>
              <a:t>Letras diferentes en la columna indican diferencias estadísticas entre las medias (n=30), p-value&lt; 0.05.</a:t>
            </a:r>
          </a:p>
          <a:p>
            <a:r>
              <a:rPr lang="es-ES" altLang="es-PE" b="0">
                <a:latin typeface="Berlin Sans FB" pitchFamily="34" charset="0"/>
              </a:rPr>
              <a:t>SGR, Tasa de crecimiento específico (% día</a:t>
            </a:r>
            <a:r>
              <a:rPr lang="es-ES" altLang="es-PE" b="0" baseline="30000">
                <a:latin typeface="Berlin Sans FB" pitchFamily="34" charset="0"/>
              </a:rPr>
              <a:t>-1</a:t>
            </a:r>
            <a:r>
              <a:rPr lang="es-ES" altLang="es-PE" b="0">
                <a:latin typeface="Berlin Sans FB" pitchFamily="34" charset="0"/>
              </a:rPr>
              <a:t>) = (ln peso final– ln peso inicialx100) / tiempo; </a:t>
            </a:r>
          </a:p>
          <a:p>
            <a:r>
              <a:rPr lang="es-ES" altLang="es-PE" b="0">
                <a:latin typeface="Berlin Sans FB" pitchFamily="34" charset="0"/>
              </a:rPr>
              <a:t>TDA, Tasa de Alimentación Diaria (% día</a:t>
            </a:r>
            <a:r>
              <a:rPr lang="es-ES" altLang="es-PE" b="0" baseline="30000">
                <a:latin typeface="Berlin Sans FB" pitchFamily="34" charset="0"/>
              </a:rPr>
              <a:t>-1</a:t>
            </a:r>
            <a:r>
              <a:rPr lang="es-ES" altLang="es-PE" b="0">
                <a:latin typeface="Berlin Sans FB" pitchFamily="34" charset="0"/>
              </a:rPr>
              <a:t>) = 100 x ingesta total (g) / biomasa media (g) x total días de alimentación.</a:t>
            </a:r>
          </a:p>
          <a:p>
            <a:r>
              <a:rPr lang="es-ES" altLang="es-PE" b="0">
                <a:latin typeface="Berlin Sans FB" pitchFamily="34" charset="0"/>
              </a:rPr>
              <a:t>FC, Factor de condición =Peso (g) / (longitud (cm))</a:t>
            </a:r>
            <a:r>
              <a:rPr lang="es-ES" altLang="es-PE" b="0" baseline="30000">
                <a:latin typeface="Berlin Sans FB" pitchFamily="34" charset="0"/>
              </a:rPr>
              <a:t>3 </a:t>
            </a:r>
            <a:r>
              <a:rPr lang="es-ES" altLang="es-PE" b="0">
                <a:latin typeface="Berlin Sans FB" pitchFamily="34" charset="0"/>
              </a:rPr>
              <a:t>* 100</a:t>
            </a:r>
          </a:p>
          <a:p>
            <a:r>
              <a:rPr lang="es-ES" altLang="es-PE" b="0">
                <a:latin typeface="Berlin Sans FB" pitchFamily="34" charset="0"/>
              </a:rPr>
              <a:t>S, Supervivencia (%)= (Peces finales / Peces iniciales) * 100</a:t>
            </a:r>
            <a:endParaRPr lang="es-PE" altLang="es-PE" sz="500"/>
          </a:p>
        </p:txBody>
      </p:sp>
      <p:grpSp>
        <p:nvGrpSpPr>
          <p:cNvPr id="17461" name="19 Grupo"/>
          <p:cNvGrpSpPr>
            <a:grpSpLocks/>
          </p:cNvGrpSpPr>
          <p:nvPr/>
        </p:nvGrpSpPr>
        <p:grpSpPr bwMode="auto">
          <a:xfrm>
            <a:off x="143896" y="106364"/>
            <a:ext cx="9236845" cy="604837"/>
            <a:chOff x="-164851" y="-1"/>
            <a:chExt cx="7672757" cy="600596"/>
          </a:xfrm>
        </p:grpSpPr>
        <p:pic>
          <p:nvPicPr>
            <p:cNvPr id="20" name="Picture 24" descr="Logoiia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539" y="0"/>
              <a:ext cx="417367" cy="5974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grpSp>
          <p:nvGrpSpPr>
            <p:cNvPr id="17467" name="22 Grupo"/>
            <p:cNvGrpSpPr>
              <a:grpSpLocks/>
            </p:cNvGrpSpPr>
            <p:nvPr/>
          </p:nvGrpSpPr>
          <p:grpSpPr bwMode="auto">
            <a:xfrm>
              <a:off x="-164851" y="-1"/>
              <a:ext cx="7255390" cy="600596"/>
              <a:chOff x="-164851" y="-1"/>
              <a:chExt cx="7255390" cy="600596"/>
            </a:xfrm>
          </p:grpSpPr>
          <p:grpSp>
            <p:nvGrpSpPr>
              <p:cNvPr id="17468" name="11 Grupo"/>
              <p:cNvGrpSpPr>
                <a:grpSpLocks/>
              </p:cNvGrpSpPr>
              <p:nvPr/>
            </p:nvGrpSpPr>
            <p:grpSpPr bwMode="auto">
              <a:xfrm>
                <a:off x="-164851" y="-1"/>
                <a:ext cx="4173058" cy="600596"/>
                <a:chOff x="-164851" y="-1"/>
                <a:chExt cx="4173058" cy="600596"/>
              </a:xfrm>
            </p:grpSpPr>
            <p:pic>
              <p:nvPicPr>
                <p:cNvPr id="17470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8289"/>
                <a:stretch>
                  <a:fillRect/>
                </a:stretch>
              </p:blipFill>
              <p:spPr bwMode="auto">
                <a:xfrm>
                  <a:off x="-164851" y="-1"/>
                  <a:ext cx="604689" cy="5974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" name="17 Rectángulo"/>
                <p:cNvSpPr/>
                <p:nvPr/>
              </p:nvSpPr>
              <p:spPr bwMode="auto">
                <a:xfrm>
                  <a:off x="450376" y="-1"/>
                  <a:ext cx="653898" cy="597443"/>
                </a:xfrm>
                <a:prstGeom prst="rect">
                  <a:avLst/>
                </a:prstGeom>
                <a:solidFill>
                  <a:srgbClr val="FF0000"/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105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PERÚ</a:t>
                  </a:r>
                  <a:endParaRPr lang="es-PE" sz="18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26" name="18 Rectángulo"/>
                <p:cNvSpPr/>
                <p:nvPr/>
              </p:nvSpPr>
              <p:spPr bwMode="auto">
                <a:xfrm>
                  <a:off x="1121852" y="-1"/>
                  <a:ext cx="1052917" cy="597443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Ministerio del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Ambiente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27" name="19 Rectángulo"/>
                <p:cNvSpPr/>
                <p:nvPr/>
              </p:nvSpPr>
              <p:spPr bwMode="auto">
                <a:xfrm>
                  <a:off x="2190588" y="-1"/>
                  <a:ext cx="1817555" cy="600596"/>
                </a:xfrm>
                <a:prstGeom prst="rect">
                  <a:avLst/>
                </a:prstGeom>
                <a:solidFill>
                  <a:srgbClr val="FB9D3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Instituto de Investigaciones de la Amazonía Peruana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23" name="19 Rectángulo"/>
              <p:cNvSpPr/>
              <p:nvPr/>
            </p:nvSpPr>
            <p:spPr bwMode="auto">
              <a:xfrm>
                <a:off x="3964200" y="-1"/>
                <a:ext cx="3127109" cy="59744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spcAft>
                    <a:spcPts val="0"/>
                  </a:spcAft>
                  <a:defRPr/>
                </a:pPr>
                <a:r>
                  <a:rPr lang="es-PE" sz="900" dirty="0">
                    <a:ea typeface="Times New Roman"/>
                  </a:rPr>
                  <a:t>Programa de Investigación para el uso y conservación del Agua y sus recursos (AQUAREC)</a:t>
                </a:r>
                <a:endParaRPr lang="es-PE" sz="900" dirty="0">
                  <a:latin typeface="Times New Roman"/>
                  <a:ea typeface="Times New Roman"/>
                </a:endParaRPr>
              </a:p>
            </p:txBody>
          </p:sp>
        </p:grpSp>
      </p:grpSp>
      <p:pic>
        <p:nvPicPr>
          <p:cNvPr id="17462" name="Picture 2" descr="C:\Users\Usuario\Desktop\2014\Proyecto IIAP-FINCyT\III.- Ejecución del Proyecto\Hito 4\Logo Innóvate Per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34" y="106364"/>
            <a:ext cx="273613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63" name="2 Marcador de fecha"/>
          <p:cNvSpPr>
            <a:spLocks noGrp="1"/>
          </p:cNvSpPr>
          <p:nvPr>
            <p:ph type="dt" sz="quarter" idx="10"/>
          </p:nvPr>
        </p:nvSpPr>
        <p:spPr bwMode="auto">
          <a:xfrm>
            <a:off x="46554" y="6657976"/>
            <a:ext cx="2471623" cy="22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r>
              <a:rPr lang="es-CO" altLang="es-PE" sz="900" smtClean="0">
                <a:solidFill>
                  <a:srgbClr val="FFFFFF"/>
                </a:solidFill>
              </a:rPr>
              <a:t>07-11-2017</a:t>
            </a:r>
          </a:p>
        </p:txBody>
      </p:sp>
      <p:sp>
        <p:nvSpPr>
          <p:cNvPr id="33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59904" y="6597651"/>
            <a:ext cx="6394901" cy="263525"/>
          </a:xfrm>
        </p:spPr>
        <p:txBody>
          <a:bodyPr/>
          <a:lstStyle/>
          <a:p>
            <a:pPr>
              <a:defRPr/>
            </a:pPr>
            <a:r>
              <a:rPr lang="es-PE" dirty="0" err="1">
                <a:solidFill>
                  <a:schemeClr val="tx1"/>
                </a:solidFill>
                <a:cs typeface="Courier New" panose="02070309020205020404" pitchFamily="49" charset="0"/>
              </a:rPr>
              <a:t>Nadhia</a:t>
            </a:r>
            <a:r>
              <a:rPr lang="es-PE" dirty="0">
                <a:solidFill>
                  <a:schemeClr val="tx1"/>
                </a:solidFill>
                <a:cs typeface="Courier New" panose="02070309020205020404" pitchFamily="49" charset="0"/>
              </a:rPr>
              <a:t> Herrera-Castillo</a:t>
            </a:r>
            <a:r>
              <a:rPr lang="es-PE" b="0" dirty="0">
                <a:solidFill>
                  <a:schemeClr val="tx1"/>
                </a:solidFill>
                <a:cs typeface="Courier New" panose="02070309020205020404" pitchFamily="49" charset="0"/>
              </a:rPr>
              <a:t>; </a:t>
            </a:r>
            <a:r>
              <a:rPr lang="es-ES" b="0" dirty="0">
                <a:solidFill>
                  <a:schemeClr val="tx1"/>
                </a:solidFill>
                <a:ea typeface="Arial Unicode MS" panose="020B0604020202020204" pitchFamily="34" charset="-128"/>
                <a:cs typeface="Courier New" panose="02070309020205020404" pitchFamily="49" charset="0"/>
              </a:rPr>
              <a:t>Carmela </a:t>
            </a:r>
            <a:r>
              <a:rPr lang="es-ES" b="0" dirty="0">
                <a:solidFill>
                  <a:schemeClr val="tx1"/>
                </a:solidFill>
                <a:ea typeface="Arial Unicode MS" panose="020B0604020202020204" pitchFamily="34" charset="-128"/>
                <a:cs typeface="Courier New" panose="02070309020205020404" pitchFamily="49" charset="0"/>
              </a:rPr>
              <a:t>Rebaza-Alfaro; Roger Bazán-</a:t>
            </a:r>
            <a:r>
              <a:rPr lang="es-ES" b="0" dirty="0" err="1">
                <a:solidFill>
                  <a:schemeClr val="tx1"/>
                </a:solidFill>
                <a:ea typeface="Arial Unicode MS" panose="020B0604020202020204" pitchFamily="34" charset="-128"/>
                <a:cs typeface="Courier New" panose="02070309020205020404" pitchFamily="49" charset="0"/>
              </a:rPr>
              <a:t>Albitez</a:t>
            </a:r>
            <a:endParaRPr lang="es-PE" b="0" dirty="0">
              <a:solidFill>
                <a:schemeClr val="tx1"/>
              </a:solidFill>
              <a:cs typeface="Courier New" panose="02070309020205020404" pitchFamily="49" charset="0"/>
            </a:endParaRPr>
          </a:p>
        </p:txBody>
      </p:sp>
      <p:sp>
        <p:nvSpPr>
          <p:cNvPr id="17465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0732937" y="6657976"/>
            <a:ext cx="1311992" cy="22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fld id="{3C99334F-06C7-4F91-AD60-91D76B0E7FCA}" type="slidenum">
              <a:rPr lang="es-CO" altLang="es-PE" sz="900" smtClean="0">
                <a:solidFill>
                  <a:srgbClr val="FFFFFF"/>
                </a:solidFill>
              </a:rPr>
              <a:pPr/>
              <a:t>13</a:t>
            </a:fld>
            <a:endParaRPr lang="es-CO" altLang="es-PE" sz="9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14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n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9300"/>
            <a:ext cx="1218882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ángulo 3"/>
          <p:cNvSpPr/>
          <p:nvPr/>
        </p:nvSpPr>
        <p:spPr>
          <a:xfrm>
            <a:off x="5306378" y="1095375"/>
            <a:ext cx="1576072" cy="410882"/>
          </a:xfrm>
          <a:prstGeom prst="rect">
            <a:avLst/>
          </a:prstGeom>
          <a:solidFill>
            <a:srgbClr val="66FF6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lnSpc>
                <a:spcPct val="115000"/>
              </a:lnSpc>
              <a:spcAft>
                <a:spcPts val="750"/>
              </a:spcAft>
              <a:tabLst>
                <a:tab pos="1362075" algn="l"/>
              </a:tabLst>
              <a:defRPr/>
            </a:pPr>
            <a:r>
              <a:rPr lang="es-ES" sz="1800" dirty="0">
                <a:solidFill>
                  <a:schemeClr val="bg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CONCLUSIÓN</a:t>
            </a:r>
            <a:endParaRPr lang="es-PE" sz="1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532" name="Text Box 2"/>
          <p:cNvSpPr txBox="1">
            <a:spLocks noChangeArrowheads="1"/>
          </p:cNvSpPr>
          <p:nvPr/>
        </p:nvSpPr>
        <p:spPr bwMode="auto">
          <a:xfrm>
            <a:off x="325882" y="1917700"/>
            <a:ext cx="11518017" cy="1727200"/>
          </a:xfrm>
          <a:prstGeom prst="rect">
            <a:avLst/>
          </a:prstGeom>
          <a:gradFill rotWithShape="0">
            <a:gsLst>
              <a:gs pos="0">
                <a:srgbClr val="00B050"/>
              </a:gs>
              <a:gs pos="100000">
                <a:srgbClr val="CCEFD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28398" dir="3806097" algn="ctr" rotWithShape="0">
              <a:srgbClr val="2D4E6B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9DC3E6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>
              <a:defRPr sz="1000" b="1"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s-ES" altLang="es-PE" sz="1800" b="0">
                <a:solidFill>
                  <a:srgbClr val="000000"/>
                </a:solidFill>
                <a:latin typeface="Berlin Sans FB" pitchFamily="34" charset="0"/>
              </a:rPr>
              <a:t>Se concluye que </a:t>
            </a:r>
            <a:r>
              <a:rPr lang="es-ES" altLang="es-PE" sz="1800" b="0">
                <a:solidFill>
                  <a:srgbClr val="FF0000"/>
                </a:solidFill>
                <a:latin typeface="Berlin Sans FB" pitchFamily="34" charset="0"/>
              </a:rPr>
              <a:t>existen diferencias en los desempeños de crecimiento</a:t>
            </a:r>
            <a:r>
              <a:rPr lang="es-ES" altLang="es-PE" sz="1800" b="0">
                <a:solidFill>
                  <a:srgbClr val="000000"/>
                </a:solidFill>
                <a:latin typeface="Berlin Sans FB" pitchFamily="34" charset="0"/>
              </a:rPr>
              <a:t> de </a:t>
            </a:r>
            <a:r>
              <a:rPr lang="es-ES" altLang="es-PE" sz="1800" b="0" i="1">
                <a:solidFill>
                  <a:srgbClr val="000000"/>
                </a:solidFill>
                <a:latin typeface="Berlin Sans FB" pitchFamily="34" charset="0"/>
              </a:rPr>
              <a:t>A. gigas</a:t>
            </a:r>
            <a:r>
              <a:rPr lang="es-ES" altLang="es-PE" sz="1800" b="0">
                <a:solidFill>
                  <a:srgbClr val="000000"/>
                </a:solidFill>
                <a:latin typeface="Berlin Sans FB" pitchFamily="34" charset="0"/>
              </a:rPr>
              <a:t> en estadio de post-larva sometidas a 04 dietas de alimento vivo, </a:t>
            </a:r>
            <a:r>
              <a:rPr lang="es-ES" altLang="es-PE" sz="1800" b="0">
                <a:solidFill>
                  <a:srgbClr val="FF0000"/>
                </a:solidFill>
                <a:latin typeface="Berlin Sans FB" pitchFamily="34" charset="0"/>
              </a:rPr>
              <a:t>siendo la dieta a base de nauplios de </a:t>
            </a:r>
            <a:r>
              <a:rPr lang="es-ES" altLang="es-PE" sz="1800" b="0" i="1">
                <a:solidFill>
                  <a:srgbClr val="FF0000"/>
                </a:solidFill>
                <a:latin typeface="Berlin Sans FB" pitchFamily="34" charset="0"/>
              </a:rPr>
              <a:t>A.salina</a:t>
            </a:r>
            <a:r>
              <a:rPr lang="es-ES" altLang="es-PE" sz="1800" b="0">
                <a:solidFill>
                  <a:srgbClr val="FF0000"/>
                </a:solidFill>
                <a:latin typeface="Berlin Sans FB" pitchFamily="34" charset="0"/>
              </a:rPr>
              <a:t> (90%) </a:t>
            </a:r>
            <a:r>
              <a:rPr lang="es-ES" altLang="es-PE" sz="1800" b="0" i="1">
                <a:solidFill>
                  <a:srgbClr val="FF0000"/>
                </a:solidFill>
                <a:latin typeface="Berlin Sans FB" pitchFamily="34" charset="0"/>
              </a:rPr>
              <a:t>y Chlorella</a:t>
            </a:r>
            <a:r>
              <a:rPr lang="es-ES" altLang="es-PE" sz="1800" b="0">
                <a:solidFill>
                  <a:srgbClr val="FF0000"/>
                </a:solidFill>
                <a:latin typeface="Berlin Sans FB" pitchFamily="34" charset="0"/>
              </a:rPr>
              <a:t> sp (10%)</a:t>
            </a:r>
            <a:r>
              <a:rPr lang="es-ES" altLang="es-PE" sz="1800" b="0">
                <a:solidFill>
                  <a:srgbClr val="000000"/>
                </a:solidFill>
                <a:latin typeface="Berlin Sans FB" pitchFamily="34" charset="0"/>
              </a:rPr>
              <a:t> la que registró los mejores resultados; y por tanto es, recomendable para su aplicación en el cultivo comercial de esta especie.</a:t>
            </a:r>
            <a:endParaRPr lang="es-PE" altLang="es-PE" sz="800"/>
          </a:p>
        </p:txBody>
      </p:sp>
      <p:grpSp>
        <p:nvGrpSpPr>
          <p:cNvPr id="22533" name="19 Grupo"/>
          <p:cNvGrpSpPr>
            <a:grpSpLocks/>
          </p:cNvGrpSpPr>
          <p:nvPr/>
        </p:nvGrpSpPr>
        <p:grpSpPr bwMode="auto">
          <a:xfrm>
            <a:off x="143896" y="106364"/>
            <a:ext cx="9236845" cy="604837"/>
            <a:chOff x="-164851" y="-1"/>
            <a:chExt cx="7672757" cy="600596"/>
          </a:xfrm>
        </p:grpSpPr>
        <p:pic>
          <p:nvPicPr>
            <p:cNvPr id="16" name="Picture 24" descr="Logoiia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539" y="0"/>
              <a:ext cx="417367" cy="5974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grpSp>
          <p:nvGrpSpPr>
            <p:cNvPr id="22539" name="22 Grupo"/>
            <p:cNvGrpSpPr>
              <a:grpSpLocks/>
            </p:cNvGrpSpPr>
            <p:nvPr/>
          </p:nvGrpSpPr>
          <p:grpSpPr bwMode="auto">
            <a:xfrm>
              <a:off x="-164851" y="-1"/>
              <a:ext cx="7255390" cy="600596"/>
              <a:chOff x="-164851" y="-1"/>
              <a:chExt cx="7255390" cy="600596"/>
            </a:xfrm>
          </p:grpSpPr>
          <p:grpSp>
            <p:nvGrpSpPr>
              <p:cNvPr id="22540" name="11 Grupo"/>
              <p:cNvGrpSpPr>
                <a:grpSpLocks/>
              </p:cNvGrpSpPr>
              <p:nvPr/>
            </p:nvGrpSpPr>
            <p:grpSpPr bwMode="auto">
              <a:xfrm>
                <a:off x="-164851" y="-1"/>
                <a:ext cx="4173058" cy="600596"/>
                <a:chOff x="-164851" y="-1"/>
                <a:chExt cx="4173058" cy="600596"/>
              </a:xfrm>
            </p:grpSpPr>
            <p:pic>
              <p:nvPicPr>
                <p:cNvPr id="22542" name="Picture 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8289"/>
                <a:stretch>
                  <a:fillRect/>
                </a:stretch>
              </p:blipFill>
              <p:spPr bwMode="auto">
                <a:xfrm>
                  <a:off x="-164851" y="-1"/>
                  <a:ext cx="604689" cy="5974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" name="17 Rectángulo"/>
                <p:cNvSpPr/>
                <p:nvPr/>
              </p:nvSpPr>
              <p:spPr bwMode="auto">
                <a:xfrm>
                  <a:off x="450376" y="-1"/>
                  <a:ext cx="653898" cy="597443"/>
                </a:xfrm>
                <a:prstGeom prst="rect">
                  <a:avLst/>
                </a:prstGeom>
                <a:solidFill>
                  <a:srgbClr val="FF0000"/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105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PERÚ</a:t>
                  </a:r>
                  <a:endParaRPr lang="es-PE" sz="18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23" name="18 Rectángulo"/>
                <p:cNvSpPr/>
                <p:nvPr/>
              </p:nvSpPr>
              <p:spPr bwMode="auto">
                <a:xfrm>
                  <a:off x="1121852" y="-1"/>
                  <a:ext cx="1052917" cy="597443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Ministerio del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Ambiente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24" name="19 Rectángulo"/>
                <p:cNvSpPr/>
                <p:nvPr/>
              </p:nvSpPr>
              <p:spPr bwMode="auto">
                <a:xfrm>
                  <a:off x="2190588" y="-1"/>
                  <a:ext cx="1817555" cy="600596"/>
                </a:xfrm>
                <a:prstGeom prst="rect">
                  <a:avLst/>
                </a:prstGeom>
                <a:solidFill>
                  <a:srgbClr val="FB9D3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Instituto de Investigaciones de la Amazonía Peruana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20" name="19 Rectángulo"/>
              <p:cNvSpPr/>
              <p:nvPr/>
            </p:nvSpPr>
            <p:spPr bwMode="auto">
              <a:xfrm>
                <a:off x="3964200" y="-1"/>
                <a:ext cx="3127109" cy="59744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spcAft>
                    <a:spcPts val="0"/>
                  </a:spcAft>
                  <a:defRPr/>
                </a:pPr>
                <a:r>
                  <a:rPr lang="es-PE" sz="900" dirty="0">
                    <a:ea typeface="Times New Roman"/>
                  </a:rPr>
                  <a:t>Programa de Investigación para el uso y conservación del Agua y sus recursos (AQUAREC)</a:t>
                </a:r>
                <a:endParaRPr lang="es-PE" sz="900" dirty="0">
                  <a:latin typeface="Times New Roman"/>
                  <a:ea typeface="Times New Roman"/>
                </a:endParaRPr>
              </a:p>
            </p:txBody>
          </p:sp>
        </p:grpSp>
      </p:grpSp>
      <p:pic>
        <p:nvPicPr>
          <p:cNvPr id="22534" name="Picture 2" descr="C:\Users\Usuario\Desktop\2014\Proyecto IIAP-FINCyT\III.- Ejecución del Proyecto\Hito 4\Logo Innóvate Per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34" y="106364"/>
            <a:ext cx="273613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2 Marcador de fecha"/>
          <p:cNvSpPr>
            <a:spLocks noGrp="1"/>
          </p:cNvSpPr>
          <p:nvPr>
            <p:ph type="dt" sz="quarter" idx="10"/>
          </p:nvPr>
        </p:nvSpPr>
        <p:spPr bwMode="auto">
          <a:xfrm>
            <a:off x="46554" y="6657976"/>
            <a:ext cx="2471623" cy="22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r>
              <a:rPr lang="es-CO" altLang="es-PE" sz="900" smtClean="0">
                <a:solidFill>
                  <a:srgbClr val="FFFFFF"/>
                </a:solidFill>
              </a:rPr>
              <a:t>07-11-2017</a:t>
            </a:r>
          </a:p>
        </p:txBody>
      </p:sp>
      <p:sp>
        <p:nvSpPr>
          <p:cNvPr id="30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59904" y="6597651"/>
            <a:ext cx="6394901" cy="263525"/>
          </a:xfrm>
        </p:spPr>
        <p:txBody>
          <a:bodyPr/>
          <a:lstStyle/>
          <a:p>
            <a:pPr>
              <a:defRPr/>
            </a:pPr>
            <a:r>
              <a:rPr lang="es-PE" dirty="0" err="1">
                <a:solidFill>
                  <a:schemeClr val="tx1"/>
                </a:solidFill>
                <a:cs typeface="Courier New" panose="02070309020205020404" pitchFamily="49" charset="0"/>
              </a:rPr>
              <a:t>Nadhia</a:t>
            </a:r>
            <a:r>
              <a:rPr lang="es-PE" dirty="0">
                <a:solidFill>
                  <a:schemeClr val="tx1"/>
                </a:solidFill>
                <a:cs typeface="Courier New" panose="02070309020205020404" pitchFamily="49" charset="0"/>
              </a:rPr>
              <a:t> Herrera-Castillo</a:t>
            </a:r>
            <a:r>
              <a:rPr lang="es-PE" b="0" dirty="0">
                <a:solidFill>
                  <a:schemeClr val="tx1"/>
                </a:solidFill>
                <a:cs typeface="Courier New" panose="02070309020205020404" pitchFamily="49" charset="0"/>
              </a:rPr>
              <a:t>; </a:t>
            </a:r>
            <a:r>
              <a:rPr lang="es-ES" b="0" dirty="0">
                <a:solidFill>
                  <a:schemeClr val="tx1"/>
                </a:solidFill>
                <a:ea typeface="Arial Unicode MS" panose="020B0604020202020204" pitchFamily="34" charset="-128"/>
                <a:cs typeface="Courier New" panose="02070309020205020404" pitchFamily="49" charset="0"/>
              </a:rPr>
              <a:t>Carmela </a:t>
            </a:r>
            <a:r>
              <a:rPr lang="es-ES" b="0" dirty="0">
                <a:solidFill>
                  <a:schemeClr val="tx1"/>
                </a:solidFill>
                <a:ea typeface="Arial Unicode MS" panose="020B0604020202020204" pitchFamily="34" charset="-128"/>
                <a:cs typeface="Courier New" panose="02070309020205020404" pitchFamily="49" charset="0"/>
              </a:rPr>
              <a:t>Rebaza-Alfaro; Roger Bazán-</a:t>
            </a:r>
            <a:r>
              <a:rPr lang="es-ES" b="0" dirty="0" err="1">
                <a:solidFill>
                  <a:schemeClr val="tx1"/>
                </a:solidFill>
                <a:ea typeface="Arial Unicode MS" panose="020B0604020202020204" pitchFamily="34" charset="-128"/>
                <a:cs typeface="Courier New" panose="02070309020205020404" pitchFamily="49" charset="0"/>
              </a:rPr>
              <a:t>Albitez</a:t>
            </a:r>
            <a:endParaRPr lang="es-PE" b="0" dirty="0">
              <a:solidFill>
                <a:schemeClr val="tx1"/>
              </a:solidFill>
              <a:cs typeface="Courier New" panose="02070309020205020404" pitchFamily="49" charset="0"/>
            </a:endParaRPr>
          </a:p>
        </p:txBody>
      </p:sp>
      <p:sp>
        <p:nvSpPr>
          <p:cNvPr id="22537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0732937" y="6657976"/>
            <a:ext cx="1311992" cy="22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fld id="{535A91D6-5590-4241-80F6-D513454DA00D}" type="slidenum">
              <a:rPr lang="es-CO" altLang="es-PE" sz="900" smtClean="0">
                <a:solidFill>
                  <a:srgbClr val="FFFFFF"/>
                </a:solidFill>
              </a:rPr>
              <a:pPr/>
              <a:t>14</a:t>
            </a:fld>
            <a:endParaRPr lang="es-CO" altLang="es-PE" sz="9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96" y="3140968"/>
            <a:ext cx="2974961" cy="1677675"/>
          </a:xfrm>
          <a:prstGeom prst="ellipse">
            <a:avLst/>
          </a:prstGeom>
          <a:ln>
            <a:noFill/>
          </a:ln>
          <a:effectLst>
            <a:glow rad="12700">
              <a:schemeClr val="tx1"/>
            </a:glow>
            <a:outerShdw dist="35921" dir="2700000" algn="ctr" rotWithShape="0">
              <a:schemeClr val="bg2"/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/>
          <a:stretch>
            <a:fillRect/>
          </a:stretch>
        </p:blipFill>
        <p:spPr bwMode="auto">
          <a:xfrm>
            <a:off x="5984718" y="4509120"/>
            <a:ext cx="3085250" cy="1516778"/>
          </a:xfrm>
          <a:prstGeom prst="ellipse">
            <a:avLst/>
          </a:prstGeom>
          <a:ln>
            <a:noFill/>
          </a:ln>
          <a:effectLst>
            <a:glow rad="12700">
              <a:schemeClr val="tx1"/>
            </a:glow>
            <a:outerShdw dist="35921" dir="2700000" algn="ctr" rotWithShape="0">
              <a:schemeClr val="bg2"/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837" y="4797152"/>
            <a:ext cx="3064687" cy="1566862"/>
          </a:xfrm>
          <a:prstGeom prst="ellipse">
            <a:avLst/>
          </a:prstGeom>
          <a:ln>
            <a:noFill/>
          </a:ln>
          <a:effectLst>
            <a:glow rad="12700">
              <a:schemeClr val="tx1"/>
            </a:glow>
            <a:outerShdw dist="35921" dir="2700000" algn="ctr" rotWithShape="0">
              <a:schemeClr val="bg2"/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45" y="3861049"/>
            <a:ext cx="3250353" cy="1550987"/>
          </a:xfrm>
          <a:prstGeom prst="ellipse">
            <a:avLst/>
          </a:prstGeom>
          <a:ln>
            <a:noFill/>
          </a:ln>
          <a:effectLst>
            <a:glow rad="12700">
              <a:schemeClr val="tx1"/>
            </a:glow>
            <a:outerShdw dist="35921" dir="2700000" algn="ctr" rotWithShape="0">
              <a:schemeClr val="bg2"/>
            </a:outerShd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4 Rectángulo"/>
          <p:cNvSpPr>
            <a:spLocks noChangeArrowheads="1"/>
          </p:cNvSpPr>
          <p:nvPr/>
        </p:nvSpPr>
        <p:spPr bwMode="auto">
          <a:xfrm>
            <a:off x="380901" y="2060576"/>
            <a:ext cx="113762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7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s-ES" altLang="es-PE" sz="2000" b="1" dirty="0">
                <a:latin typeface="Garamond" pitchFamily="18" charset="0"/>
              </a:rPr>
              <a:t>DETERMINACIÓN DE LA DENSIDAD DE MANEJO EN FASE TEMPRANA DE DESARROLLO DE </a:t>
            </a:r>
            <a:r>
              <a:rPr lang="es-ES" altLang="es-PE" sz="2000" b="1" i="1" dirty="0">
                <a:latin typeface="Garamond" pitchFamily="18" charset="0"/>
              </a:rPr>
              <a:t>Arapaima gigas</a:t>
            </a:r>
            <a:r>
              <a:rPr lang="es-ES" altLang="es-PE" sz="2000" b="1" dirty="0">
                <a:latin typeface="Garamond" pitchFamily="18" charset="0"/>
              </a:rPr>
              <a:t>, DURANTE EL PROCESO DE ADAPTACIÓN AL CONSUMO DE ALIMENTO BALANCEADO.</a:t>
            </a:r>
            <a:endParaRPr lang="es-PE" altLang="es-PE" sz="2000" b="1" dirty="0">
              <a:latin typeface="Garamond" pitchFamily="18" charset="0"/>
            </a:endParaRPr>
          </a:p>
        </p:txBody>
      </p:sp>
      <p:sp>
        <p:nvSpPr>
          <p:cNvPr id="4103" name="1 CuadroTexto"/>
          <p:cNvSpPr txBox="1">
            <a:spLocks noChangeArrowheads="1"/>
          </p:cNvSpPr>
          <p:nvPr/>
        </p:nvSpPr>
        <p:spPr bwMode="auto">
          <a:xfrm>
            <a:off x="2158438" y="1125538"/>
            <a:ext cx="806451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7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s-PE" altLang="es-PE" sz="1800">
              <a:latin typeface="Arial" pitchFamily="34" charset="0"/>
            </a:endParaRPr>
          </a:p>
        </p:txBody>
      </p:sp>
      <p:grpSp>
        <p:nvGrpSpPr>
          <p:cNvPr id="4104" name="19 Grupo"/>
          <p:cNvGrpSpPr>
            <a:grpSpLocks/>
          </p:cNvGrpSpPr>
          <p:nvPr/>
        </p:nvGrpSpPr>
        <p:grpSpPr bwMode="auto">
          <a:xfrm>
            <a:off x="143896" y="106364"/>
            <a:ext cx="9236845" cy="604837"/>
            <a:chOff x="-164851" y="-1"/>
            <a:chExt cx="7672757" cy="600596"/>
          </a:xfrm>
        </p:grpSpPr>
        <p:pic>
          <p:nvPicPr>
            <p:cNvPr id="32" name="Picture 24" descr="Logoiiap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539" y="0"/>
              <a:ext cx="417367" cy="5974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grpSp>
          <p:nvGrpSpPr>
            <p:cNvPr id="4110" name="22 Grupo"/>
            <p:cNvGrpSpPr>
              <a:grpSpLocks/>
            </p:cNvGrpSpPr>
            <p:nvPr/>
          </p:nvGrpSpPr>
          <p:grpSpPr bwMode="auto">
            <a:xfrm>
              <a:off x="-164851" y="-1"/>
              <a:ext cx="7255390" cy="600596"/>
              <a:chOff x="-164851" y="-1"/>
              <a:chExt cx="7255390" cy="600596"/>
            </a:xfrm>
          </p:grpSpPr>
          <p:grpSp>
            <p:nvGrpSpPr>
              <p:cNvPr id="4111" name="11 Grupo"/>
              <p:cNvGrpSpPr>
                <a:grpSpLocks/>
              </p:cNvGrpSpPr>
              <p:nvPr/>
            </p:nvGrpSpPr>
            <p:grpSpPr bwMode="auto">
              <a:xfrm>
                <a:off x="-164851" y="-1"/>
                <a:ext cx="4173058" cy="600596"/>
                <a:chOff x="-164851" y="-1"/>
                <a:chExt cx="4173058" cy="600596"/>
              </a:xfrm>
            </p:grpSpPr>
            <p:pic>
              <p:nvPicPr>
                <p:cNvPr id="4113" name="Picture 4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8289"/>
                <a:stretch>
                  <a:fillRect/>
                </a:stretch>
              </p:blipFill>
              <p:spPr bwMode="auto">
                <a:xfrm>
                  <a:off x="-164851" y="-1"/>
                  <a:ext cx="604689" cy="5974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7" name="17 Rectángulo"/>
                <p:cNvSpPr/>
                <p:nvPr/>
              </p:nvSpPr>
              <p:spPr bwMode="auto">
                <a:xfrm>
                  <a:off x="450376" y="-1"/>
                  <a:ext cx="653898" cy="597443"/>
                </a:xfrm>
                <a:prstGeom prst="rect">
                  <a:avLst/>
                </a:prstGeom>
                <a:solidFill>
                  <a:srgbClr val="FF0000"/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105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PERÚ</a:t>
                  </a:r>
                  <a:endParaRPr lang="es-PE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38" name="18 Rectángulo"/>
                <p:cNvSpPr/>
                <p:nvPr/>
              </p:nvSpPr>
              <p:spPr bwMode="auto">
                <a:xfrm>
                  <a:off x="1121852" y="-1"/>
                  <a:ext cx="1052917" cy="597443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Ministerio del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Ambiente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39" name="19 Rectángulo"/>
                <p:cNvSpPr/>
                <p:nvPr/>
              </p:nvSpPr>
              <p:spPr bwMode="auto">
                <a:xfrm>
                  <a:off x="2190588" y="-1"/>
                  <a:ext cx="1817555" cy="600596"/>
                </a:xfrm>
                <a:prstGeom prst="rect">
                  <a:avLst/>
                </a:prstGeom>
                <a:solidFill>
                  <a:srgbClr val="FB9D3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Instituto de Investigaciones de la Amazonía Peruana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35" name="19 Rectángulo"/>
              <p:cNvSpPr/>
              <p:nvPr/>
            </p:nvSpPr>
            <p:spPr bwMode="auto">
              <a:xfrm>
                <a:off x="3964200" y="-1"/>
                <a:ext cx="3127109" cy="59744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spcAft>
                    <a:spcPts val="0"/>
                  </a:spcAft>
                  <a:defRPr/>
                </a:pPr>
                <a:r>
                  <a:rPr lang="es-PE" sz="900" dirty="0">
                    <a:ea typeface="Times New Roman"/>
                  </a:rPr>
                  <a:t>Programa de Investigación para el uso y conservación del Agua y sus recursos (AQUAREC)</a:t>
                </a:r>
                <a:endParaRPr lang="es-PE" sz="900" dirty="0">
                  <a:latin typeface="Times New Roman"/>
                  <a:ea typeface="Times New Roman"/>
                </a:endParaRPr>
              </a:p>
            </p:txBody>
          </p:sp>
        </p:grpSp>
      </p:grpSp>
      <p:pic>
        <p:nvPicPr>
          <p:cNvPr id="4105" name="Picture 2" descr="C:\Users\Usuario\Desktop\2014\Proyecto IIAP-FINCyT\III.- Ejecución del Proyecto\Hito 4\Logo Innóvate Perú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34" y="106364"/>
            <a:ext cx="273613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3982530" y="908050"/>
            <a:ext cx="7582042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P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charset="0"/>
              </a:rPr>
              <a:t>Latin</a:t>
            </a:r>
            <a:r>
              <a:rPr lang="es-P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charset="0"/>
              </a:rPr>
              <a:t> American &amp; </a:t>
            </a:r>
            <a:r>
              <a:rPr lang="es-P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charset="0"/>
              </a:rPr>
              <a:t>Caribbean</a:t>
            </a:r>
            <a:r>
              <a:rPr lang="es-P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charset="0"/>
              </a:rPr>
              <a:t> </a:t>
            </a:r>
            <a:r>
              <a:rPr lang="es-P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charset="0"/>
              </a:rPr>
              <a:t>Aquaculture</a:t>
            </a:r>
            <a:r>
              <a:rPr lang="es-P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charset="0"/>
              </a:rPr>
              <a:t> 2017: </a:t>
            </a:r>
            <a:r>
              <a:rPr lang="es-P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charset="0"/>
              </a:rPr>
              <a:t>Consolidate</a:t>
            </a:r>
            <a:r>
              <a:rPr lang="es-P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charset="0"/>
              </a:rPr>
              <a:t> </a:t>
            </a:r>
            <a:r>
              <a:rPr lang="es-P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charset="0"/>
              </a:rPr>
              <a:t>the</a:t>
            </a:r>
            <a:r>
              <a:rPr lang="es-P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charset="0"/>
              </a:rPr>
              <a:t> </a:t>
            </a:r>
            <a:r>
              <a:rPr lang="es-P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charset="0"/>
              </a:rPr>
              <a:t>growth</a:t>
            </a:r>
            <a:r>
              <a:rPr lang="es-P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charset="0"/>
              </a:rPr>
              <a:t> in </a:t>
            </a:r>
            <a:r>
              <a:rPr lang="es-PE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charset="0"/>
              </a:rPr>
              <a:t>Aquaculture</a:t>
            </a:r>
            <a:r>
              <a:rPr lang="es-PE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Arial" charset="0"/>
              </a:rPr>
              <a:t> </a:t>
            </a:r>
          </a:p>
        </p:txBody>
      </p:sp>
      <p:pic>
        <p:nvPicPr>
          <p:cNvPr id="4108" name="Picture 19" descr="C:\Users\C-Rebaza\Downloads\Logo LacQua1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01" y="908050"/>
            <a:ext cx="3387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51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4 CuadroTexto"/>
          <p:cNvSpPr txBox="1">
            <a:spLocks noChangeArrowheads="1"/>
          </p:cNvSpPr>
          <p:nvPr/>
        </p:nvSpPr>
        <p:spPr bwMode="auto">
          <a:xfrm>
            <a:off x="143896" y="1628776"/>
            <a:ext cx="6756757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r>
              <a:rPr lang="es-PE" altLang="es-PE" sz="1800" b="0" dirty="0" smtClean="0">
                <a:latin typeface="Arial" charset="0"/>
              </a:rPr>
              <a:t>Se utilizaron especímenes de una población obtenidos por reproducción natural en cautiverio: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s-PE" altLang="es-PE" sz="1800" b="0" dirty="0" smtClean="0">
                <a:latin typeface="Arial" charset="0"/>
              </a:rPr>
              <a:t>1800 Post larvas de </a:t>
            </a:r>
            <a:r>
              <a:rPr lang="es-PE" altLang="es-PE" sz="1800" b="0" dirty="0" err="1" smtClean="0">
                <a:latin typeface="Arial" charset="0"/>
              </a:rPr>
              <a:t>paiche</a:t>
            </a:r>
            <a:endParaRPr lang="es-PE" altLang="es-PE" sz="1800" b="0" dirty="0" smtClean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s-PE" altLang="es-PE" sz="1800" b="0" dirty="0" smtClean="0">
                <a:latin typeface="Arial" charset="0"/>
              </a:rPr>
              <a:t>Peso Promedio </a:t>
            </a:r>
            <a:r>
              <a:rPr lang="es-PE" altLang="es-PE" sz="1800" dirty="0" smtClean="0">
                <a:latin typeface="Arial" charset="0"/>
              </a:rPr>
              <a:t>0,21</a:t>
            </a:r>
            <a:r>
              <a:rPr lang="es-PE" altLang="es-PE" sz="1800" u="sng" dirty="0" smtClean="0">
                <a:latin typeface="Arial" charset="0"/>
              </a:rPr>
              <a:t> +</a:t>
            </a:r>
            <a:r>
              <a:rPr lang="es-PE" altLang="es-PE" sz="1800" dirty="0" smtClean="0">
                <a:latin typeface="Arial" charset="0"/>
              </a:rPr>
              <a:t> 0,008g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s-PE" altLang="es-PE" sz="1800" b="0" dirty="0" smtClean="0">
                <a:latin typeface="Arial" charset="0"/>
              </a:rPr>
              <a:t>Talla </a:t>
            </a:r>
            <a:r>
              <a:rPr lang="es-PE" altLang="es-PE" sz="1800" dirty="0" smtClean="0">
                <a:latin typeface="Arial" charset="0"/>
              </a:rPr>
              <a:t>3.48</a:t>
            </a:r>
            <a:r>
              <a:rPr lang="es-PE" altLang="es-PE" sz="1800" u="sng" dirty="0" smtClean="0">
                <a:latin typeface="Arial" charset="0"/>
              </a:rPr>
              <a:t>+</a:t>
            </a:r>
            <a:r>
              <a:rPr lang="es-PE" altLang="es-PE" sz="1800" dirty="0" smtClean="0">
                <a:latin typeface="Arial" charset="0"/>
              </a:rPr>
              <a:t> 0.051 cm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499" y="4825165"/>
            <a:ext cx="3299704" cy="1556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C:\Users\C-Rebaza\Documents\AQUAREC 2016\FINCYT 2016\ESTUDIOS PY FINCYT CRA\FOTOS\IMG_20161012_132621830 - copi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7" b="7033"/>
          <a:stretch/>
        </p:blipFill>
        <p:spPr bwMode="auto">
          <a:xfrm>
            <a:off x="9167179" y="3541478"/>
            <a:ext cx="2686374" cy="2839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19 Grupo"/>
          <p:cNvGrpSpPr>
            <a:grpSpLocks/>
          </p:cNvGrpSpPr>
          <p:nvPr/>
        </p:nvGrpSpPr>
        <p:grpSpPr bwMode="auto">
          <a:xfrm>
            <a:off x="143896" y="106364"/>
            <a:ext cx="9236845" cy="604837"/>
            <a:chOff x="-164851" y="-1"/>
            <a:chExt cx="7672757" cy="600596"/>
          </a:xfrm>
        </p:grpSpPr>
        <p:pic>
          <p:nvPicPr>
            <p:cNvPr id="21" name="Picture 24" descr="Logoiia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539" y="0"/>
              <a:ext cx="417367" cy="5974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grpSp>
          <p:nvGrpSpPr>
            <p:cNvPr id="13325" name="22 Grupo"/>
            <p:cNvGrpSpPr>
              <a:grpSpLocks/>
            </p:cNvGrpSpPr>
            <p:nvPr/>
          </p:nvGrpSpPr>
          <p:grpSpPr bwMode="auto">
            <a:xfrm>
              <a:off x="-164851" y="-1"/>
              <a:ext cx="7255390" cy="600596"/>
              <a:chOff x="-164851" y="-1"/>
              <a:chExt cx="7255390" cy="600596"/>
            </a:xfrm>
          </p:grpSpPr>
          <p:grpSp>
            <p:nvGrpSpPr>
              <p:cNvPr id="13326" name="11 Grupo"/>
              <p:cNvGrpSpPr>
                <a:grpSpLocks/>
              </p:cNvGrpSpPr>
              <p:nvPr/>
            </p:nvGrpSpPr>
            <p:grpSpPr bwMode="auto">
              <a:xfrm>
                <a:off x="-164851" y="-1"/>
                <a:ext cx="4173058" cy="600596"/>
                <a:chOff x="-164851" y="-1"/>
                <a:chExt cx="4173058" cy="600596"/>
              </a:xfrm>
            </p:grpSpPr>
            <p:pic>
              <p:nvPicPr>
                <p:cNvPr id="13328" name="Picture 4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8289"/>
                <a:stretch>
                  <a:fillRect/>
                </a:stretch>
              </p:blipFill>
              <p:spPr bwMode="auto">
                <a:xfrm>
                  <a:off x="-164851" y="-1"/>
                  <a:ext cx="604689" cy="5974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" name="17 Rectángulo"/>
                <p:cNvSpPr/>
                <p:nvPr/>
              </p:nvSpPr>
              <p:spPr bwMode="auto">
                <a:xfrm>
                  <a:off x="450376" y="-1"/>
                  <a:ext cx="653898" cy="597443"/>
                </a:xfrm>
                <a:prstGeom prst="rect">
                  <a:avLst/>
                </a:prstGeom>
                <a:solidFill>
                  <a:srgbClr val="FF0000"/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105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PERÚ</a:t>
                  </a:r>
                  <a:endParaRPr lang="es-PE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27" name="18 Rectángulo"/>
                <p:cNvSpPr/>
                <p:nvPr/>
              </p:nvSpPr>
              <p:spPr bwMode="auto">
                <a:xfrm>
                  <a:off x="1121852" y="-1"/>
                  <a:ext cx="1052917" cy="597443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Ministerio del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Ambiente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28" name="19 Rectángulo"/>
                <p:cNvSpPr/>
                <p:nvPr/>
              </p:nvSpPr>
              <p:spPr bwMode="auto">
                <a:xfrm>
                  <a:off x="2190588" y="-1"/>
                  <a:ext cx="1817555" cy="600596"/>
                </a:xfrm>
                <a:prstGeom prst="rect">
                  <a:avLst/>
                </a:prstGeom>
                <a:solidFill>
                  <a:srgbClr val="FB9D3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Instituto de Investigaciones de la Amazonía Peruana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24" name="19 Rectángulo"/>
              <p:cNvSpPr/>
              <p:nvPr/>
            </p:nvSpPr>
            <p:spPr bwMode="auto">
              <a:xfrm>
                <a:off x="3964200" y="-1"/>
                <a:ext cx="3127109" cy="59744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spcAft>
                    <a:spcPts val="0"/>
                  </a:spcAft>
                  <a:defRPr/>
                </a:pPr>
                <a:r>
                  <a:rPr lang="es-PE" sz="900" dirty="0">
                    <a:ea typeface="Times New Roman"/>
                  </a:rPr>
                  <a:t>Programa de Investigación para el uso y conservación del Agua y sus recursos (AQUAREC)</a:t>
                </a:r>
                <a:endParaRPr lang="es-PE" sz="900" dirty="0">
                  <a:latin typeface="Times New Roman"/>
                  <a:ea typeface="Times New Roman"/>
                </a:endParaRPr>
              </a:p>
            </p:txBody>
          </p:sp>
        </p:grpSp>
      </p:grpSp>
      <p:pic>
        <p:nvPicPr>
          <p:cNvPr id="13318" name="Picture 2" descr="C:\Users\Usuario\Desktop\2014\Proyecto IIAP-FINCyT\III.- Ejecución del Proyecto\Hito 4\Logo Innóvate Perú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34" y="106364"/>
            <a:ext cx="273613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ángulo 3"/>
          <p:cNvSpPr/>
          <p:nvPr/>
        </p:nvSpPr>
        <p:spPr>
          <a:xfrm>
            <a:off x="1240722" y="950913"/>
            <a:ext cx="1962397" cy="410882"/>
          </a:xfrm>
          <a:prstGeom prst="rect">
            <a:avLst/>
          </a:prstGeom>
          <a:solidFill>
            <a:srgbClr val="66FF6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lnSpc>
                <a:spcPct val="115000"/>
              </a:lnSpc>
              <a:spcAft>
                <a:spcPts val="750"/>
              </a:spcAft>
              <a:defRPr/>
            </a:pPr>
            <a:r>
              <a:rPr lang="es-ES" dirty="0">
                <a:solidFill>
                  <a:schemeClr val="tx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 biológico</a:t>
            </a:r>
            <a:endParaRPr lang="es-PE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9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9" y="3935194"/>
            <a:ext cx="4568659" cy="2446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1" name="2 Rectángulo"/>
          <p:cNvSpPr>
            <a:spLocks noChangeArrowheads="1"/>
          </p:cNvSpPr>
          <p:nvPr/>
        </p:nvSpPr>
        <p:spPr bwMode="auto">
          <a:xfrm>
            <a:off x="507868" y="5046664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1800">
                <a:solidFill>
                  <a:schemeClr val="bg1"/>
                </a:solidFill>
                <a:latin typeface="Arial" pitchFamily="34" charset="0"/>
              </a:rPr>
              <a:t>5</a:t>
            </a:r>
            <a:endParaRPr lang="es-PE" altLang="es-PE" sz="1800">
              <a:latin typeface="Arial" pitchFamily="34" charset="0"/>
            </a:endParaRP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7" t="17270" b="6498"/>
          <a:stretch/>
        </p:blipFill>
        <p:spPr bwMode="auto">
          <a:xfrm>
            <a:off x="6290171" y="908721"/>
            <a:ext cx="5755353" cy="2590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3" name="1 Rectángulo"/>
          <p:cNvSpPr>
            <a:spLocks noChangeArrowheads="1"/>
          </p:cNvSpPr>
          <p:nvPr/>
        </p:nvSpPr>
        <p:spPr bwMode="auto">
          <a:xfrm>
            <a:off x="1659035" y="6505576"/>
            <a:ext cx="1163440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400" dirty="0">
                <a:latin typeface="Arial" pitchFamily="34" charset="0"/>
              </a:rPr>
              <a:t>Carmela Rebaza-Alfaro; </a:t>
            </a:r>
            <a:r>
              <a:rPr lang="es-ES" altLang="es-PE" sz="1400" dirty="0" err="1">
                <a:latin typeface="Arial" pitchFamily="34" charset="0"/>
              </a:rPr>
              <a:t>Nadhia</a:t>
            </a:r>
            <a:r>
              <a:rPr lang="es-ES" altLang="es-PE" sz="1400" dirty="0">
                <a:latin typeface="Arial" pitchFamily="34" charset="0"/>
              </a:rPr>
              <a:t> Herrera-Castillo; Salvador Tello-Martín; Roger Bazán-Albitez</a:t>
            </a:r>
            <a:endParaRPr lang="es-PE" altLang="es-PE" sz="14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62894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19 Grupo"/>
          <p:cNvGrpSpPr>
            <a:grpSpLocks/>
          </p:cNvGrpSpPr>
          <p:nvPr/>
        </p:nvGrpSpPr>
        <p:grpSpPr bwMode="auto">
          <a:xfrm>
            <a:off x="143896" y="106364"/>
            <a:ext cx="9236845" cy="604837"/>
            <a:chOff x="-164851" y="-1"/>
            <a:chExt cx="7672757" cy="600596"/>
          </a:xfrm>
        </p:grpSpPr>
        <p:pic>
          <p:nvPicPr>
            <p:cNvPr id="21" name="Picture 24" descr="Logoiia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539" y="0"/>
              <a:ext cx="417367" cy="5974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grpSp>
          <p:nvGrpSpPr>
            <p:cNvPr id="14346" name="22 Grupo"/>
            <p:cNvGrpSpPr>
              <a:grpSpLocks/>
            </p:cNvGrpSpPr>
            <p:nvPr/>
          </p:nvGrpSpPr>
          <p:grpSpPr bwMode="auto">
            <a:xfrm>
              <a:off x="-164851" y="-1"/>
              <a:ext cx="7255390" cy="600596"/>
              <a:chOff x="-164851" y="-1"/>
              <a:chExt cx="7255390" cy="600596"/>
            </a:xfrm>
          </p:grpSpPr>
          <p:grpSp>
            <p:nvGrpSpPr>
              <p:cNvPr id="14347" name="11 Grupo"/>
              <p:cNvGrpSpPr>
                <a:grpSpLocks/>
              </p:cNvGrpSpPr>
              <p:nvPr/>
            </p:nvGrpSpPr>
            <p:grpSpPr bwMode="auto">
              <a:xfrm>
                <a:off x="-164851" y="-1"/>
                <a:ext cx="4173058" cy="600596"/>
                <a:chOff x="-164851" y="-1"/>
                <a:chExt cx="4173058" cy="600596"/>
              </a:xfrm>
            </p:grpSpPr>
            <p:pic>
              <p:nvPicPr>
                <p:cNvPr id="14349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8289"/>
                <a:stretch>
                  <a:fillRect/>
                </a:stretch>
              </p:blipFill>
              <p:spPr bwMode="auto">
                <a:xfrm>
                  <a:off x="-164851" y="-1"/>
                  <a:ext cx="604689" cy="5974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" name="17 Rectángulo"/>
                <p:cNvSpPr/>
                <p:nvPr/>
              </p:nvSpPr>
              <p:spPr bwMode="auto">
                <a:xfrm>
                  <a:off x="450376" y="-1"/>
                  <a:ext cx="653898" cy="597443"/>
                </a:xfrm>
                <a:prstGeom prst="rect">
                  <a:avLst/>
                </a:prstGeom>
                <a:solidFill>
                  <a:srgbClr val="FF0000"/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105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PERÚ</a:t>
                  </a:r>
                  <a:endParaRPr lang="es-PE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27" name="18 Rectángulo"/>
                <p:cNvSpPr/>
                <p:nvPr/>
              </p:nvSpPr>
              <p:spPr bwMode="auto">
                <a:xfrm>
                  <a:off x="1121852" y="-1"/>
                  <a:ext cx="1052917" cy="597443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Ministerio del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Ambiente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28" name="19 Rectángulo"/>
                <p:cNvSpPr/>
                <p:nvPr/>
              </p:nvSpPr>
              <p:spPr bwMode="auto">
                <a:xfrm>
                  <a:off x="2190588" y="-1"/>
                  <a:ext cx="1817555" cy="600596"/>
                </a:xfrm>
                <a:prstGeom prst="rect">
                  <a:avLst/>
                </a:prstGeom>
                <a:solidFill>
                  <a:srgbClr val="FB9D3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Instituto de Investigaciones de la Amazonía Peruana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24" name="19 Rectángulo"/>
              <p:cNvSpPr/>
              <p:nvPr/>
            </p:nvSpPr>
            <p:spPr bwMode="auto">
              <a:xfrm>
                <a:off x="3964200" y="-1"/>
                <a:ext cx="3127109" cy="59744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spcAft>
                    <a:spcPts val="0"/>
                  </a:spcAft>
                  <a:defRPr/>
                </a:pPr>
                <a:r>
                  <a:rPr lang="es-PE" sz="900" dirty="0">
                    <a:ea typeface="Times New Roman"/>
                  </a:rPr>
                  <a:t>Programa de Investigación para el uso y conservación del Agua y sus recursos (AQUAREC)</a:t>
                </a:r>
                <a:endParaRPr lang="es-PE" sz="900" dirty="0">
                  <a:latin typeface="Times New Roman"/>
                  <a:ea typeface="Times New Roman"/>
                </a:endParaRPr>
              </a:p>
            </p:txBody>
          </p:sp>
        </p:grpSp>
      </p:grpSp>
      <p:pic>
        <p:nvPicPr>
          <p:cNvPr id="14339" name="Picture 2" descr="C:\Users\Usuario\Desktop\2014\Proyecto IIAP-FINCyT\III.- Ejecución del Proyecto\Hito 4\Logo Innóvate Per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34" y="106364"/>
            <a:ext cx="273613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ángulo 6"/>
          <p:cNvSpPr>
            <a:spLocks noChangeArrowheads="1"/>
          </p:cNvSpPr>
          <p:nvPr/>
        </p:nvSpPr>
        <p:spPr bwMode="auto">
          <a:xfrm>
            <a:off x="526913" y="1628775"/>
            <a:ext cx="6278514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pPr marL="342900" indent="-342900" algn="just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PE" sz="2000" b="0" dirty="0" smtClean="0">
                <a:latin typeface="Berlin Sans FB" pitchFamily="34" charset="0"/>
                <a:ea typeface="Calibri" pitchFamily="34" charset="0"/>
                <a:cs typeface="Times New Roman" pitchFamily="18" charset="0"/>
              </a:rPr>
              <a:t>09 Tanques de fibra de vidrio</a:t>
            </a:r>
          </a:p>
          <a:p>
            <a:pPr marL="457200" lvl="1" indent="0" algn="just" eaLnBrk="1" hangingPunct="1">
              <a:defRPr/>
            </a:pPr>
            <a:r>
              <a:rPr lang="es-ES" altLang="es-PE" sz="2000" b="0" dirty="0" smtClean="0">
                <a:latin typeface="Berlin Sans FB" pitchFamily="34" charset="0"/>
                <a:ea typeface="Calibri" pitchFamily="34" charset="0"/>
                <a:cs typeface="Times New Roman" pitchFamily="18" charset="0"/>
              </a:rPr>
              <a:t>     Capacidad de 0.050 m</a:t>
            </a:r>
            <a:r>
              <a:rPr lang="es-ES" altLang="es-PE" sz="2000" b="0" baseline="30000" dirty="0" smtClean="0">
                <a:latin typeface="Berlin Sans FB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s-ES" altLang="es-PE" sz="2000" b="0" dirty="0" smtClean="0">
                <a:latin typeface="Berlin Sans FB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indent="0" eaLnBrk="1" hangingPunct="1">
              <a:defRPr/>
            </a:pPr>
            <a:r>
              <a:rPr lang="es-ES" altLang="es-PE" sz="2000" b="0" dirty="0">
                <a:latin typeface="Berlin Sans FB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altLang="es-PE" sz="2000" b="0" dirty="0" smtClean="0">
                <a:latin typeface="Berlin Sans FB" pitchFamily="34" charset="0"/>
                <a:ea typeface="Calibri" pitchFamily="34" charset="0"/>
                <a:cs typeface="Times New Roman" pitchFamily="18" charset="0"/>
              </a:rPr>
              <a:t>           Volumen útil 0.020 m</a:t>
            </a:r>
            <a:r>
              <a:rPr lang="es-ES" altLang="es-PE" sz="2000" b="0" baseline="30000" dirty="0" smtClean="0">
                <a:latin typeface="Berlin Sans FB" pitchFamily="34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es-ES" altLang="es-PE" sz="2000" b="0" dirty="0" smtClean="0">
                <a:latin typeface="Berlin Sans FB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s-ES" altLang="es-PE" sz="2000" b="0" dirty="0" smtClean="0">
                <a:latin typeface="Berlin Sans FB" pitchFamily="34" charset="0"/>
                <a:ea typeface="Calibri" pitchFamily="34" charset="0"/>
                <a:cs typeface="Times New Roman" pitchFamily="18" charset="0"/>
              </a:rPr>
              <a:t>Sistema de abastecimiento de agua</a:t>
            </a:r>
          </a:p>
          <a:p>
            <a:pPr marL="0" indent="0" eaLnBrk="1" hangingPunct="1">
              <a:defRPr/>
            </a:pPr>
            <a:r>
              <a:rPr lang="es-ES" altLang="es-PE" sz="2000" b="0" dirty="0" smtClean="0">
                <a:latin typeface="Berlin Sans FB" pitchFamily="34" charset="0"/>
                <a:ea typeface="Calibri" pitchFamily="34" charset="0"/>
                <a:cs typeface="Times New Roman" pitchFamily="18" charset="0"/>
              </a:rPr>
              <a:t>	Flujo continuo y abierto</a:t>
            </a:r>
            <a:endParaRPr lang="es-PE" altLang="es-PE" sz="2000" b="0" dirty="0" smtClean="0">
              <a:latin typeface="Berlin Sans FB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Rectángulo 3"/>
          <p:cNvSpPr/>
          <p:nvPr/>
        </p:nvSpPr>
        <p:spPr>
          <a:xfrm>
            <a:off x="1583144" y="950913"/>
            <a:ext cx="2733441" cy="410882"/>
          </a:xfrm>
          <a:prstGeom prst="rect">
            <a:avLst/>
          </a:prstGeom>
          <a:solidFill>
            <a:srgbClr val="66FF6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lnSpc>
                <a:spcPct val="115000"/>
              </a:lnSpc>
              <a:spcAft>
                <a:spcPts val="750"/>
              </a:spcAft>
              <a:defRPr/>
            </a:pPr>
            <a:r>
              <a:rPr lang="es-ES" dirty="0">
                <a:solidFill>
                  <a:schemeClr val="tx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Unidades experimentales</a:t>
            </a:r>
            <a:endParaRPr lang="es-PE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98" y="836712"/>
            <a:ext cx="5032513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2700">
              <a:schemeClr val="bg1"/>
            </a:glow>
            <a:outerShdw dist="35921" dir="2700000" algn="ctr" rotWithShape="0">
              <a:schemeClr val="bg2"/>
            </a:outerShdw>
            <a:softEdge rad="254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10 Image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2"/>
          <a:stretch/>
        </p:blipFill>
        <p:spPr bwMode="auto">
          <a:xfrm>
            <a:off x="1091877" y="3501009"/>
            <a:ext cx="10377733" cy="3091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1 Rectángulo"/>
          <p:cNvSpPr>
            <a:spLocks noChangeArrowheads="1"/>
          </p:cNvSpPr>
          <p:nvPr/>
        </p:nvSpPr>
        <p:spPr bwMode="auto">
          <a:xfrm>
            <a:off x="1631527" y="6578601"/>
            <a:ext cx="1214227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400" dirty="0">
                <a:solidFill>
                  <a:schemeClr val="bg1"/>
                </a:solidFill>
                <a:latin typeface="Arial" pitchFamily="34" charset="0"/>
              </a:rPr>
              <a:t>Carmela Rebaza-Alfaro; </a:t>
            </a:r>
            <a:r>
              <a:rPr lang="es-ES" altLang="es-PE" sz="1400" dirty="0" err="1">
                <a:solidFill>
                  <a:schemeClr val="bg1"/>
                </a:solidFill>
                <a:latin typeface="Arial" pitchFamily="34" charset="0"/>
              </a:rPr>
              <a:t>Nadhia</a:t>
            </a:r>
            <a:r>
              <a:rPr lang="es-ES" altLang="es-PE" sz="1400" dirty="0">
                <a:solidFill>
                  <a:schemeClr val="bg1"/>
                </a:solidFill>
                <a:latin typeface="Arial" pitchFamily="34" charset="0"/>
              </a:rPr>
              <a:t> Herrera-Castillo; Salvador Tello-Martín; Roger Bazán-Albitez</a:t>
            </a:r>
            <a:endParaRPr lang="es-PE" altLang="es-PE" sz="1400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3911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223115" y="2455864"/>
            <a:ext cx="5639448" cy="13388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14313" indent="-214313" algn="just"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s-ES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 Tratamiento 1: 05 post larvas L</a:t>
            </a:r>
            <a:r>
              <a:rPr lang="es-ES" b="0" baseline="3000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-1</a:t>
            </a:r>
            <a:r>
              <a:rPr lang="es-ES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,</a:t>
            </a:r>
          </a:p>
          <a:p>
            <a:pPr marL="214313" indent="-214313" algn="just"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s-ES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 Tratamiento 2: 10 post larvas L</a:t>
            </a:r>
            <a:r>
              <a:rPr lang="es-ES" b="0" baseline="3000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-1</a:t>
            </a:r>
            <a:r>
              <a:rPr lang="es-ES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,</a:t>
            </a:r>
          </a:p>
          <a:p>
            <a:pPr marL="214313" indent="-214313" algn="just"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es-ES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 Tratamiento 3: 15 post larvas L</a:t>
            </a:r>
            <a:r>
              <a:rPr lang="es-ES" b="0" baseline="3000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-1</a:t>
            </a:r>
            <a:r>
              <a:rPr lang="es-ES" b="0" dirty="0">
                <a:solidFill>
                  <a:schemeClr val="tx1"/>
                </a:solidFill>
                <a:latin typeface="Berlin Sans FB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5363" name="Rectángulo 1"/>
          <p:cNvSpPr>
            <a:spLocks noChangeArrowheads="1"/>
          </p:cNvSpPr>
          <p:nvPr/>
        </p:nvSpPr>
        <p:spPr bwMode="auto">
          <a:xfrm>
            <a:off x="239121" y="1484314"/>
            <a:ext cx="76349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PE" sz="1800" b="0" dirty="0">
                <a:latin typeface="Berlin Sans FB" pitchFamily="34" charset="0"/>
              </a:rPr>
              <a:t>Los tratamientos se constituyeron en un diseño completamente al azar, con tres tratamientos y tres repeticiones (UE=9): </a:t>
            </a:r>
          </a:p>
        </p:txBody>
      </p:sp>
      <p:pic>
        <p:nvPicPr>
          <p:cNvPr id="14358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54"/>
          <a:stretch>
            <a:fillRect/>
          </a:stretch>
        </p:blipFill>
        <p:spPr bwMode="auto">
          <a:xfrm>
            <a:off x="1177293" y="4005065"/>
            <a:ext cx="3861278" cy="2352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5365" name="Rectángulo 4"/>
          <p:cNvSpPr>
            <a:spLocks noChangeArrowheads="1"/>
          </p:cNvSpPr>
          <p:nvPr/>
        </p:nvSpPr>
        <p:spPr bwMode="auto">
          <a:xfrm>
            <a:off x="4989801" y="4868863"/>
            <a:ext cx="7199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itchFamily="2" charset="2"/>
              <a:buChar char="ü"/>
            </a:pPr>
            <a:r>
              <a:rPr lang="es-ES" altLang="es-PE" sz="1800" b="0" dirty="0">
                <a:latin typeface="Berlin Sans FB" pitchFamily="34" charset="0"/>
              </a:rPr>
              <a:t>En cada periodo de alimentación se cierra el ingreso de agua por espacio de 1 hora,</a:t>
            </a:r>
          </a:p>
        </p:txBody>
      </p:sp>
      <p:grpSp>
        <p:nvGrpSpPr>
          <p:cNvPr id="15366" name="19 Grupo"/>
          <p:cNvGrpSpPr>
            <a:grpSpLocks/>
          </p:cNvGrpSpPr>
          <p:nvPr/>
        </p:nvGrpSpPr>
        <p:grpSpPr bwMode="auto">
          <a:xfrm>
            <a:off x="143896" y="106364"/>
            <a:ext cx="9236845" cy="604837"/>
            <a:chOff x="-164851" y="-1"/>
            <a:chExt cx="7672757" cy="600596"/>
          </a:xfrm>
        </p:grpSpPr>
        <p:pic>
          <p:nvPicPr>
            <p:cNvPr id="19" name="Picture 24" descr="Logoiia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539" y="0"/>
              <a:ext cx="417367" cy="5974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grpSp>
          <p:nvGrpSpPr>
            <p:cNvPr id="15374" name="22 Grupo"/>
            <p:cNvGrpSpPr>
              <a:grpSpLocks/>
            </p:cNvGrpSpPr>
            <p:nvPr/>
          </p:nvGrpSpPr>
          <p:grpSpPr bwMode="auto">
            <a:xfrm>
              <a:off x="-164851" y="-1"/>
              <a:ext cx="7255390" cy="600596"/>
              <a:chOff x="-164851" y="-1"/>
              <a:chExt cx="7255390" cy="600596"/>
            </a:xfrm>
          </p:grpSpPr>
          <p:grpSp>
            <p:nvGrpSpPr>
              <p:cNvPr id="15375" name="11 Grupo"/>
              <p:cNvGrpSpPr>
                <a:grpSpLocks/>
              </p:cNvGrpSpPr>
              <p:nvPr/>
            </p:nvGrpSpPr>
            <p:grpSpPr bwMode="auto">
              <a:xfrm>
                <a:off x="-164851" y="-1"/>
                <a:ext cx="4173058" cy="600596"/>
                <a:chOff x="-164851" y="-1"/>
                <a:chExt cx="4173058" cy="600596"/>
              </a:xfrm>
            </p:grpSpPr>
            <p:pic>
              <p:nvPicPr>
                <p:cNvPr id="15377" name="Picture 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8289"/>
                <a:stretch>
                  <a:fillRect/>
                </a:stretch>
              </p:blipFill>
              <p:spPr bwMode="auto">
                <a:xfrm>
                  <a:off x="-164851" y="-1"/>
                  <a:ext cx="604689" cy="5974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" name="17 Rectángulo"/>
                <p:cNvSpPr/>
                <p:nvPr/>
              </p:nvSpPr>
              <p:spPr bwMode="auto">
                <a:xfrm>
                  <a:off x="450376" y="-1"/>
                  <a:ext cx="653898" cy="597443"/>
                </a:xfrm>
                <a:prstGeom prst="rect">
                  <a:avLst/>
                </a:prstGeom>
                <a:solidFill>
                  <a:srgbClr val="FF0000"/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105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PERÚ</a:t>
                  </a:r>
                  <a:endParaRPr lang="es-PE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30" name="18 Rectángulo"/>
                <p:cNvSpPr/>
                <p:nvPr/>
              </p:nvSpPr>
              <p:spPr bwMode="auto">
                <a:xfrm>
                  <a:off x="1121852" y="-1"/>
                  <a:ext cx="1052917" cy="597443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Ministerio del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Ambiente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31" name="19 Rectángulo"/>
                <p:cNvSpPr/>
                <p:nvPr/>
              </p:nvSpPr>
              <p:spPr bwMode="auto">
                <a:xfrm>
                  <a:off x="2190588" y="-1"/>
                  <a:ext cx="1817555" cy="600596"/>
                </a:xfrm>
                <a:prstGeom prst="rect">
                  <a:avLst/>
                </a:prstGeom>
                <a:solidFill>
                  <a:srgbClr val="FB9D3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Instituto de Investigaciones de la Amazonía Peruana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23" name="19 Rectángulo"/>
              <p:cNvSpPr/>
              <p:nvPr/>
            </p:nvSpPr>
            <p:spPr bwMode="auto">
              <a:xfrm>
                <a:off x="3964200" y="-1"/>
                <a:ext cx="3127109" cy="59744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spcAft>
                    <a:spcPts val="0"/>
                  </a:spcAft>
                  <a:defRPr/>
                </a:pPr>
                <a:r>
                  <a:rPr lang="es-PE" sz="900" dirty="0">
                    <a:ea typeface="Times New Roman"/>
                  </a:rPr>
                  <a:t>Programa de Investigación para el uso y conservación del Agua y sus recursos (AQUAREC)</a:t>
                </a:r>
                <a:endParaRPr lang="es-PE" sz="900" dirty="0">
                  <a:latin typeface="Times New Roman"/>
                  <a:ea typeface="Times New Roman"/>
                </a:endParaRPr>
              </a:p>
            </p:txBody>
          </p:sp>
        </p:grpSp>
      </p:grpSp>
      <p:pic>
        <p:nvPicPr>
          <p:cNvPr id="15367" name="Picture 2" descr="C:\Users\Usuario\Desktop\2014\Proyecto IIAP-FINCyT\III.- Ejecución del Proyecto\Hito 4\Logo Innóvate Per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34" y="106364"/>
            <a:ext cx="273613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ángulo 3"/>
          <p:cNvSpPr/>
          <p:nvPr/>
        </p:nvSpPr>
        <p:spPr>
          <a:xfrm>
            <a:off x="1460879" y="996950"/>
            <a:ext cx="3278462" cy="410882"/>
          </a:xfrm>
          <a:prstGeom prst="rect">
            <a:avLst/>
          </a:prstGeom>
          <a:solidFill>
            <a:srgbClr val="66FF6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lnSpc>
                <a:spcPct val="115000"/>
              </a:lnSpc>
              <a:spcAft>
                <a:spcPts val="750"/>
              </a:spcAft>
              <a:defRPr/>
            </a:pPr>
            <a:r>
              <a:rPr lang="es-ES" dirty="0">
                <a:solidFill>
                  <a:schemeClr val="tx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Diseño experimental y manejo</a:t>
            </a:r>
            <a:endParaRPr lang="es-PE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72" name="2 Marcador de fecha"/>
          <p:cNvSpPr>
            <a:spLocks noGrp="1"/>
          </p:cNvSpPr>
          <p:nvPr>
            <p:ph type="dt" sz="quarter" idx="10"/>
          </p:nvPr>
        </p:nvSpPr>
        <p:spPr bwMode="auto">
          <a:xfrm>
            <a:off x="46554" y="6657976"/>
            <a:ext cx="2471623" cy="2270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pPr>
              <a:defRPr/>
            </a:pPr>
            <a:r>
              <a:rPr lang="es-CO" altLang="es-PE" sz="900" smtClean="0">
                <a:solidFill>
                  <a:srgbClr val="FFFFFF"/>
                </a:solidFill>
              </a:rPr>
              <a:t>07-11-2017</a:t>
            </a:r>
          </a:p>
        </p:txBody>
      </p:sp>
      <p:sp>
        <p:nvSpPr>
          <p:cNvPr id="3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51006" y="6669089"/>
            <a:ext cx="8147044" cy="192087"/>
          </a:xfrm>
        </p:spPr>
        <p:txBody>
          <a:bodyPr/>
          <a:lstStyle/>
          <a:p>
            <a:pPr>
              <a:defRPr/>
            </a:pPr>
            <a:r>
              <a:rPr lang="es-PE" dirty="0" err="1">
                <a:solidFill>
                  <a:schemeClr val="bg1"/>
                </a:solidFill>
                <a:cs typeface="Courier New" panose="02070309020205020404" pitchFamily="49" charset="0"/>
              </a:rPr>
              <a:t>Nadhia</a:t>
            </a:r>
            <a:r>
              <a:rPr lang="es-PE" dirty="0">
                <a:solidFill>
                  <a:schemeClr val="bg1"/>
                </a:solidFill>
                <a:cs typeface="Courier New" panose="02070309020205020404" pitchFamily="49" charset="0"/>
              </a:rPr>
              <a:t> Herrera-Castillo; </a:t>
            </a:r>
            <a:r>
              <a:rPr lang="es-ES" dirty="0">
                <a:solidFill>
                  <a:schemeClr val="bg1"/>
                </a:solidFill>
                <a:ea typeface="Arial Unicode MS" panose="020B0604020202020204" pitchFamily="34" charset="-128"/>
                <a:cs typeface="Courier New" panose="02070309020205020404" pitchFamily="49" charset="0"/>
              </a:rPr>
              <a:t>Carmela Rebaza-Alfaro; </a:t>
            </a:r>
            <a:r>
              <a:rPr lang="es-ES" dirty="0" smtClean="0">
                <a:solidFill>
                  <a:schemeClr val="bg1"/>
                </a:solidFill>
                <a:ea typeface="Arial Unicode MS" panose="020B0604020202020204" pitchFamily="34" charset="-128"/>
                <a:cs typeface="Courier New" panose="02070309020205020404" pitchFamily="49" charset="0"/>
              </a:rPr>
              <a:t>Salvador Tello Martín; Roger </a:t>
            </a:r>
            <a:r>
              <a:rPr lang="es-ES" dirty="0">
                <a:solidFill>
                  <a:schemeClr val="bg1"/>
                </a:solidFill>
                <a:ea typeface="Arial Unicode MS" panose="020B0604020202020204" pitchFamily="34" charset="-128"/>
                <a:cs typeface="Courier New" panose="02070309020205020404" pitchFamily="49" charset="0"/>
              </a:rPr>
              <a:t>Bazán-</a:t>
            </a:r>
            <a:r>
              <a:rPr lang="es-ES" dirty="0" err="1">
                <a:solidFill>
                  <a:schemeClr val="bg1"/>
                </a:solidFill>
                <a:ea typeface="Arial Unicode MS" panose="020B0604020202020204" pitchFamily="34" charset="-128"/>
                <a:cs typeface="Courier New" panose="02070309020205020404" pitchFamily="49" charset="0"/>
              </a:rPr>
              <a:t>Albitez</a:t>
            </a:r>
            <a:endParaRPr lang="es-PE" dirty="0">
              <a:solidFill>
                <a:schemeClr val="bg1"/>
              </a:solidFill>
              <a:cs typeface="Courier New" panose="02070309020205020404" pitchFamily="49" charset="0"/>
            </a:endParaRPr>
          </a:p>
        </p:txBody>
      </p:sp>
      <p:sp>
        <p:nvSpPr>
          <p:cNvPr id="15371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0732937" y="6657976"/>
            <a:ext cx="1311992" cy="22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2A224C-B472-4A76-8B29-5D306A96ED32}" type="slidenum">
              <a:rPr lang="es-CO" altLang="es-PE" sz="900" b="1" smtClean="0">
                <a:solidFill>
                  <a:srgbClr val="FFFFFF"/>
                </a:solidFill>
                <a:latin typeface="Courier New" pitchFamily="49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s-CO" altLang="es-PE" sz="900" b="1" smtClean="0">
              <a:solidFill>
                <a:srgbClr val="FFFFFF"/>
              </a:solidFill>
              <a:latin typeface="Courier New" pitchFamily="49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051" r="12864" b="9685"/>
          <a:stretch/>
        </p:blipFill>
        <p:spPr bwMode="auto">
          <a:xfrm>
            <a:off x="8014126" y="1151075"/>
            <a:ext cx="3647454" cy="2925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33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CuadroTexto"/>
          <p:cNvSpPr txBox="1">
            <a:spLocks noChangeArrowheads="1"/>
          </p:cNvSpPr>
          <p:nvPr/>
        </p:nvSpPr>
        <p:spPr bwMode="auto">
          <a:xfrm>
            <a:off x="624255" y="3092450"/>
            <a:ext cx="825496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PE" sz="1800" dirty="0"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PE" sz="1800" dirty="0">
                <a:latin typeface="Arial" pitchFamily="34" charset="0"/>
              </a:rPr>
              <a:t>Cuarto día se inició el proceso de adaptación gradual al alimento inerte (</a:t>
            </a:r>
            <a:r>
              <a:rPr lang="es-ES" altLang="es-PE" sz="1800" i="1" dirty="0">
                <a:latin typeface="Arial" pitchFamily="34" charset="0"/>
              </a:rPr>
              <a:t>ad-</a:t>
            </a:r>
            <a:r>
              <a:rPr lang="es-ES" altLang="es-PE" sz="1800" i="1" dirty="0" err="1">
                <a:latin typeface="Arial" pitchFamily="34" charset="0"/>
              </a:rPr>
              <a:t>livitum</a:t>
            </a:r>
            <a:r>
              <a:rPr lang="es-ES" altLang="es-PE" sz="1800" dirty="0">
                <a:latin typeface="Arial" pitchFamily="34" charset="0"/>
              </a:rPr>
              <a:t>) con micro pellets de 0.6mm y 55% PB.</a:t>
            </a:r>
            <a:endParaRPr lang="es-PE" altLang="es-PE" sz="1800" dirty="0">
              <a:latin typeface="Arial" pitchFamily="34" charset="0"/>
            </a:endParaRPr>
          </a:p>
        </p:txBody>
      </p:sp>
      <p:sp>
        <p:nvSpPr>
          <p:cNvPr id="16387" name="2 CuadroTexto"/>
          <p:cNvSpPr txBox="1">
            <a:spLocks noChangeArrowheads="1"/>
          </p:cNvSpPr>
          <p:nvPr/>
        </p:nvSpPr>
        <p:spPr bwMode="auto">
          <a:xfrm>
            <a:off x="431687" y="5253038"/>
            <a:ext cx="530087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1800" dirty="0">
                <a:latin typeface="Arial" pitchFamily="34" charset="0"/>
              </a:rPr>
              <a:t>Las post larvas recibieron </a:t>
            </a:r>
            <a:r>
              <a:rPr lang="es-PE" altLang="es-PE" sz="1800" dirty="0" err="1">
                <a:latin typeface="Arial" pitchFamily="34" charset="0"/>
              </a:rPr>
              <a:t>nauplios</a:t>
            </a:r>
            <a:r>
              <a:rPr lang="es-PE" altLang="es-PE" sz="1800" dirty="0">
                <a:latin typeface="Arial" pitchFamily="34" charset="0"/>
              </a:rPr>
              <a:t> de  </a:t>
            </a:r>
            <a:r>
              <a:rPr lang="es-PE" altLang="es-PE" sz="1800" dirty="0" err="1">
                <a:latin typeface="Arial" pitchFamily="34" charset="0"/>
              </a:rPr>
              <a:t>artemia</a:t>
            </a:r>
            <a:r>
              <a:rPr lang="es-PE" altLang="es-PE" sz="1800" dirty="0">
                <a:latin typeface="Arial" pitchFamily="34" charset="0"/>
              </a:rPr>
              <a:t> por 24 horas </a:t>
            </a:r>
            <a:r>
              <a:rPr lang="es-PE" altLang="es-PE" sz="1800" dirty="0" err="1">
                <a:latin typeface="Arial" pitchFamily="34" charset="0"/>
              </a:rPr>
              <a:t>continias</a:t>
            </a:r>
            <a:r>
              <a:rPr lang="es-PE" altLang="es-PE" sz="1800" dirty="0">
                <a:latin typeface="Arial" pitchFamily="34" charset="0"/>
              </a:rPr>
              <a:t> y el alimento inerte  cada dos horas de  7am a 10pm.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785" y="2903539"/>
            <a:ext cx="2767879" cy="17367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389" name="19 Grupo"/>
          <p:cNvGrpSpPr>
            <a:grpSpLocks/>
          </p:cNvGrpSpPr>
          <p:nvPr/>
        </p:nvGrpSpPr>
        <p:grpSpPr bwMode="auto">
          <a:xfrm>
            <a:off x="143896" y="106364"/>
            <a:ext cx="9236845" cy="604837"/>
            <a:chOff x="-164851" y="-1"/>
            <a:chExt cx="7672757" cy="600596"/>
          </a:xfrm>
        </p:grpSpPr>
        <p:pic>
          <p:nvPicPr>
            <p:cNvPr id="22" name="Picture 24" descr="Logoiia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539" y="0"/>
              <a:ext cx="417367" cy="5974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grpSp>
          <p:nvGrpSpPr>
            <p:cNvPr id="16454" name="22 Grupo"/>
            <p:cNvGrpSpPr>
              <a:grpSpLocks/>
            </p:cNvGrpSpPr>
            <p:nvPr/>
          </p:nvGrpSpPr>
          <p:grpSpPr bwMode="auto">
            <a:xfrm>
              <a:off x="-164851" y="-1"/>
              <a:ext cx="7255390" cy="600596"/>
              <a:chOff x="-164851" y="-1"/>
              <a:chExt cx="7255390" cy="600596"/>
            </a:xfrm>
          </p:grpSpPr>
          <p:grpSp>
            <p:nvGrpSpPr>
              <p:cNvPr id="16455" name="11 Grupo"/>
              <p:cNvGrpSpPr>
                <a:grpSpLocks/>
              </p:cNvGrpSpPr>
              <p:nvPr/>
            </p:nvGrpSpPr>
            <p:grpSpPr bwMode="auto">
              <a:xfrm>
                <a:off x="-164851" y="-1"/>
                <a:ext cx="4173058" cy="600596"/>
                <a:chOff x="-164851" y="-1"/>
                <a:chExt cx="4173058" cy="600596"/>
              </a:xfrm>
            </p:grpSpPr>
            <p:pic>
              <p:nvPicPr>
                <p:cNvPr id="16457" name="Picture 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8289"/>
                <a:stretch>
                  <a:fillRect/>
                </a:stretch>
              </p:blipFill>
              <p:spPr bwMode="auto">
                <a:xfrm>
                  <a:off x="-164851" y="-1"/>
                  <a:ext cx="604689" cy="5974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" name="17 Rectángulo"/>
                <p:cNvSpPr/>
                <p:nvPr/>
              </p:nvSpPr>
              <p:spPr bwMode="auto">
                <a:xfrm>
                  <a:off x="450376" y="-1"/>
                  <a:ext cx="653898" cy="597443"/>
                </a:xfrm>
                <a:prstGeom prst="rect">
                  <a:avLst/>
                </a:prstGeom>
                <a:solidFill>
                  <a:srgbClr val="FF0000"/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105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PERÚ</a:t>
                  </a:r>
                  <a:endParaRPr lang="es-PE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28" name="18 Rectángulo"/>
                <p:cNvSpPr/>
                <p:nvPr/>
              </p:nvSpPr>
              <p:spPr bwMode="auto">
                <a:xfrm>
                  <a:off x="1121852" y="-1"/>
                  <a:ext cx="1052917" cy="597443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Ministerio del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Ambiente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29" name="19 Rectángulo"/>
                <p:cNvSpPr/>
                <p:nvPr/>
              </p:nvSpPr>
              <p:spPr bwMode="auto">
                <a:xfrm>
                  <a:off x="2190588" y="-1"/>
                  <a:ext cx="1817555" cy="600596"/>
                </a:xfrm>
                <a:prstGeom prst="rect">
                  <a:avLst/>
                </a:prstGeom>
                <a:solidFill>
                  <a:srgbClr val="FB9D3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Instituto de Investigaciones de la Amazonía Peruana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25" name="19 Rectángulo"/>
              <p:cNvSpPr/>
              <p:nvPr/>
            </p:nvSpPr>
            <p:spPr bwMode="auto">
              <a:xfrm>
                <a:off x="3964200" y="-1"/>
                <a:ext cx="3127109" cy="59744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spcAft>
                    <a:spcPts val="0"/>
                  </a:spcAft>
                  <a:defRPr/>
                </a:pPr>
                <a:r>
                  <a:rPr lang="es-PE" sz="900" dirty="0">
                    <a:ea typeface="Times New Roman"/>
                  </a:rPr>
                  <a:t>Programa de Investigación para el uso y conservación del Agua y sus recursos (AQUAREC)</a:t>
                </a:r>
                <a:endParaRPr lang="es-PE" sz="900" dirty="0">
                  <a:latin typeface="Times New Roman"/>
                  <a:ea typeface="Times New Roman"/>
                </a:endParaRPr>
              </a:p>
            </p:txBody>
          </p:sp>
        </p:grpSp>
      </p:grpSp>
      <p:pic>
        <p:nvPicPr>
          <p:cNvPr id="16390" name="Picture 2" descr="C:\Users\Usuario\Desktop\2014\Proyecto IIAP-FINCyT\III.- Ejecución del Proyecto\Hito 4\Logo Innóvate Per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34" y="106364"/>
            <a:ext cx="273613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828" y="5097464"/>
            <a:ext cx="2384863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822" y="4248151"/>
            <a:ext cx="1534183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974877"/>
              </p:ext>
            </p:extLst>
          </p:nvPr>
        </p:nvGraphicFramePr>
        <p:xfrm>
          <a:off x="846446" y="1323976"/>
          <a:ext cx="10718128" cy="1511301"/>
        </p:xfrm>
        <a:graphic>
          <a:graphicData uri="http://schemas.openxmlformats.org/drawingml/2006/table">
            <a:tbl>
              <a:tblPr/>
              <a:tblGrid>
                <a:gridCol w="1103157"/>
                <a:gridCol w="702685"/>
                <a:gridCol w="701551"/>
                <a:gridCol w="688558"/>
                <a:gridCol w="701551"/>
                <a:gridCol w="662574"/>
                <a:gridCol w="662574"/>
                <a:gridCol w="701551"/>
                <a:gridCol w="662574"/>
                <a:gridCol w="675567"/>
                <a:gridCol w="714542"/>
                <a:gridCol w="714542"/>
                <a:gridCol w="675567"/>
                <a:gridCol w="636593"/>
                <a:gridCol w="714542"/>
              </a:tblGrid>
              <a:tr h="253472">
                <a:tc>
                  <a:txBody>
                    <a:bodyPr/>
                    <a:lstStyle/>
                    <a:p>
                      <a:pPr algn="l" fontAlgn="b"/>
                      <a:endParaRPr lang="es-P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697" marR="12697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PROCESO DE ADAPTACION A DIETA BALANCEADA </a:t>
                      </a:r>
                    </a:p>
                  </a:txBody>
                  <a:tcPr marL="12697" marR="12697" marT="9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53472">
                <a:tc>
                  <a:txBody>
                    <a:bodyPr/>
                    <a:lstStyle/>
                    <a:p>
                      <a:pPr algn="l" fontAlgn="b"/>
                      <a:endParaRPr lang="es-P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697" marR="12697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TIEMPO EXPERIMETACION (DIAS)</a:t>
                      </a:r>
                    </a:p>
                  </a:txBody>
                  <a:tcPr marL="12697" marR="12697" marT="9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53472">
                <a:tc>
                  <a:txBody>
                    <a:bodyPr/>
                    <a:lstStyle/>
                    <a:p>
                      <a:pPr algn="l" fontAlgn="b"/>
                      <a:endParaRPr lang="es-P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697" marR="12697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697" marR="12697" marT="95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697" marR="12697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697" marR="12697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697" marR="12697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697" marR="12697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697" marR="12697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697" marR="12697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697" marR="12697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697" marR="12697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697" marR="12697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697" marR="12697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697" marR="12697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697" marR="12697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PE" sz="16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697" marR="12697" marT="9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72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DIAS</a:t>
                      </a:r>
                    </a:p>
                  </a:txBody>
                  <a:tcPr marL="12697" marR="12697" marT="952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697" marR="12697" marT="95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697" marR="12697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697" marR="12697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697" marR="12697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697" marR="12697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697" marR="12697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697" marR="12697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697" marR="12697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697" marR="12697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697" marR="12697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697" marR="12697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697" marR="12697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2697" marR="12697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2697" marR="12697" marT="9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413">
                <a:tc>
                  <a:txBody>
                    <a:bodyPr/>
                    <a:lstStyle/>
                    <a:p>
                      <a:pPr algn="l" fontAlgn="b"/>
                      <a:r>
                        <a:rPr lang="es-PE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ALIMENTO</a:t>
                      </a:r>
                    </a:p>
                  </a:txBody>
                  <a:tcPr marL="12697" marR="12697" marT="95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Nauplio</a:t>
                      </a:r>
                      <a:r>
                        <a:rPr lang="es-PE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P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de </a:t>
                      </a:r>
                      <a:r>
                        <a:rPr lang="es-PE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artemia</a:t>
                      </a:r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697" marR="12697" marT="95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Nauplio</a:t>
                      </a:r>
                      <a:r>
                        <a:rPr lang="es-P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PE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artemia</a:t>
                      </a:r>
                      <a:r>
                        <a:rPr lang="es-P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+ DIETA</a:t>
                      </a:r>
                    </a:p>
                  </a:txBody>
                  <a:tcPr marL="12697" marR="12697" marT="95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s-PE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Alimentación </a:t>
                      </a:r>
                      <a:r>
                        <a:rPr lang="es-PE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exclusiva con Dieta </a:t>
                      </a:r>
                      <a:r>
                        <a:rPr lang="es-PE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seca </a:t>
                      </a:r>
                      <a:endParaRPr lang="es-P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12697" marR="12697" marT="95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450" name="2 CuadroTexto"/>
          <p:cNvSpPr txBox="1">
            <a:spLocks noChangeArrowheads="1"/>
          </p:cNvSpPr>
          <p:nvPr/>
        </p:nvSpPr>
        <p:spPr bwMode="auto">
          <a:xfrm>
            <a:off x="624255" y="908050"/>
            <a:ext cx="276364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800" b="1">
                <a:solidFill>
                  <a:srgbClr val="00FF00"/>
                </a:solidFill>
                <a:latin typeface="Arial" pitchFamily="34" charset="0"/>
              </a:rPr>
              <a:t>ALIMENTACION</a:t>
            </a:r>
          </a:p>
        </p:txBody>
      </p:sp>
      <p:pic>
        <p:nvPicPr>
          <p:cNvPr id="26" name="Picture 3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19" y="5006822"/>
            <a:ext cx="3053423" cy="1452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6452" name="2 Rectángulo"/>
          <p:cNvSpPr>
            <a:spLocks noChangeArrowheads="1"/>
          </p:cNvSpPr>
          <p:nvPr/>
        </p:nvSpPr>
        <p:spPr bwMode="auto">
          <a:xfrm>
            <a:off x="0" y="6567488"/>
            <a:ext cx="9141619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200">
                <a:solidFill>
                  <a:schemeClr val="bg1"/>
                </a:solidFill>
                <a:latin typeface="Arial" pitchFamily="34" charset="0"/>
              </a:rPr>
              <a:t>Carmela Rebaza-Alfaro; Nadhia Herrera-Castillo; Salvador Tello-Martín; Roger Bazán-Albitez</a:t>
            </a:r>
            <a:endParaRPr lang="es-PE" altLang="es-PE" sz="120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788615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56"/>
          <p:cNvGraphicFramePr>
            <a:graphicFrameLocks noChangeAspect="1"/>
          </p:cNvGraphicFramePr>
          <p:nvPr/>
        </p:nvGraphicFramePr>
        <p:xfrm>
          <a:off x="135432" y="71438"/>
          <a:ext cx="503635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r:id="rId4" imgW="2514286" imgH="4458322" progId="">
                  <p:embed/>
                </p:oleObj>
              </mc:Choice>
              <mc:Fallback>
                <p:oleObj r:id="rId4" imgW="2514286" imgH="445832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432" y="71438"/>
                        <a:ext cx="503635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99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9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3 Rectángulo"/>
          <p:cNvSpPr>
            <a:spLocks noChangeArrowheads="1"/>
          </p:cNvSpPr>
          <p:nvPr/>
        </p:nvSpPr>
        <p:spPr bwMode="auto">
          <a:xfrm>
            <a:off x="141781" y="1190767"/>
            <a:ext cx="11807924" cy="274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430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6350" lvl="1" indent="0" algn="just">
              <a:buFontTx/>
              <a:buNone/>
              <a:defRPr/>
            </a:pPr>
            <a:r>
              <a:rPr lang="es-US" altLang="es-PE" sz="2100" b="1" dirty="0" smtClean="0">
                <a:latin typeface="Californian FB" pitchFamily="18" charset="0"/>
              </a:rPr>
              <a:t>Identificación de problemas:</a:t>
            </a:r>
            <a:endParaRPr lang="es-US" altLang="es-PE" sz="2100" b="1" dirty="0" smtClean="0">
              <a:latin typeface="Californian FB" pitchFamily="18" charset="0"/>
            </a:endParaRPr>
          </a:p>
          <a:p>
            <a:pPr marL="228600" lvl="3" algn="just">
              <a:buFont typeface="Wingdings" pitchFamily="2" charset="2"/>
              <a:buChar char="Ø"/>
              <a:defRPr/>
            </a:pPr>
            <a:r>
              <a:rPr lang="es-PE" altLang="es-PE" sz="2100" dirty="0">
                <a:latin typeface="Californian FB" pitchFamily="18" charset="0"/>
              </a:rPr>
              <a:t>Altas tasas de mortalidad en las fases iniciales (larvas, post-larvas y alevinos) de las especies piscícolas,</a:t>
            </a:r>
          </a:p>
          <a:p>
            <a:pPr marL="228600" lvl="3" algn="just">
              <a:buFont typeface="Wingdings" pitchFamily="2" charset="2"/>
              <a:buChar char="Ø"/>
              <a:defRPr/>
            </a:pPr>
            <a:r>
              <a:rPr lang="es-PE" altLang="es-PE" sz="2100" dirty="0" smtClean="0">
                <a:latin typeface="Californian FB" pitchFamily="18" charset="0"/>
              </a:rPr>
              <a:t>Desconocimiento de requerimientos nutricionales de las especies con potencial para su crianza,</a:t>
            </a:r>
          </a:p>
          <a:p>
            <a:pPr marL="228600" lvl="3" algn="just">
              <a:buFont typeface="Wingdings" pitchFamily="2" charset="2"/>
              <a:buChar char="Ø"/>
              <a:defRPr/>
            </a:pPr>
            <a:r>
              <a:rPr lang="es-PE" altLang="es-PE" sz="2100" dirty="0" smtClean="0">
                <a:latin typeface="Californian FB" pitchFamily="18" charset="0"/>
              </a:rPr>
              <a:t>Altos costos de alimentos (vivo y balanceado) en las diferentes etapas de la producción piscícola,</a:t>
            </a:r>
          </a:p>
          <a:p>
            <a:pPr marL="228600" lvl="3" algn="just">
              <a:buFont typeface="Wingdings" pitchFamily="2" charset="2"/>
              <a:buChar char="Ø"/>
              <a:defRPr/>
            </a:pPr>
            <a:r>
              <a:rPr lang="es-PE" altLang="es-PE" sz="2100" dirty="0" smtClean="0">
                <a:latin typeface="Californian FB" pitchFamily="18" charset="0"/>
              </a:rPr>
              <a:t>Baja producción piscícola de los productores por la acumulación y contaminación orgánica,</a:t>
            </a:r>
          </a:p>
          <a:p>
            <a:pPr marL="228600" lvl="3" algn="just">
              <a:buFont typeface="Wingdings" pitchFamily="2" charset="2"/>
              <a:buChar char="Ø"/>
              <a:defRPr/>
            </a:pPr>
            <a:r>
              <a:rPr lang="es-PE" altLang="es-PE" sz="2100" dirty="0" smtClean="0">
                <a:latin typeface="Californian FB" pitchFamily="18" charset="0"/>
              </a:rPr>
              <a:t>Mala calidad del agua de los estanques piscícolas,</a:t>
            </a:r>
            <a:endParaRPr lang="es-PE" altLang="es-PE" sz="2100" dirty="0" smtClean="0">
              <a:latin typeface="Californian FB" pitchFamily="18" charset="0"/>
            </a:endParaRPr>
          </a:p>
          <a:p>
            <a:pPr marL="228600" lvl="3" algn="just">
              <a:buFont typeface="Wingdings" pitchFamily="2" charset="2"/>
              <a:buChar char="Ø"/>
              <a:defRPr/>
            </a:pPr>
            <a:r>
              <a:rPr lang="es-PE" altLang="es-PE" sz="2100" dirty="0" smtClean="0">
                <a:latin typeface="Californian FB" pitchFamily="18" charset="0"/>
              </a:rPr>
              <a:t>Presencia de parásitos y/o enfermedades en la crianza de peces amazónicos al incrementar la densidad.</a:t>
            </a:r>
            <a:endParaRPr lang="es-PE" altLang="es-PE" sz="2100" dirty="0" smtClean="0">
              <a:solidFill>
                <a:schemeClr val="bg1"/>
              </a:solidFill>
              <a:latin typeface="Californian FB" pitchFamily="18" charset="0"/>
            </a:endParaRPr>
          </a:p>
        </p:txBody>
      </p:sp>
      <p:sp>
        <p:nvSpPr>
          <p:cNvPr id="7172" name="7 Marcador de fecha"/>
          <p:cNvSpPr>
            <a:spLocks noGrp="1"/>
          </p:cNvSpPr>
          <p:nvPr>
            <p:ph type="dt" sz="quarter" idx="10"/>
          </p:nvPr>
        </p:nvSpPr>
        <p:spPr>
          <a:xfrm>
            <a:off x="8329030" y="6534150"/>
            <a:ext cx="2437765" cy="32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0286AE-4A7E-4089-8968-47C16501F492}" type="datetime1">
              <a:rPr lang="es-PE" altLang="es-PE" sz="1400" b="1" i="1" smtClean="0">
                <a:solidFill>
                  <a:srgbClr val="0099CC"/>
                </a:solidFill>
                <a:latin typeface="Californian FB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17/11/2017</a:t>
            </a:fld>
            <a:endParaRPr lang="es-ES" altLang="es-PE" sz="1400" b="1" i="1" smtClean="0">
              <a:solidFill>
                <a:srgbClr val="0099CC"/>
              </a:solidFill>
              <a:latin typeface="Californian FB" pitchFamily="18" charset="0"/>
            </a:endParaRPr>
          </a:p>
        </p:txBody>
      </p:sp>
      <p:sp>
        <p:nvSpPr>
          <p:cNvPr id="7173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469346" y="6429376"/>
            <a:ext cx="433804" cy="428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C209D8-0FBD-41AF-9C46-FFA9418EA25B}" type="slidenum">
              <a:rPr lang="es-ES" altLang="es-PE" sz="1400" b="1" i="1" smtClean="0">
                <a:solidFill>
                  <a:srgbClr val="0099CC"/>
                </a:solidFill>
                <a:latin typeface="Californian FB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s-ES" altLang="es-PE" sz="1400" b="1" i="1" smtClean="0">
              <a:solidFill>
                <a:srgbClr val="0099CC"/>
              </a:solidFill>
              <a:latin typeface="Californian FB" pitchFamily="18" charset="0"/>
            </a:endParaRPr>
          </a:p>
        </p:txBody>
      </p:sp>
      <p:sp>
        <p:nvSpPr>
          <p:cNvPr id="7174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" y="6534150"/>
            <a:ext cx="4346501" cy="32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s-ES" altLang="es-PE" sz="1400" b="1" i="1" smtClean="0">
                <a:solidFill>
                  <a:srgbClr val="0099CC"/>
                </a:solidFill>
                <a:latin typeface="Californian FB" pitchFamily="18" charset="0"/>
              </a:rPr>
              <a:t>Blgo. Pesq. Roger S. Bazán Albitez</a:t>
            </a:r>
          </a:p>
        </p:txBody>
      </p:sp>
      <p:sp>
        <p:nvSpPr>
          <p:cNvPr id="7175" name="Text Box 2"/>
          <p:cNvSpPr txBox="1">
            <a:spLocks noChangeArrowheads="1"/>
          </p:cNvSpPr>
          <p:nvPr/>
        </p:nvSpPr>
        <p:spPr bwMode="auto">
          <a:xfrm>
            <a:off x="2133972" y="313492"/>
            <a:ext cx="86068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PE" altLang="es-PE" sz="2800" b="1" u="sng" dirty="0" smtClean="0">
                <a:solidFill>
                  <a:srgbClr val="FFC000"/>
                </a:solidFill>
                <a:latin typeface="Californian FB" pitchFamily="18" charset="0"/>
              </a:rPr>
              <a:t>Programas y Proyectos de Investigación en Acuicultura</a:t>
            </a:r>
            <a:endParaRPr lang="es-PE" altLang="es-PE" sz="2800" b="1" u="sng" dirty="0">
              <a:solidFill>
                <a:srgbClr val="FFC000"/>
              </a:solidFill>
              <a:latin typeface="Californian FB" pitchFamily="18" charset="0"/>
            </a:endParaRPr>
          </a:p>
        </p:txBody>
      </p:sp>
      <p:sp>
        <p:nvSpPr>
          <p:cNvPr id="9" name="3 Rectángulo"/>
          <p:cNvSpPr>
            <a:spLocks noChangeArrowheads="1"/>
          </p:cNvSpPr>
          <p:nvPr/>
        </p:nvSpPr>
        <p:spPr bwMode="auto">
          <a:xfrm>
            <a:off x="141502" y="4509120"/>
            <a:ext cx="3720662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430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6350" lvl="1" indent="0" algn="just">
              <a:buFontTx/>
              <a:buNone/>
              <a:defRPr/>
            </a:pPr>
            <a:r>
              <a:rPr lang="es-US" altLang="es-PE" sz="2000" b="1" dirty="0" smtClean="0">
                <a:latin typeface="Californian FB" pitchFamily="18" charset="0"/>
              </a:rPr>
              <a:t>Especies priorizadas:</a:t>
            </a:r>
            <a:endParaRPr lang="es-US" altLang="es-PE" sz="2000" b="1" dirty="0" smtClean="0">
              <a:latin typeface="Californian FB" pitchFamily="18" charset="0"/>
            </a:endParaRPr>
          </a:p>
          <a:p>
            <a:pPr marL="228600" lvl="3" algn="just">
              <a:buFont typeface="Wingdings" pitchFamily="2" charset="2"/>
              <a:buChar char="Ø"/>
              <a:defRPr/>
            </a:pPr>
            <a:r>
              <a:rPr lang="es-PE" altLang="es-PE" dirty="0" smtClean="0">
                <a:latin typeface="Californian FB" pitchFamily="18" charset="0"/>
              </a:rPr>
              <a:t>Paco </a:t>
            </a:r>
            <a:r>
              <a:rPr lang="es-PE" altLang="es-PE" i="1" dirty="0" err="1" smtClean="0">
                <a:latin typeface="Californian FB" pitchFamily="18" charset="0"/>
              </a:rPr>
              <a:t>Piaractus</a:t>
            </a:r>
            <a:r>
              <a:rPr lang="es-PE" altLang="es-PE" i="1" dirty="0" smtClean="0">
                <a:latin typeface="Californian FB" pitchFamily="18" charset="0"/>
              </a:rPr>
              <a:t> </a:t>
            </a:r>
            <a:r>
              <a:rPr lang="es-PE" altLang="es-PE" i="1" dirty="0" err="1" smtClean="0">
                <a:latin typeface="Californian FB" pitchFamily="18" charset="0"/>
              </a:rPr>
              <a:t>brachypomus</a:t>
            </a:r>
            <a:endParaRPr lang="es-PE" altLang="es-PE" i="1" dirty="0" smtClean="0">
              <a:latin typeface="Californian FB" pitchFamily="18" charset="0"/>
            </a:endParaRPr>
          </a:p>
          <a:p>
            <a:pPr marL="228600" lvl="3" algn="just">
              <a:buFont typeface="Wingdings" pitchFamily="2" charset="2"/>
              <a:buChar char="Ø"/>
              <a:defRPr/>
            </a:pPr>
            <a:r>
              <a:rPr lang="es-ES" dirty="0" err="1">
                <a:latin typeface="Californian FB" panose="0207040306080B030204" pitchFamily="18" charset="0"/>
              </a:rPr>
              <a:t>Gamitana</a:t>
            </a:r>
            <a:r>
              <a:rPr lang="es-ES" dirty="0">
                <a:latin typeface="Californian FB" panose="0207040306080B030204" pitchFamily="18" charset="0"/>
              </a:rPr>
              <a:t> </a:t>
            </a:r>
            <a:r>
              <a:rPr lang="es-ES" i="1" dirty="0" err="1">
                <a:latin typeface="Californian FB" panose="0207040306080B030204" pitchFamily="18" charset="0"/>
              </a:rPr>
              <a:t>Colossoma</a:t>
            </a:r>
            <a:r>
              <a:rPr lang="es-ES" i="1" dirty="0">
                <a:latin typeface="Californian FB" panose="0207040306080B030204" pitchFamily="18" charset="0"/>
              </a:rPr>
              <a:t> </a:t>
            </a:r>
            <a:r>
              <a:rPr lang="es-ES" i="1" dirty="0" err="1">
                <a:latin typeface="Californian FB" panose="0207040306080B030204" pitchFamily="18" charset="0"/>
              </a:rPr>
              <a:t>macropomun</a:t>
            </a:r>
            <a:endParaRPr lang="es-PE" altLang="es-PE" dirty="0" smtClean="0">
              <a:latin typeface="Californian FB" pitchFamily="18" charset="0"/>
            </a:endParaRPr>
          </a:p>
          <a:p>
            <a:pPr marL="228600" lvl="3" algn="just">
              <a:buFont typeface="Wingdings" pitchFamily="2" charset="2"/>
              <a:buChar char="Ø"/>
              <a:defRPr/>
            </a:pPr>
            <a:r>
              <a:rPr lang="es-PE" altLang="es-PE" dirty="0" err="1" smtClean="0">
                <a:latin typeface="Californian FB" pitchFamily="18" charset="0"/>
              </a:rPr>
              <a:t>Paiche</a:t>
            </a:r>
            <a:r>
              <a:rPr lang="es-PE" altLang="es-PE" dirty="0" smtClean="0">
                <a:latin typeface="Californian FB" pitchFamily="18" charset="0"/>
              </a:rPr>
              <a:t> </a:t>
            </a:r>
            <a:r>
              <a:rPr lang="es-PE" altLang="es-PE" i="1" dirty="0" smtClean="0">
                <a:latin typeface="Californian FB" pitchFamily="18" charset="0"/>
              </a:rPr>
              <a:t>Arapaima gigas</a:t>
            </a:r>
            <a:endParaRPr lang="es-PE" altLang="es-PE" i="1" dirty="0">
              <a:latin typeface="Californian FB" pitchFamily="18" charset="0"/>
            </a:endParaRPr>
          </a:p>
          <a:p>
            <a:pPr marL="228600" lvl="3" algn="just">
              <a:buFont typeface="Wingdings" pitchFamily="2" charset="2"/>
              <a:buChar char="Ø"/>
              <a:defRPr/>
            </a:pPr>
            <a:r>
              <a:rPr lang="es-PE" altLang="es-PE" dirty="0" smtClean="0">
                <a:latin typeface="Californian FB" pitchFamily="18" charset="0"/>
              </a:rPr>
              <a:t>Lisa </a:t>
            </a:r>
            <a:r>
              <a:rPr lang="es-PE" altLang="es-PE" i="1" dirty="0" err="1" smtClean="0">
                <a:latin typeface="Californian FB" pitchFamily="18" charset="0"/>
              </a:rPr>
              <a:t>Leporinus</a:t>
            </a:r>
            <a:r>
              <a:rPr lang="es-PE" altLang="es-PE" i="1" dirty="0" smtClean="0">
                <a:latin typeface="Californian FB" pitchFamily="18" charset="0"/>
              </a:rPr>
              <a:t> </a:t>
            </a:r>
            <a:r>
              <a:rPr lang="es-PE" altLang="es-PE" i="1" dirty="0" err="1" smtClean="0">
                <a:latin typeface="Californian FB" pitchFamily="18" charset="0"/>
              </a:rPr>
              <a:t>trifasciatus</a:t>
            </a:r>
            <a:r>
              <a:rPr lang="es-PE" altLang="es-PE" dirty="0" smtClean="0">
                <a:latin typeface="Californian FB" pitchFamily="18" charset="0"/>
              </a:rPr>
              <a:t>.</a:t>
            </a:r>
            <a:endParaRPr lang="es-PE" altLang="es-PE" dirty="0" smtClean="0">
              <a:solidFill>
                <a:schemeClr val="bg1"/>
              </a:solidFill>
              <a:latin typeface="Californian FB" pitchFamily="18" charset="0"/>
            </a:endParaRPr>
          </a:p>
        </p:txBody>
      </p:sp>
      <p:pic>
        <p:nvPicPr>
          <p:cNvPr id="10" name="Picture 10" descr="PACO 6"/>
          <p:cNvPicPr>
            <a:picLocks noChangeAspect="1" noChangeArrowheads="1"/>
          </p:cNvPicPr>
          <p:nvPr/>
        </p:nvPicPr>
        <p:blipFill>
          <a:blip r:embed="rId6">
            <a:lum bright="-6000" contrast="24000"/>
          </a:blip>
          <a:srcRect/>
          <a:stretch>
            <a:fillRect/>
          </a:stretch>
        </p:blipFill>
        <p:spPr bwMode="auto">
          <a:xfrm>
            <a:off x="3751144" y="4586357"/>
            <a:ext cx="2294599" cy="1720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2" y="4653136"/>
            <a:ext cx="5472112" cy="15478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58918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3"/>
          <p:cNvSpPr/>
          <p:nvPr/>
        </p:nvSpPr>
        <p:spPr>
          <a:xfrm>
            <a:off x="533765" y="836614"/>
            <a:ext cx="1541640" cy="410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lnSpc>
                <a:spcPct val="115000"/>
              </a:lnSpc>
              <a:spcAft>
                <a:spcPts val="75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</a:t>
            </a:r>
            <a:endParaRPr lang="es-PE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411" name="19 Grupo"/>
          <p:cNvGrpSpPr>
            <a:grpSpLocks/>
          </p:cNvGrpSpPr>
          <p:nvPr/>
        </p:nvGrpSpPr>
        <p:grpSpPr bwMode="auto">
          <a:xfrm>
            <a:off x="143896" y="106364"/>
            <a:ext cx="9236845" cy="604837"/>
            <a:chOff x="-164851" y="-1"/>
            <a:chExt cx="7672757" cy="600596"/>
          </a:xfrm>
        </p:grpSpPr>
        <p:pic>
          <p:nvPicPr>
            <p:cNvPr id="5" name="Picture 24" descr="Logoiia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539" y="0"/>
              <a:ext cx="417367" cy="5974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grpSp>
          <p:nvGrpSpPr>
            <p:cNvPr id="17462" name="22 Grupo"/>
            <p:cNvGrpSpPr>
              <a:grpSpLocks/>
            </p:cNvGrpSpPr>
            <p:nvPr/>
          </p:nvGrpSpPr>
          <p:grpSpPr bwMode="auto">
            <a:xfrm>
              <a:off x="-164851" y="-1"/>
              <a:ext cx="7255390" cy="600596"/>
              <a:chOff x="-164851" y="-1"/>
              <a:chExt cx="7255390" cy="600596"/>
            </a:xfrm>
          </p:grpSpPr>
          <p:grpSp>
            <p:nvGrpSpPr>
              <p:cNvPr id="17463" name="11 Grupo"/>
              <p:cNvGrpSpPr>
                <a:grpSpLocks/>
              </p:cNvGrpSpPr>
              <p:nvPr/>
            </p:nvGrpSpPr>
            <p:grpSpPr bwMode="auto">
              <a:xfrm>
                <a:off x="-164851" y="-1"/>
                <a:ext cx="4173058" cy="600596"/>
                <a:chOff x="-164851" y="-1"/>
                <a:chExt cx="4173058" cy="600596"/>
              </a:xfrm>
            </p:grpSpPr>
            <p:pic>
              <p:nvPicPr>
                <p:cNvPr id="17465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8289"/>
                <a:stretch>
                  <a:fillRect/>
                </a:stretch>
              </p:blipFill>
              <p:spPr bwMode="auto">
                <a:xfrm>
                  <a:off x="-164851" y="-1"/>
                  <a:ext cx="604689" cy="5974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17 Rectángulo"/>
                <p:cNvSpPr/>
                <p:nvPr/>
              </p:nvSpPr>
              <p:spPr bwMode="auto">
                <a:xfrm>
                  <a:off x="450376" y="-1"/>
                  <a:ext cx="653898" cy="597443"/>
                </a:xfrm>
                <a:prstGeom prst="rect">
                  <a:avLst/>
                </a:prstGeom>
                <a:solidFill>
                  <a:srgbClr val="FF0000"/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105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PERÚ</a:t>
                  </a:r>
                  <a:endParaRPr lang="es-PE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" name="18 Rectángulo"/>
                <p:cNvSpPr/>
                <p:nvPr/>
              </p:nvSpPr>
              <p:spPr bwMode="auto">
                <a:xfrm>
                  <a:off x="1121852" y="-1"/>
                  <a:ext cx="1052917" cy="597443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Ministerio del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Ambiente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2" name="19 Rectángulo"/>
                <p:cNvSpPr/>
                <p:nvPr/>
              </p:nvSpPr>
              <p:spPr bwMode="auto">
                <a:xfrm>
                  <a:off x="2190588" y="-1"/>
                  <a:ext cx="1817555" cy="600596"/>
                </a:xfrm>
                <a:prstGeom prst="rect">
                  <a:avLst/>
                </a:prstGeom>
                <a:solidFill>
                  <a:srgbClr val="FB9D3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Instituto de Investigaciones de la Amazonía Peruana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8" name="19 Rectángulo"/>
              <p:cNvSpPr/>
              <p:nvPr/>
            </p:nvSpPr>
            <p:spPr bwMode="auto">
              <a:xfrm>
                <a:off x="3964200" y="-1"/>
                <a:ext cx="3127109" cy="59744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spcAft>
                    <a:spcPts val="0"/>
                  </a:spcAft>
                  <a:defRPr/>
                </a:pPr>
                <a:r>
                  <a:rPr lang="es-PE" sz="900" dirty="0">
                    <a:ea typeface="Times New Roman"/>
                  </a:rPr>
                  <a:t>Programa de Investigación para el uso y conservación del Agua y sus recursos (AQUAREC)</a:t>
                </a:r>
                <a:endParaRPr lang="es-PE" sz="900" dirty="0">
                  <a:latin typeface="Times New Roman"/>
                  <a:ea typeface="Times New Roman"/>
                </a:endParaRPr>
              </a:p>
            </p:txBody>
          </p:sp>
        </p:grpSp>
      </p:grpSp>
      <p:pic>
        <p:nvPicPr>
          <p:cNvPr id="17412" name="Picture 2" descr="C:\Users\Usuario\Desktop\2014\Proyecto IIAP-FINCyT\III.- Ejecución del Proyecto\Hito 4\Logo Innóvate Per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34" y="106364"/>
            <a:ext cx="273613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804252"/>
              </p:ext>
            </p:extLst>
          </p:nvPr>
        </p:nvGraphicFramePr>
        <p:xfrm>
          <a:off x="952252" y="2349500"/>
          <a:ext cx="9971136" cy="208756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878856"/>
                <a:gridCol w="1358076"/>
                <a:gridCol w="1688064"/>
                <a:gridCol w="1304320"/>
                <a:gridCol w="1741820"/>
              </a:tblGrid>
              <a:tr h="26094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Parámetros de crecimiento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TRATAMIENTOS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ESM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</a:tr>
              <a:tr h="26094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T1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T2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T3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60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Peso húmedo inicial (g)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0,202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0,219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0,218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 </a:t>
                      </a:r>
                      <a:r>
                        <a:rPr lang="es-PE" sz="1600" dirty="0" smtClean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0,0002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</a:tr>
              <a:tr h="260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Peso húmedo final (g)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0,898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1,129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1,032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0,1111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</a:tr>
              <a:tr h="260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Ganancia de peso húmedo (g)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0,696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0,910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0,814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0,1099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</a:tr>
              <a:tr h="260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Longitud inicial (cm)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3,442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3,517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3,504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0,0249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</a:tr>
              <a:tr h="260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Longitud final (cm)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5,205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5,481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5,418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0,1787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</a:tr>
              <a:tr h="260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Ganancia de longitud (cm)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1,763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1,915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1,914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  <a:latin typeface="Berlin Sans FB Demi" pitchFamily="34" charset="0"/>
                        </a:rPr>
                        <a:t>0,172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Berlin Sans FB Demi" pitchFamily="34" charset="0"/>
                        <a:ea typeface="Calibri"/>
                        <a:cs typeface="Times New Roman"/>
                      </a:endParaRPr>
                    </a:p>
                  </a:txBody>
                  <a:tcPr marL="91415" marR="91415" marT="0" marB="0"/>
                </a:tc>
              </a:tr>
            </a:tbl>
          </a:graphicData>
        </a:graphic>
      </p:graphicFrame>
      <p:sp>
        <p:nvSpPr>
          <p:cNvPr id="17457" name="14 Rectángulo"/>
          <p:cNvSpPr>
            <a:spLocks noChangeArrowheads="1"/>
          </p:cNvSpPr>
          <p:nvPr/>
        </p:nvSpPr>
        <p:spPr bwMode="auto">
          <a:xfrm>
            <a:off x="478242" y="1628775"/>
            <a:ext cx="10462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es-ES" altLang="es-PE" sz="1400" dirty="0">
                <a:latin typeface="Berlin Sans FB" pitchFamily="34" charset="0"/>
              </a:rPr>
              <a:t>Tabla 1</a:t>
            </a:r>
            <a:r>
              <a:rPr lang="es-ES" altLang="es-PE" sz="1400" b="0" dirty="0">
                <a:latin typeface="Berlin Sans FB" pitchFamily="34" charset="0"/>
              </a:rPr>
              <a:t>. Parámetros de crecimiento de la densidad de manejo en fase temprana de desarrollo de A</a:t>
            </a:r>
            <a:r>
              <a:rPr lang="es-ES" altLang="es-PE" sz="1400" b="0" i="1" dirty="0">
                <a:latin typeface="Berlin Sans FB" pitchFamily="34" charset="0"/>
              </a:rPr>
              <a:t>rapaima gigas</a:t>
            </a:r>
            <a:r>
              <a:rPr lang="es-ES" altLang="es-PE" sz="1400" b="0" dirty="0">
                <a:latin typeface="Berlin Sans FB" pitchFamily="34" charset="0"/>
              </a:rPr>
              <a:t>, durante el proceso de adaptación al consumo de alimento balanceado</a:t>
            </a:r>
            <a:r>
              <a:rPr lang="es-ES" altLang="es-PE" sz="1800" b="0" dirty="0">
                <a:latin typeface="Berlin Sans FB" pitchFamily="34" charset="0"/>
              </a:rPr>
              <a:t>.</a:t>
            </a:r>
            <a:endParaRPr lang="es-PE" altLang="es-PE" sz="1800" b="0" dirty="0">
              <a:latin typeface="Berlin Sans FB" pitchFamily="34" charset="0"/>
            </a:endParaRPr>
          </a:p>
        </p:txBody>
      </p:sp>
      <p:sp>
        <p:nvSpPr>
          <p:cNvPr id="17458" name="18 Rectángulo"/>
          <p:cNvSpPr>
            <a:spLocks noChangeArrowheads="1"/>
          </p:cNvSpPr>
          <p:nvPr/>
        </p:nvSpPr>
        <p:spPr bwMode="auto">
          <a:xfrm>
            <a:off x="1225180" y="4418014"/>
            <a:ext cx="12570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ES" altLang="es-PE" sz="1400" b="0">
                <a:solidFill>
                  <a:schemeClr val="bg1"/>
                </a:solidFill>
                <a:latin typeface="Berlin Sans FB" pitchFamily="34" charset="0"/>
              </a:rPr>
              <a:t>p-value &lt;0.05.</a:t>
            </a:r>
            <a:endParaRPr lang="es-PE" altLang="es-PE" sz="14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459" name="20 Rectángulo"/>
          <p:cNvSpPr>
            <a:spLocks noChangeArrowheads="1"/>
          </p:cNvSpPr>
          <p:nvPr/>
        </p:nvSpPr>
        <p:spPr bwMode="auto">
          <a:xfrm>
            <a:off x="884537" y="4721226"/>
            <a:ext cx="1049381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2000" b="0" dirty="0">
                <a:latin typeface="Berlin Sans FB" pitchFamily="34" charset="0"/>
              </a:rPr>
              <a:t>Los resultados muestran que no hubo interacción estadísticamente significativa entre las diferentes densidades de siembra.</a:t>
            </a:r>
            <a:endParaRPr lang="es-PE" altLang="es-PE" sz="2000" dirty="0">
              <a:latin typeface="Berlin Sans FB" pitchFamily="34" charset="0"/>
            </a:endParaRPr>
          </a:p>
        </p:txBody>
      </p:sp>
      <p:sp>
        <p:nvSpPr>
          <p:cNvPr id="17460" name="21 Rectángulo"/>
          <p:cNvSpPr>
            <a:spLocks noChangeArrowheads="1"/>
          </p:cNvSpPr>
          <p:nvPr/>
        </p:nvSpPr>
        <p:spPr bwMode="auto">
          <a:xfrm>
            <a:off x="871839" y="5548313"/>
            <a:ext cx="109699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ES" altLang="es-PE" sz="2000" b="0" dirty="0">
                <a:latin typeface="Berlin Sans FB" pitchFamily="34" charset="0"/>
              </a:rPr>
              <a:t>El cultivo de </a:t>
            </a:r>
            <a:r>
              <a:rPr lang="es-ES" altLang="es-PE" sz="2000" b="0" dirty="0" err="1">
                <a:latin typeface="Berlin Sans FB" pitchFamily="34" charset="0"/>
              </a:rPr>
              <a:t>paiche</a:t>
            </a:r>
            <a:r>
              <a:rPr lang="es-ES" altLang="es-PE" sz="2000" b="0" dirty="0">
                <a:latin typeface="Berlin Sans FB" pitchFamily="34" charset="0"/>
              </a:rPr>
              <a:t> a alta densidad ha sido exitoso, pero es difícil de comparar resultados porque los estudios individuales no abordan la totalidad del complejo de parámetros.</a:t>
            </a:r>
            <a:endParaRPr lang="es-PE" altLang="es-PE" sz="20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70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19 Grupo"/>
          <p:cNvGrpSpPr>
            <a:grpSpLocks/>
          </p:cNvGrpSpPr>
          <p:nvPr/>
        </p:nvGrpSpPr>
        <p:grpSpPr bwMode="auto">
          <a:xfrm>
            <a:off x="143896" y="106364"/>
            <a:ext cx="9236845" cy="604837"/>
            <a:chOff x="-164851" y="-1"/>
            <a:chExt cx="7672757" cy="600596"/>
          </a:xfrm>
        </p:grpSpPr>
        <p:pic>
          <p:nvPicPr>
            <p:cNvPr id="5" name="Picture 24" descr="Logoiia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539" y="0"/>
              <a:ext cx="417367" cy="5974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grpSp>
          <p:nvGrpSpPr>
            <p:cNvPr id="20490" name="22 Grupo"/>
            <p:cNvGrpSpPr>
              <a:grpSpLocks/>
            </p:cNvGrpSpPr>
            <p:nvPr/>
          </p:nvGrpSpPr>
          <p:grpSpPr bwMode="auto">
            <a:xfrm>
              <a:off x="-164851" y="-1"/>
              <a:ext cx="7255390" cy="600596"/>
              <a:chOff x="-164851" y="-1"/>
              <a:chExt cx="7255390" cy="600596"/>
            </a:xfrm>
          </p:grpSpPr>
          <p:grpSp>
            <p:nvGrpSpPr>
              <p:cNvPr id="20491" name="11 Grupo"/>
              <p:cNvGrpSpPr>
                <a:grpSpLocks/>
              </p:cNvGrpSpPr>
              <p:nvPr/>
            </p:nvGrpSpPr>
            <p:grpSpPr bwMode="auto">
              <a:xfrm>
                <a:off x="-164851" y="-1"/>
                <a:ext cx="4173058" cy="600596"/>
                <a:chOff x="-164851" y="-1"/>
                <a:chExt cx="4173058" cy="600596"/>
              </a:xfrm>
            </p:grpSpPr>
            <p:pic>
              <p:nvPicPr>
                <p:cNvPr id="20493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8289"/>
                <a:stretch>
                  <a:fillRect/>
                </a:stretch>
              </p:blipFill>
              <p:spPr bwMode="auto">
                <a:xfrm>
                  <a:off x="-164851" y="-1"/>
                  <a:ext cx="604689" cy="5974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17 Rectángulo"/>
                <p:cNvSpPr/>
                <p:nvPr/>
              </p:nvSpPr>
              <p:spPr bwMode="auto">
                <a:xfrm>
                  <a:off x="450376" y="-1"/>
                  <a:ext cx="653898" cy="597443"/>
                </a:xfrm>
                <a:prstGeom prst="rect">
                  <a:avLst/>
                </a:prstGeom>
                <a:solidFill>
                  <a:srgbClr val="FF0000"/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105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PERÚ</a:t>
                  </a:r>
                  <a:endParaRPr lang="es-PE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" name="18 Rectángulo"/>
                <p:cNvSpPr/>
                <p:nvPr/>
              </p:nvSpPr>
              <p:spPr bwMode="auto">
                <a:xfrm>
                  <a:off x="1121852" y="-1"/>
                  <a:ext cx="1052917" cy="597443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Ministerio del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Ambiente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2" name="19 Rectángulo"/>
                <p:cNvSpPr/>
                <p:nvPr/>
              </p:nvSpPr>
              <p:spPr bwMode="auto">
                <a:xfrm>
                  <a:off x="2190588" y="-1"/>
                  <a:ext cx="1817555" cy="600596"/>
                </a:xfrm>
                <a:prstGeom prst="rect">
                  <a:avLst/>
                </a:prstGeom>
                <a:solidFill>
                  <a:srgbClr val="FB9D3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Instituto de Investigaciones de la Amazonía Peruana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8" name="19 Rectángulo"/>
              <p:cNvSpPr/>
              <p:nvPr/>
            </p:nvSpPr>
            <p:spPr bwMode="auto">
              <a:xfrm>
                <a:off x="3964200" y="-1"/>
                <a:ext cx="3127109" cy="59744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spcAft>
                    <a:spcPts val="0"/>
                  </a:spcAft>
                  <a:defRPr/>
                </a:pPr>
                <a:r>
                  <a:rPr lang="es-PE" sz="900" dirty="0">
                    <a:ea typeface="Times New Roman"/>
                  </a:rPr>
                  <a:t>Programa de Investigación para el uso y conservación del Agua y sus recursos (AQUAREC)</a:t>
                </a:r>
                <a:endParaRPr lang="es-PE" sz="900" dirty="0">
                  <a:latin typeface="Times New Roman"/>
                  <a:ea typeface="Times New Roman"/>
                </a:endParaRPr>
              </a:p>
            </p:txBody>
          </p:sp>
        </p:grpSp>
      </p:grpSp>
      <p:pic>
        <p:nvPicPr>
          <p:cNvPr id="20483" name="Picture 2" descr="C:\Users\Usuario\Desktop\2014\Proyecto IIAP-FINCyT\III.- Ejecución del Proyecto\Hito 4\Logo Innóvate Per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34" y="106364"/>
            <a:ext cx="273613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13 Gráfico"/>
          <p:cNvGraphicFramePr/>
          <p:nvPr/>
        </p:nvGraphicFramePr>
        <p:xfrm>
          <a:off x="289912" y="836712"/>
          <a:ext cx="6961880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14 Gráfico"/>
          <p:cNvGraphicFramePr/>
          <p:nvPr/>
        </p:nvGraphicFramePr>
        <p:xfrm>
          <a:off x="239288" y="3068960"/>
          <a:ext cx="7006955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486" name="1 Rectángulo"/>
          <p:cNvSpPr>
            <a:spLocks noChangeArrowheads="1"/>
          </p:cNvSpPr>
          <p:nvPr/>
        </p:nvSpPr>
        <p:spPr bwMode="auto">
          <a:xfrm>
            <a:off x="444385" y="6021388"/>
            <a:ext cx="934053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1400">
                <a:latin typeface="Berlin Sans FB Demi" pitchFamily="34" charset="0"/>
              </a:rPr>
              <a:t>Figura1. Crecimiento en peso y longitud de postlarvas de </a:t>
            </a:r>
            <a:r>
              <a:rPr lang="es-PE" altLang="es-PE" sz="1400" i="1">
                <a:latin typeface="Berlin Sans FB Demi" pitchFamily="34" charset="0"/>
              </a:rPr>
              <a:t>Arapaima gigas</a:t>
            </a:r>
            <a:r>
              <a:rPr lang="es-PE" altLang="es-PE" sz="1400">
                <a:latin typeface="Berlin Sans FB Demi" pitchFamily="34" charset="0"/>
              </a:rPr>
              <a:t>, sometidos a tres densidades de manejo en fase de adaptación al alimento balanceado. </a:t>
            </a:r>
          </a:p>
        </p:txBody>
      </p:sp>
      <p:sp>
        <p:nvSpPr>
          <p:cNvPr id="20487" name="15 Rectángulo"/>
          <p:cNvSpPr>
            <a:spLocks noChangeArrowheads="1"/>
          </p:cNvSpPr>
          <p:nvPr/>
        </p:nvSpPr>
        <p:spPr bwMode="auto">
          <a:xfrm>
            <a:off x="7364083" y="1052513"/>
            <a:ext cx="46088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800" b="0" dirty="0">
                <a:latin typeface="Arial" pitchFamily="34" charset="0"/>
              </a:rPr>
              <a:t> </a:t>
            </a:r>
            <a:r>
              <a:rPr lang="es-ES" altLang="es-PE" sz="1800" b="0" dirty="0">
                <a:latin typeface="Berlin Sans FB" pitchFamily="34" charset="0"/>
              </a:rPr>
              <a:t>Los resultados muestran que las diferentes densidades de crianza no influenciaron en el crecimiento de </a:t>
            </a:r>
            <a:r>
              <a:rPr lang="es-ES" altLang="es-PE" sz="1800" b="0" i="1" dirty="0">
                <a:latin typeface="Berlin Sans FB" pitchFamily="34" charset="0"/>
              </a:rPr>
              <a:t>A. gigas</a:t>
            </a:r>
            <a:endParaRPr lang="es-PE" altLang="es-PE" sz="1800" b="0" i="1" dirty="0">
              <a:latin typeface="Berlin Sans FB" pitchFamily="34" charset="0"/>
            </a:endParaRPr>
          </a:p>
        </p:txBody>
      </p:sp>
      <p:sp>
        <p:nvSpPr>
          <p:cNvPr id="20488" name="16 Rectángulo"/>
          <p:cNvSpPr>
            <a:spLocks noChangeArrowheads="1"/>
          </p:cNvSpPr>
          <p:nvPr/>
        </p:nvSpPr>
        <p:spPr bwMode="auto">
          <a:xfrm>
            <a:off x="7364083" y="2636839"/>
            <a:ext cx="460889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ES" altLang="es-PE" sz="1800" b="0" dirty="0">
                <a:latin typeface="Berlin Sans FB" pitchFamily="34" charset="0"/>
              </a:rPr>
              <a:t>Los resultados en este estudio difieren con los hallazgos de </a:t>
            </a:r>
            <a:r>
              <a:rPr lang="es-ES" altLang="es-PE" sz="1800" b="0" u="sng" dirty="0" err="1">
                <a:latin typeface="Berlin Sans FB" pitchFamily="34" charset="0"/>
                <a:hlinkClick r:id="rId7"/>
              </a:rPr>
              <a:t>Abdel-Hakim</a:t>
            </a:r>
            <a:r>
              <a:rPr lang="es-ES" altLang="es-PE" sz="1800" b="0" u="sng" dirty="0">
                <a:latin typeface="Berlin Sans FB" pitchFamily="34" charset="0"/>
                <a:hlinkClick r:id="rId7"/>
              </a:rPr>
              <a:t> y </a:t>
            </a:r>
            <a:r>
              <a:rPr lang="es-ES" altLang="es-PE" sz="1800" b="0" u="sng" dirty="0" err="1">
                <a:latin typeface="Berlin Sans FB" pitchFamily="34" charset="0"/>
                <a:hlinkClick r:id="rId7"/>
              </a:rPr>
              <a:t>Ammar</a:t>
            </a:r>
            <a:r>
              <a:rPr lang="es-ES" altLang="es-PE" sz="1800" b="0" dirty="0">
                <a:latin typeface="Berlin Sans FB" pitchFamily="34" charset="0"/>
              </a:rPr>
              <a:t> (2005), que informaron que las menores densidades de carga resultaron en pesos finales y tallas significativamente más altas en comparación con las mayores densidades de siembra. </a:t>
            </a:r>
            <a:endParaRPr lang="es-PE" altLang="es-PE" sz="18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59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3"/>
          <p:cNvSpPr/>
          <p:nvPr/>
        </p:nvSpPr>
        <p:spPr>
          <a:xfrm>
            <a:off x="1326355" y="1135064"/>
            <a:ext cx="1763624" cy="3897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1" hangingPunct="1">
              <a:lnSpc>
                <a:spcPct val="115000"/>
              </a:lnSpc>
              <a:spcAft>
                <a:spcPts val="750"/>
              </a:spcAft>
              <a:defRPr/>
            </a:pPr>
            <a:r>
              <a:rPr lang="es-ES" b="1" dirty="0">
                <a:solidFill>
                  <a:schemeClr val="bg1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CONCLUSIÓN</a:t>
            </a:r>
            <a:endParaRPr lang="es-PE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507" name="19 Grupo"/>
          <p:cNvGrpSpPr>
            <a:grpSpLocks/>
          </p:cNvGrpSpPr>
          <p:nvPr/>
        </p:nvGrpSpPr>
        <p:grpSpPr bwMode="auto">
          <a:xfrm>
            <a:off x="143896" y="106364"/>
            <a:ext cx="9236845" cy="604837"/>
            <a:chOff x="-164851" y="-1"/>
            <a:chExt cx="7672757" cy="600596"/>
          </a:xfrm>
        </p:grpSpPr>
        <p:pic>
          <p:nvPicPr>
            <p:cNvPr id="5" name="Picture 24" descr="Logoiia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539" y="0"/>
              <a:ext cx="417367" cy="5974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grpSp>
          <p:nvGrpSpPr>
            <p:cNvPr id="21511" name="22 Grupo"/>
            <p:cNvGrpSpPr>
              <a:grpSpLocks/>
            </p:cNvGrpSpPr>
            <p:nvPr/>
          </p:nvGrpSpPr>
          <p:grpSpPr bwMode="auto">
            <a:xfrm>
              <a:off x="-164851" y="-1"/>
              <a:ext cx="7255390" cy="600596"/>
              <a:chOff x="-164851" y="-1"/>
              <a:chExt cx="7255390" cy="600596"/>
            </a:xfrm>
          </p:grpSpPr>
          <p:grpSp>
            <p:nvGrpSpPr>
              <p:cNvPr id="21512" name="11 Grupo"/>
              <p:cNvGrpSpPr>
                <a:grpSpLocks/>
              </p:cNvGrpSpPr>
              <p:nvPr/>
            </p:nvGrpSpPr>
            <p:grpSpPr bwMode="auto">
              <a:xfrm>
                <a:off x="-164851" y="-1"/>
                <a:ext cx="4173058" cy="600596"/>
                <a:chOff x="-164851" y="-1"/>
                <a:chExt cx="4173058" cy="600596"/>
              </a:xfrm>
            </p:grpSpPr>
            <p:pic>
              <p:nvPicPr>
                <p:cNvPr id="21514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8289"/>
                <a:stretch>
                  <a:fillRect/>
                </a:stretch>
              </p:blipFill>
              <p:spPr bwMode="auto">
                <a:xfrm>
                  <a:off x="-164851" y="-1"/>
                  <a:ext cx="604689" cy="5974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17 Rectángulo"/>
                <p:cNvSpPr/>
                <p:nvPr/>
              </p:nvSpPr>
              <p:spPr bwMode="auto">
                <a:xfrm>
                  <a:off x="450376" y="-1"/>
                  <a:ext cx="653898" cy="597443"/>
                </a:xfrm>
                <a:prstGeom prst="rect">
                  <a:avLst/>
                </a:prstGeom>
                <a:solidFill>
                  <a:srgbClr val="FF0000"/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105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PERÚ</a:t>
                  </a:r>
                  <a:endParaRPr lang="es-PE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1" name="18 Rectángulo"/>
                <p:cNvSpPr/>
                <p:nvPr/>
              </p:nvSpPr>
              <p:spPr bwMode="auto">
                <a:xfrm>
                  <a:off x="1121852" y="-1"/>
                  <a:ext cx="1052917" cy="597443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Ministerio del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Ambiente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12" name="19 Rectángulo"/>
                <p:cNvSpPr/>
                <p:nvPr/>
              </p:nvSpPr>
              <p:spPr bwMode="auto">
                <a:xfrm>
                  <a:off x="2190588" y="-1"/>
                  <a:ext cx="1817555" cy="600596"/>
                </a:xfrm>
                <a:prstGeom prst="rect">
                  <a:avLst/>
                </a:prstGeom>
                <a:solidFill>
                  <a:srgbClr val="FB9D3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Instituto de Investigaciones de la Amazonía Peruana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8" name="19 Rectángulo"/>
              <p:cNvSpPr/>
              <p:nvPr/>
            </p:nvSpPr>
            <p:spPr bwMode="auto">
              <a:xfrm>
                <a:off x="3964200" y="-1"/>
                <a:ext cx="3127109" cy="59744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spcAft>
                    <a:spcPts val="0"/>
                  </a:spcAft>
                  <a:defRPr/>
                </a:pPr>
                <a:r>
                  <a:rPr lang="es-PE" sz="900" dirty="0">
                    <a:ea typeface="Times New Roman"/>
                  </a:rPr>
                  <a:t>Programa de Investigación para el uso y conservación del Agua y sus recursos (AQUAREC)</a:t>
                </a:r>
                <a:endParaRPr lang="es-PE" sz="900" dirty="0">
                  <a:latin typeface="Times New Roman"/>
                  <a:ea typeface="Times New Roman"/>
                </a:endParaRPr>
              </a:p>
            </p:txBody>
          </p:sp>
        </p:grpSp>
      </p:grpSp>
      <p:pic>
        <p:nvPicPr>
          <p:cNvPr id="21508" name="Picture 2" descr="C:\Users\Usuario\Desktop\2014\Proyecto IIAP-FINCyT\III.- Ejecución del Proyecto\Hito 4\Logo Innóvate Per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34" y="106364"/>
            <a:ext cx="273613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07868" y="2537609"/>
            <a:ext cx="11077865" cy="132343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s-ES" sz="2000" dirty="0">
                <a:solidFill>
                  <a:schemeClr val="bg1"/>
                </a:solidFill>
                <a:latin typeface="Berlin Sans FB Demi" pitchFamily="34" charset="0"/>
              </a:rPr>
              <a:t>Se concluyó que las densidades de cultivo evaluadas no causaron efecto  en los </a:t>
            </a:r>
            <a:r>
              <a:rPr lang="es-ES" sz="2000" b="0" dirty="0">
                <a:solidFill>
                  <a:schemeClr val="bg1"/>
                </a:solidFill>
                <a:latin typeface="Berlin Sans FB Demi" pitchFamily="34" charset="0"/>
              </a:rPr>
              <a:t>parámetros de crecimiento, tasa de crecimiento específica (SGR), factor de condición y supervivencia</a:t>
            </a:r>
            <a:r>
              <a:rPr lang="es-ES" sz="2000" dirty="0">
                <a:solidFill>
                  <a:schemeClr val="bg1"/>
                </a:solidFill>
                <a:latin typeface="Berlin Sans FB Demi" pitchFamily="34" charset="0"/>
              </a:rPr>
              <a:t> en las </a:t>
            </a:r>
            <a:r>
              <a:rPr lang="es-ES" sz="2000" dirty="0" err="1">
                <a:solidFill>
                  <a:schemeClr val="bg1"/>
                </a:solidFill>
                <a:latin typeface="Berlin Sans FB Demi" pitchFamily="34" charset="0"/>
              </a:rPr>
              <a:t>postlarvas</a:t>
            </a:r>
            <a:r>
              <a:rPr lang="es-ES" sz="2000" dirty="0">
                <a:solidFill>
                  <a:schemeClr val="bg1"/>
                </a:solidFill>
                <a:latin typeface="Berlin Sans FB Demi" pitchFamily="34" charset="0"/>
              </a:rPr>
              <a:t>, recomendando una densidad de manejo de 15 post-larvas l</a:t>
            </a:r>
            <a:r>
              <a:rPr lang="es-ES" sz="2000" baseline="30000" dirty="0">
                <a:solidFill>
                  <a:schemeClr val="bg1"/>
                </a:solidFill>
                <a:latin typeface="Berlin Sans FB Demi" pitchFamily="34" charset="0"/>
              </a:rPr>
              <a:t>-1</a:t>
            </a:r>
            <a:r>
              <a:rPr lang="es-ES" sz="2000" dirty="0">
                <a:solidFill>
                  <a:schemeClr val="bg1"/>
                </a:solidFill>
                <a:latin typeface="Berlin Sans FB Demi" pitchFamily="34" charset="0"/>
              </a:rPr>
              <a:t> durante la fase de adaptación al alimento balanceado.</a:t>
            </a:r>
            <a:endParaRPr lang="es-PE" sz="2000" dirty="0">
              <a:solidFill>
                <a:schemeClr val="bg1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91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0" descr="Resultado de imagen para costo alto"/>
          <p:cNvSpPr>
            <a:spLocks noChangeAspect="1" noChangeArrowheads="1"/>
          </p:cNvSpPr>
          <p:nvPr/>
        </p:nvSpPr>
        <p:spPr bwMode="auto">
          <a:xfrm>
            <a:off x="5891266" y="3276600"/>
            <a:ext cx="40629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Courier New" pitchFamily="49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Courier New" pitchFamily="49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Courier New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ourier New" pitchFamily="49" charset="0"/>
              </a:defRPr>
            </a:lvl9pPr>
          </a:lstStyle>
          <a:p>
            <a:pPr algn="ctr" eaLnBrk="1" hangingPunct="1"/>
            <a:endParaRPr lang="es-PE" altLang="es-PE"/>
          </a:p>
        </p:txBody>
      </p:sp>
      <p:pic>
        <p:nvPicPr>
          <p:cNvPr id="24579" name="Imagen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49300"/>
            <a:ext cx="12193057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178607" y="4221088"/>
            <a:ext cx="368883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s-ES" sz="5400" dirty="0">
                <a:ln w="50800"/>
              </a:rPr>
              <a:t>GRACIAS..</a:t>
            </a:r>
          </a:p>
        </p:txBody>
      </p:sp>
      <p:grpSp>
        <p:nvGrpSpPr>
          <p:cNvPr id="24582" name="19 Grupo"/>
          <p:cNvGrpSpPr>
            <a:grpSpLocks/>
          </p:cNvGrpSpPr>
          <p:nvPr/>
        </p:nvGrpSpPr>
        <p:grpSpPr bwMode="auto">
          <a:xfrm>
            <a:off x="143896" y="106364"/>
            <a:ext cx="9236845" cy="604837"/>
            <a:chOff x="-164851" y="-1"/>
            <a:chExt cx="7672757" cy="600596"/>
          </a:xfrm>
        </p:grpSpPr>
        <p:pic>
          <p:nvPicPr>
            <p:cNvPr id="17" name="Picture 24" descr="Logoiia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539" y="0"/>
              <a:ext cx="417367" cy="5974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grpSp>
          <p:nvGrpSpPr>
            <p:cNvPr id="24585" name="22 Grupo"/>
            <p:cNvGrpSpPr>
              <a:grpSpLocks/>
            </p:cNvGrpSpPr>
            <p:nvPr/>
          </p:nvGrpSpPr>
          <p:grpSpPr bwMode="auto">
            <a:xfrm>
              <a:off x="-164851" y="-1"/>
              <a:ext cx="7255390" cy="600596"/>
              <a:chOff x="-164851" y="-1"/>
              <a:chExt cx="7255390" cy="600596"/>
            </a:xfrm>
          </p:grpSpPr>
          <p:grpSp>
            <p:nvGrpSpPr>
              <p:cNvPr id="24586" name="11 Grupo"/>
              <p:cNvGrpSpPr>
                <a:grpSpLocks/>
              </p:cNvGrpSpPr>
              <p:nvPr/>
            </p:nvGrpSpPr>
            <p:grpSpPr bwMode="auto">
              <a:xfrm>
                <a:off x="-164851" y="-1"/>
                <a:ext cx="4173058" cy="600596"/>
                <a:chOff x="-164851" y="-1"/>
                <a:chExt cx="4173058" cy="600596"/>
              </a:xfrm>
            </p:grpSpPr>
            <p:pic>
              <p:nvPicPr>
                <p:cNvPr id="24588" name="Picture 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8289"/>
                <a:stretch>
                  <a:fillRect/>
                </a:stretch>
              </p:blipFill>
              <p:spPr bwMode="auto">
                <a:xfrm>
                  <a:off x="-164851" y="-1"/>
                  <a:ext cx="604689" cy="5974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" name="17 Rectángulo"/>
                <p:cNvSpPr/>
                <p:nvPr/>
              </p:nvSpPr>
              <p:spPr bwMode="auto">
                <a:xfrm>
                  <a:off x="450376" y="-1"/>
                  <a:ext cx="653898" cy="597443"/>
                </a:xfrm>
                <a:prstGeom prst="rect">
                  <a:avLst/>
                </a:prstGeom>
                <a:solidFill>
                  <a:srgbClr val="FF0000"/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105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PERÚ</a:t>
                  </a:r>
                  <a:endParaRPr lang="es-PE" sz="18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23" name="18 Rectángulo"/>
                <p:cNvSpPr/>
                <p:nvPr/>
              </p:nvSpPr>
              <p:spPr bwMode="auto">
                <a:xfrm>
                  <a:off x="1121852" y="-1"/>
                  <a:ext cx="1052917" cy="597443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Ministerio del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Ambiente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24" name="19 Rectángulo"/>
                <p:cNvSpPr/>
                <p:nvPr/>
              </p:nvSpPr>
              <p:spPr bwMode="auto">
                <a:xfrm>
                  <a:off x="2190588" y="-1"/>
                  <a:ext cx="1817555" cy="600596"/>
                </a:xfrm>
                <a:prstGeom prst="rect">
                  <a:avLst/>
                </a:prstGeom>
                <a:solidFill>
                  <a:srgbClr val="FB9D3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Instituto de Investigaciones de la Amazonía Peruana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20" name="19 Rectángulo"/>
              <p:cNvSpPr/>
              <p:nvPr/>
            </p:nvSpPr>
            <p:spPr bwMode="auto">
              <a:xfrm>
                <a:off x="3964200" y="-1"/>
                <a:ext cx="3127109" cy="59744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spcAft>
                    <a:spcPts val="0"/>
                  </a:spcAft>
                  <a:defRPr/>
                </a:pPr>
                <a:r>
                  <a:rPr lang="es-PE" sz="900" dirty="0">
                    <a:ea typeface="Times New Roman"/>
                  </a:rPr>
                  <a:t>Programa de Investigación para el uso y conservación del Agua y sus recursos (AQUAREC)</a:t>
                </a:r>
                <a:endParaRPr lang="es-PE" sz="900" dirty="0">
                  <a:latin typeface="Times New Roman"/>
                  <a:ea typeface="Times New Roman"/>
                </a:endParaRPr>
              </a:p>
            </p:txBody>
          </p:sp>
        </p:grpSp>
      </p:grpSp>
      <p:pic>
        <p:nvPicPr>
          <p:cNvPr id="24583" name="Picture 2" descr="C:\Users\Usuario\Desktop\2014\Proyecto IIAP-FINCyT\III.- Ejecución del Proyecto\Hito 4\Logo Innóvate Per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34" y="106364"/>
            <a:ext cx="273613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0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56"/>
          <p:cNvGraphicFramePr>
            <a:graphicFrameLocks noChangeAspect="1"/>
          </p:cNvGraphicFramePr>
          <p:nvPr/>
        </p:nvGraphicFramePr>
        <p:xfrm>
          <a:off x="135432" y="71438"/>
          <a:ext cx="503635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1" r:id="rId4" imgW="2514286" imgH="4458322" progId="">
                  <p:embed/>
                </p:oleObj>
              </mc:Choice>
              <mc:Fallback>
                <p:oleObj r:id="rId4" imgW="2514286" imgH="445832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432" y="71438"/>
                        <a:ext cx="503635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99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9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431688" y="215642"/>
            <a:ext cx="1137412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PE" sz="2500" b="1" i="1" dirty="0" smtClean="0">
                <a:solidFill>
                  <a:srgbClr val="FFC000"/>
                </a:solidFill>
                <a:latin typeface="Garamond" pitchFamily="18" charset="0"/>
              </a:rPr>
              <a:t>Avances: </a:t>
            </a:r>
            <a:r>
              <a:rPr lang="es-ES" altLang="es-PE" sz="2500" b="1" i="1" dirty="0" smtClean="0">
                <a:solidFill>
                  <a:srgbClr val="FFC000"/>
                </a:solidFill>
                <a:latin typeface="Garamond" pitchFamily="18" charset="0"/>
              </a:rPr>
              <a:t>ACUICULTURA </a:t>
            </a:r>
            <a:r>
              <a:rPr lang="es-ES" altLang="es-PE" sz="2500" b="1" i="1" dirty="0">
                <a:solidFill>
                  <a:srgbClr val="FFC000"/>
                </a:solidFill>
                <a:latin typeface="Garamond" pitchFamily="18" charset="0"/>
              </a:rPr>
              <a:t>EN UCAYALI</a:t>
            </a:r>
          </a:p>
        </p:txBody>
      </p:sp>
      <p:sp>
        <p:nvSpPr>
          <p:cNvPr id="8196" name="7 Marcador de fecha"/>
          <p:cNvSpPr>
            <a:spLocks noGrp="1"/>
          </p:cNvSpPr>
          <p:nvPr>
            <p:ph type="dt" sz="quarter" idx="10"/>
          </p:nvPr>
        </p:nvSpPr>
        <p:spPr>
          <a:xfrm>
            <a:off x="8329030" y="6534150"/>
            <a:ext cx="2437765" cy="32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3F1EE2E-9DA9-4978-887B-DA809C95F386}" type="datetime1">
              <a:rPr lang="es-PE" altLang="es-PE" sz="1400" b="1" i="1" smtClean="0">
                <a:solidFill>
                  <a:srgbClr val="0099CC"/>
                </a:solidFill>
                <a:latin typeface="Californian FB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17/11/2017</a:t>
            </a:fld>
            <a:endParaRPr lang="es-ES" altLang="es-PE" sz="1400" b="1" i="1" smtClean="0">
              <a:solidFill>
                <a:srgbClr val="0099CC"/>
              </a:solidFill>
              <a:latin typeface="Californian FB" pitchFamily="18" charset="0"/>
            </a:endParaRPr>
          </a:p>
        </p:txBody>
      </p:sp>
      <p:sp>
        <p:nvSpPr>
          <p:cNvPr id="8197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469346" y="6429376"/>
            <a:ext cx="433804" cy="428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907CA45-8D45-4F8D-AC21-7C4E268C84BF}" type="slidenum">
              <a:rPr lang="es-ES" altLang="es-PE" sz="1400" b="1" i="1" smtClean="0">
                <a:solidFill>
                  <a:srgbClr val="0099CC"/>
                </a:solidFill>
                <a:latin typeface="Californian FB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s-ES" altLang="es-PE" sz="1400" b="1" i="1" smtClean="0">
              <a:solidFill>
                <a:srgbClr val="0099CC"/>
              </a:solidFill>
              <a:latin typeface="Californian FB" pitchFamily="18" charset="0"/>
            </a:endParaRPr>
          </a:p>
        </p:txBody>
      </p:sp>
      <p:sp>
        <p:nvSpPr>
          <p:cNvPr id="8198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" y="6534150"/>
            <a:ext cx="4346501" cy="32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s-ES" altLang="es-PE" sz="1400" b="1" i="1" smtClean="0">
                <a:solidFill>
                  <a:srgbClr val="0099CC"/>
                </a:solidFill>
                <a:latin typeface="Californian FB" pitchFamily="18" charset="0"/>
              </a:rPr>
              <a:t>Blgo. Pesq. Roger S. Bazán Albitez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17748" y="908720"/>
            <a:ext cx="118093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 smtClean="0"/>
              <a:t>Estudio:</a:t>
            </a:r>
          </a:p>
          <a:p>
            <a:pPr algn="just"/>
            <a:r>
              <a:rPr lang="es-MX" b="1" dirty="0" smtClean="0"/>
              <a:t>Efecto </a:t>
            </a:r>
            <a:r>
              <a:rPr lang="es-MX" b="1" dirty="0"/>
              <a:t>del alimento vivo e inerte en el comportamiento, crecimiento y sobrevivencia de post-larvas de “paco” </a:t>
            </a:r>
            <a:r>
              <a:rPr lang="es-MX" b="1" i="1" dirty="0" err="1"/>
              <a:t>Piaractus</a:t>
            </a:r>
            <a:r>
              <a:rPr lang="es-MX" b="1" i="1" dirty="0"/>
              <a:t> </a:t>
            </a:r>
            <a:r>
              <a:rPr lang="es-MX" b="1" i="1" dirty="0" err="1"/>
              <a:t>brachypomus</a:t>
            </a:r>
            <a:r>
              <a:rPr lang="es-MX" b="1" i="1" dirty="0"/>
              <a:t>, </a:t>
            </a:r>
            <a:r>
              <a:rPr lang="es-MX" b="1" dirty="0"/>
              <a:t>en condiciones de laboratorio</a:t>
            </a:r>
            <a:r>
              <a:rPr lang="es-MX" b="1" dirty="0" smtClean="0"/>
              <a:t>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5740" y="1988840"/>
            <a:ext cx="65527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/>
              <a:t>Objetivo:</a:t>
            </a:r>
            <a:r>
              <a:rPr lang="es-MX" dirty="0"/>
              <a:t> Evaluar el efecto del alimento vivo e inerte en el comportamiento, crecimiento y sobrevivencia de post-larvas de “paco” en condiciones de </a:t>
            </a:r>
            <a:r>
              <a:rPr lang="es-MX" dirty="0" smtClean="0"/>
              <a:t>laboratorio.</a:t>
            </a:r>
          </a:p>
          <a:p>
            <a:pPr algn="just"/>
            <a:endParaRPr lang="es-MX" dirty="0" smtClean="0"/>
          </a:p>
          <a:p>
            <a:pPr algn="just"/>
            <a:r>
              <a:rPr lang="es-MX" b="1" dirty="0" smtClean="0"/>
              <a:t>Metodología:</a:t>
            </a:r>
            <a:r>
              <a:rPr lang="es-MX" dirty="0" smtClean="0"/>
              <a:t> 24,000 </a:t>
            </a:r>
            <a:r>
              <a:rPr lang="es-MX" dirty="0"/>
              <a:t>post-larvas </a:t>
            </a:r>
            <a:r>
              <a:rPr lang="es-MX" dirty="0" smtClean="0"/>
              <a:t>distribuidas 12 UE, densidad 50 </a:t>
            </a:r>
            <a:r>
              <a:rPr lang="es-MX" dirty="0"/>
              <a:t>post-larvas L</a:t>
            </a:r>
            <a:r>
              <a:rPr lang="es-MX" baseline="30000" dirty="0"/>
              <a:t>-1</a:t>
            </a:r>
            <a:r>
              <a:rPr lang="es-MX" dirty="0"/>
              <a:t>. </a:t>
            </a:r>
            <a:r>
              <a:rPr lang="es-MX" dirty="0" smtClean="0"/>
              <a:t>Se empleó DCA con </a:t>
            </a:r>
            <a:r>
              <a:rPr lang="es-MX" dirty="0"/>
              <a:t>tres </a:t>
            </a:r>
            <a:r>
              <a:rPr lang="es-MX" dirty="0" smtClean="0"/>
              <a:t>tratamientos x 3R:</a:t>
            </a:r>
          </a:p>
          <a:p>
            <a:pPr algn="just"/>
            <a:r>
              <a:rPr lang="es-MX" dirty="0" smtClean="0"/>
              <a:t>T1 </a:t>
            </a:r>
            <a:r>
              <a:rPr lang="es-MX" dirty="0"/>
              <a:t>= zooplancton producidos en estanques, </a:t>
            </a:r>
            <a:endParaRPr lang="es-MX" dirty="0" smtClean="0"/>
          </a:p>
          <a:p>
            <a:pPr algn="just"/>
            <a:r>
              <a:rPr lang="es-MX" dirty="0" smtClean="0"/>
              <a:t>T2 </a:t>
            </a:r>
            <a:r>
              <a:rPr lang="es-MX" dirty="0"/>
              <a:t>= Leche en </a:t>
            </a:r>
            <a:r>
              <a:rPr lang="es-MX" dirty="0" smtClean="0"/>
              <a:t>polvo,</a:t>
            </a:r>
          </a:p>
          <a:p>
            <a:pPr algn="just"/>
            <a:r>
              <a:rPr lang="es-MX" dirty="0" smtClean="0"/>
              <a:t>T3 </a:t>
            </a:r>
            <a:r>
              <a:rPr lang="es-MX" dirty="0"/>
              <a:t>= Leche en polvo más zooplancton de estanques, </a:t>
            </a:r>
            <a:endParaRPr lang="es-MX" dirty="0" smtClean="0"/>
          </a:p>
          <a:p>
            <a:pPr algn="just"/>
            <a:r>
              <a:rPr lang="es-MX" dirty="0" smtClean="0"/>
              <a:t>TC </a:t>
            </a:r>
            <a:r>
              <a:rPr lang="es-MX" dirty="0"/>
              <a:t>= </a:t>
            </a:r>
            <a:r>
              <a:rPr lang="es-MX" dirty="0" err="1"/>
              <a:t>Nauplios</a:t>
            </a:r>
            <a:r>
              <a:rPr lang="es-MX" dirty="0"/>
              <a:t> de </a:t>
            </a:r>
            <a:r>
              <a:rPr lang="es-MX" i="1" dirty="0"/>
              <a:t>A. </a:t>
            </a:r>
            <a:r>
              <a:rPr lang="es-MX" i="1" dirty="0" smtClean="0"/>
              <a:t>franciscana</a:t>
            </a:r>
            <a:r>
              <a:rPr lang="es-MX" dirty="0" smtClean="0"/>
              <a:t>. </a:t>
            </a:r>
          </a:p>
          <a:p>
            <a:pPr algn="just"/>
            <a:r>
              <a:rPr lang="es-MX" dirty="0" smtClean="0"/>
              <a:t>Suministro de </a:t>
            </a:r>
            <a:r>
              <a:rPr lang="es-MX" dirty="0"/>
              <a:t>40 ml, 6 veces por día a intervalos de 4 horas</a:t>
            </a:r>
            <a:endParaRPr lang="es-MX" dirty="0" smtClean="0"/>
          </a:p>
          <a:p>
            <a:pPr algn="just"/>
            <a:endParaRPr lang="es-MX" dirty="0" smtClean="0"/>
          </a:p>
          <a:p>
            <a:pPr algn="just"/>
            <a:r>
              <a:rPr lang="es-MX" b="1" dirty="0" smtClean="0"/>
              <a:t>Conclusiones:</a:t>
            </a:r>
            <a:r>
              <a:rPr lang="es-PE" dirty="0" smtClean="0"/>
              <a:t> T3 fue el mejor resultado, es viable su utilización para el levante de post-larvas, reduciéndose el costo al no utilizar </a:t>
            </a:r>
            <a:r>
              <a:rPr lang="es-PE" i="1" dirty="0" smtClean="0"/>
              <a:t>Artemia</a:t>
            </a:r>
            <a:r>
              <a:rPr lang="es-MX" dirty="0" smtClean="0"/>
              <a:t>. </a:t>
            </a:r>
            <a:r>
              <a:rPr lang="es-PE" dirty="0"/>
              <a:t>Además el T3 presento una </a:t>
            </a:r>
            <a:r>
              <a:rPr lang="es-MX" dirty="0"/>
              <a:t>tasa de sobrevivencia de 80% superior a los demás tratamientos</a:t>
            </a:r>
            <a:r>
              <a:rPr lang="es-MX" dirty="0" smtClean="0"/>
              <a:t>.</a:t>
            </a:r>
            <a:endParaRPr lang="es-PE" dirty="0"/>
          </a:p>
        </p:txBody>
      </p:sp>
      <p:grpSp>
        <p:nvGrpSpPr>
          <p:cNvPr id="69" name="Grupo 114"/>
          <p:cNvGrpSpPr>
            <a:grpSpLocks/>
          </p:cNvGrpSpPr>
          <p:nvPr/>
        </p:nvGrpSpPr>
        <p:grpSpPr bwMode="auto">
          <a:xfrm>
            <a:off x="6742485" y="3140968"/>
            <a:ext cx="5256583" cy="2740025"/>
            <a:chOff x="1876" y="1222"/>
            <a:chExt cx="8105" cy="3844"/>
          </a:xfrm>
        </p:grpSpPr>
        <p:grpSp>
          <p:nvGrpSpPr>
            <p:cNvPr id="71" name="Group 114"/>
            <p:cNvGrpSpPr>
              <a:grpSpLocks/>
            </p:cNvGrpSpPr>
            <p:nvPr/>
          </p:nvGrpSpPr>
          <p:grpSpPr bwMode="auto">
            <a:xfrm>
              <a:off x="1876" y="1222"/>
              <a:ext cx="2158" cy="3834"/>
              <a:chOff x="2039" y="1367"/>
              <a:chExt cx="2158" cy="3834"/>
            </a:xfrm>
          </p:grpSpPr>
          <p:pic>
            <p:nvPicPr>
              <p:cNvPr id="116" name="0 Imagen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38" t="2" r="10744" b="1083"/>
              <a:stretch>
                <a:fillRect/>
              </a:stretch>
            </p:blipFill>
            <p:spPr bwMode="auto">
              <a:xfrm>
                <a:off x="2041" y="1367"/>
                <a:ext cx="2156" cy="3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1" name="Cuadro de texto 2"/>
              <p:cNvSpPr txBox="1">
                <a:spLocks noChangeArrowheads="1"/>
              </p:cNvSpPr>
              <p:nvPr/>
            </p:nvSpPr>
            <p:spPr bwMode="auto">
              <a:xfrm>
                <a:off x="2039" y="1387"/>
                <a:ext cx="422" cy="35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PE" altLang="es-PE" sz="1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Calibri" pitchFamily="34" charset="0"/>
                    <a:cs typeface="Times New Roman" pitchFamily="18" charset="0"/>
                  </a:rPr>
                  <a:t>A</a:t>
                </a:r>
                <a:endPara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2" name="Group 117"/>
            <p:cNvGrpSpPr>
              <a:grpSpLocks/>
            </p:cNvGrpSpPr>
            <p:nvPr/>
          </p:nvGrpSpPr>
          <p:grpSpPr bwMode="auto">
            <a:xfrm>
              <a:off x="4034" y="1222"/>
              <a:ext cx="2161" cy="3834"/>
              <a:chOff x="4209" y="1367"/>
              <a:chExt cx="2161" cy="3834"/>
            </a:xfrm>
          </p:grpSpPr>
          <p:pic>
            <p:nvPicPr>
              <p:cNvPr id="119" name="0 Imagen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020" b="17583"/>
              <a:stretch>
                <a:fillRect/>
              </a:stretch>
            </p:blipFill>
            <p:spPr bwMode="auto">
              <a:xfrm>
                <a:off x="4209" y="1367"/>
                <a:ext cx="2161" cy="3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9" name="Cuadro de texto 2"/>
              <p:cNvSpPr txBox="1">
                <a:spLocks noChangeArrowheads="1"/>
              </p:cNvSpPr>
              <p:nvPr/>
            </p:nvSpPr>
            <p:spPr bwMode="auto">
              <a:xfrm>
                <a:off x="4214" y="1387"/>
                <a:ext cx="422" cy="35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PE" altLang="es-PE" sz="1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Calibri" pitchFamily="34" charset="0"/>
                    <a:cs typeface="Times New Roman" pitchFamily="18" charset="0"/>
                  </a:rPr>
                  <a:t>B</a:t>
                </a:r>
                <a:endPara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4" name="Group 120"/>
            <p:cNvGrpSpPr>
              <a:grpSpLocks/>
            </p:cNvGrpSpPr>
            <p:nvPr/>
          </p:nvGrpSpPr>
          <p:grpSpPr bwMode="auto">
            <a:xfrm>
              <a:off x="6195" y="1228"/>
              <a:ext cx="1898" cy="3823"/>
              <a:chOff x="6372" y="1372"/>
              <a:chExt cx="1898" cy="3823"/>
            </a:xfrm>
          </p:grpSpPr>
          <p:pic>
            <p:nvPicPr>
              <p:cNvPr id="122" name="0 Imagen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65" r="25507"/>
              <a:stretch>
                <a:fillRect/>
              </a:stretch>
            </p:blipFill>
            <p:spPr bwMode="auto">
              <a:xfrm>
                <a:off x="6372" y="1372"/>
                <a:ext cx="1898" cy="38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8" name="Cuadro de texto 2"/>
              <p:cNvSpPr txBox="1">
                <a:spLocks noChangeArrowheads="1"/>
              </p:cNvSpPr>
              <p:nvPr/>
            </p:nvSpPr>
            <p:spPr bwMode="auto">
              <a:xfrm>
                <a:off x="6389" y="1386"/>
                <a:ext cx="422" cy="35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PE" altLang="es-PE" sz="1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Calibri" pitchFamily="34" charset="0"/>
                    <a:cs typeface="Times New Roman" pitchFamily="18" charset="0"/>
                  </a:rPr>
                  <a:t>C</a:t>
                </a:r>
                <a:endPara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5" name="Group 123"/>
            <p:cNvGrpSpPr>
              <a:grpSpLocks/>
            </p:cNvGrpSpPr>
            <p:nvPr/>
          </p:nvGrpSpPr>
          <p:grpSpPr bwMode="auto">
            <a:xfrm>
              <a:off x="8093" y="1232"/>
              <a:ext cx="1888" cy="3834"/>
              <a:chOff x="8312" y="1362"/>
              <a:chExt cx="1888" cy="3834"/>
            </a:xfrm>
          </p:grpSpPr>
          <p:pic>
            <p:nvPicPr>
              <p:cNvPr id="125" name="0 Imagen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08" t="19164" r="29784" b="12958"/>
              <a:stretch>
                <a:fillRect/>
              </a:stretch>
            </p:blipFill>
            <p:spPr bwMode="auto">
              <a:xfrm>
                <a:off x="8312" y="1362"/>
                <a:ext cx="1888" cy="3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6" name="Cuadro de texto 2"/>
              <p:cNvSpPr txBox="1">
                <a:spLocks noChangeArrowheads="1"/>
              </p:cNvSpPr>
              <p:nvPr/>
            </p:nvSpPr>
            <p:spPr bwMode="auto">
              <a:xfrm>
                <a:off x="8338" y="1372"/>
                <a:ext cx="422" cy="35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PE" altLang="es-PE" sz="10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Calibri" pitchFamily="34" charset="0"/>
                    <a:cs typeface="Times New Roman" pitchFamily="18" charset="0"/>
                  </a:rPr>
                  <a:t>D</a:t>
                </a:r>
                <a:endParaRPr kumimoji="0" lang="es-PE" altLang="es-PE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82" name="Rectangle 118"/>
          <p:cNvSpPr>
            <a:spLocks noChangeArrowheads="1"/>
          </p:cNvSpPr>
          <p:nvPr/>
        </p:nvSpPr>
        <p:spPr bwMode="auto">
          <a:xfrm>
            <a:off x="6743781" y="5905873"/>
            <a:ext cx="525528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44563" algn="l"/>
              </a:tabLst>
            </a:pPr>
            <a:r>
              <a:rPr kumimoji="0" lang="es-MX" altLang="es-P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Figura 1.</a:t>
            </a:r>
            <a:r>
              <a:rPr kumimoji="0" lang="es-MX" altLang="es-P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Post-larvas de “paco” mostrando el contenido estomacal por tratamiento: A) </a:t>
            </a:r>
            <a:r>
              <a:rPr kumimoji="0" lang="es-MX" altLang="es-P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TC:</a:t>
            </a:r>
            <a:r>
              <a:rPr kumimoji="0" lang="es-MX" altLang="es-P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s-MX" altLang="es-PE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A. franciscana</a:t>
            </a:r>
            <a:r>
              <a:rPr kumimoji="0" lang="es-MX" altLang="es-P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B)</a:t>
            </a:r>
            <a:r>
              <a:rPr kumimoji="0" lang="es-MX" altLang="es-P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T1:</a:t>
            </a:r>
            <a:r>
              <a:rPr kumimoji="0" lang="es-MX" altLang="es-P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Plancton de estanques, C) </a:t>
            </a:r>
            <a:r>
              <a:rPr kumimoji="0" lang="es-MX" altLang="es-P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T2:</a:t>
            </a:r>
            <a:r>
              <a:rPr kumimoji="0" lang="es-MX" altLang="es-P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Leche en polvo y D) </a:t>
            </a:r>
            <a:r>
              <a:rPr kumimoji="0" lang="es-MX" altLang="es-P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T3:</a:t>
            </a:r>
            <a:r>
              <a:rPr kumimoji="0" lang="es-MX" altLang="es-P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Plancton de estanques más leche en polvo</a:t>
            </a:r>
            <a:endParaRPr kumimoji="0" lang="es-MX" altLang="es-PE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Rectangle 143"/>
          <p:cNvSpPr>
            <a:spLocks noChangeArrowheads="1"/>
          </p:cNvSpPr>
          <p:nvPr/>
        </p:nvSpPr>
        <p:spPr bwMode="auto">
          <a:xfrm>
            <a:off x="0" y="45720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P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PE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s-MX" alt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84 Rectángulo"/>
          <p:cNvSpPr/>
          <p:nvPr/>
        </p:nvSpPr>
        <p:spPr>
          <a:xfrm>
            <a:off x="6742484" y="1988840"/>
            <a:ext cx="53732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Resultados</a:t>
            </a:r>
            <a:r>
              <a:rPr lang="es-MX" b="1" dirty="0" smtClean="0"/>
              <a:t>:  </a:t>
            </a:r>
          </a:p>
          <a:p>
            <a:r>
              <a:rPr lang="es-MX" dirty="0" smtClean="0"/>
              <a:t>Estrategia </a:t>
            </a:r>
            <a:r>
              <a:rPr lang="es-MX" dirty="0"/>
              <a:t>de alimentación influye </a:t>
            </a:r>
            <a:r>
              <a:rPr lang="es-MX" dirty="0" smtClean="0"/>
              <a:t>positivamente en </a:t>
            </a:r>
            <a:r>
              <a:rPr lang="es-MX" dirty="0"/>
              <a:t>la </a:t>
            </a:r>
            <a:r>
              <a:rPr lang="es-MX" dirty="0" smtClean="0"/>
              <a:t>digestión </a:t>
            </a:r>
            <a:r>
              <a:rPr lang="es-MX" dirty="0"/>
              <a:t>y asimilación de </a:t>
            </a:r>
            <a:r>
              <a:rPr lang="es-MX" dirty="0" smtClean="0"/>
              <a:t>nutrientes,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81217122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56"/>
          <p:cNvGraphicFramePr>
            <a:graphicFrameLocks noChangeAspect="1"/>
          </p:cNvGraphicFramePr>
          <p:nvPr/>
        </p:nvGraphicFramePr>
        <p:xfrm>
          <a:off x="135432" y="71438"/>
          <a:ext cx="503635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6" r:id="rId4" imgW="2514286" imgH="4458322" progId="">
                  <p:embed/>
                </p:oleObj>
              </mc:Choice>
              <mc:Fallback>
                <p:oleObj r:id="rId4" imgW="2514286" imgH="445832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432" y="71438"/>
                        <a:ext cx="503635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99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9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7 Marcador de fecha"/>
          <p:cNvSpPr>
            <a:spLocks noGrp="1"/>
          </p:cNvSpPr>
          <p:nvPr>
            <p:ph type="dt" sz="quarter" idx="10"/>
          </p:nvPr>
        </p:nvSpPr>
        <p:spPr>
          <a:xfrm>
            <a:off x="8329030" y="6534150"/>
            <a:ext cx="2437765" cy="32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3F1EE2E-9DA9-4978-887B-DA809C95F386}" type="datetime1">
              <a:rPr lang="es-PE" altLang="es-PE" sz="1400" b="1" i="1" smtClean="0">
                <a:solidFill>
                  <a:srgbClr val="0099CC"/>
                </a:solidFill>
                <a:latin typeface="Californian FB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17/11/2017</a:t>
            </a:fld>
            <a:endParaRPr lang="es-ES" altLang="es-PE" sz="1400" b="1" i="1" smtClean="0">
              <a:solidFill>
                <a:srgbClr val="0099CC"/>
              </a:solidFill>
              <a:latin typeface="Californian FB" pitchFamily="18" charset="0"/>
            </a:endParaRPr>
          </a:p>
        </p:txBody>
      </p:sp>
      <p:sp>
        <p:nvSpPr>
          <p:cNvPr id="8197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469346" y="6429376"/>
            <a:ext cx="433804" cy="428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907CA45-8D45-4F8D-AC21-7C4E268C84BF}" type="slidenum">
              <a:rPr lang="es-ES" altLang="es-PE" sz="1400" b="1" i="1" smtClean="0">
                <a:solidFill>
                  <a:srgbClr val="0099CC"/>
                </a:solidFill>
                <a:latin typeface="Californian FB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s-ES" altLang="es-PE" sz="1400" b="1" i="1" smtClean="0">
              <a:solidFill>
                <a:srgbClr val="0099CC"/>
              </a:solidFill>
              <a:latin typeface="Californian FB" pitchFamily="18" charset="0"/>
            </a:endParaRPr>
          </a:p>
        </p:txBody>
      </p:sp>
      <p:sp>
        <p:nvSpPr>
          <p:cNvPr id="8198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" y="6534150"/>
            <a:ext cx="4346501" cy="32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s-ES" altLang="es-PE" sz="1400" b="1" i="1" smtClean="0">
                <a:solidFill>
                  <a:srgbClr val="0099CC"/>
                </a:solidFill>
                <a:latin typeface="Californian FB" pitchFamily="18" charset="0"/>
              </a:rPr>
              <a:t>Blgo. Pesq. Roger S. Bazán Albitez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17748" y="908720"/>
            <a:ext cx="118093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 smtClean="0"/>
              <a:t>Estudio:</a:t>
            </a:r>
          </a:p>
          <a:p>
            <a:pPr algn="just"/>
            <a:r>
              <a:rPr lang="es-MX" b="1" dirty="0"/>
              <a:t>Efecto del extracto de </a:t>
            </a:r>
            <a:r>
              <a:rPr lang="es-MX" b="1" i="1" dirty="0" err="1"/>
              <a:t>Yucca</a:t>
            </a:r>
            <a:r>
              <a:rPr lang="es-MX" b="1" i="1" dirty="0"/>
              <a:t> </a:t>
            </a:r>
            <a:r>
              <a:rPr lang="es-MX" b="1" i="1" dirty="0" err="1"/>
              <a:t>schidigera</a:t>
            </a:r>
            <a:r>
              <a:rPr lang="es-MX" b="1" dirty="0"/>
              <a:t> (De-</a:t>
            </a:r>
            <a:r>
              <a:rPr lang="es-MX" b="1" dirty="0" err="1"/>
              <a:t>odorase</a:t>
            </a:r>
            <a:r>
              <a:rPr lang="es-MX" b="1" dirty="0"/>
              <a:t>) en la calidad de agua de estanque de cultivo de juveniles de </a:t>
            </a:r>
            <a:r>
              <a:rPr lang="es-MX" b="1" i="1" dirty="0"/>
              <a:t>Arapaima gigas</a:t>
            </a:r>
            <a:r>
              <a:rPr lang="es-MX" b="1" dirty="0"/>
              <a:t> (</a:t>
            </a:r>
            <a:r>
              <a:rPr lang="es-MX" b="1" dirty="0" err="1"/>
              <a:t>paiche</a:t>
            </a:r>
            <a:r>
              <a:rPr lang="es-MX" b="1" dirty="0"/>
              <a:t>)</a:t>
            </a:r>
            <a:r>
              <a:rPr lang="es-MX" b="1" dirty="0" smtClean="0"/>
              <a:t>.</a:t>
            </a:r>
            <a:endParaRPr lang="es-MX" b="1" dirty="0" smtClean="0"/>
          </a:p>
        </p:txBody>
      </p:sp>
      <p:sp>
        <p:nvSpPr>
          <p:cNvPr id="5" name="4 Rectángulo"/>
          <p:cNvSpPr/>
          <p:nvPr/>
        </p:nvSpPr>
        <p:spPr>
          <a:xfrm>
            <a:off x="45740" y="1988840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/>
              <a:t>Objetivo:</a:t>
            </a:r>
            <a:r>
              <a:rPr lang="es-MX" dirty="0"/>
              <a:t> </a:t>
            </a:r>
            <a:r>
              <a:rPr lang="es-MX" dirty="0" smtClean="0"/>
              <a:t>Evaluar </a:t>
            </a:r>
            <a:r>
              <a:rPr lang="es-MX" dirty="0"/>
              <a:t>el efecto del </a:t>
            </a:r>
            <a:r>
              <a:rPr lang="es-MX" dirty="0" smtClean="0"/>
              <a:t>De-</a:t>
            </a:r>
            <a:r>
              <a:rPr lang="es-MX" dirty="0" err="1" smtClean="0"/>
              <a:t>odorase</a:t>
            </a:r>
            <a:r>
              <a:rPr lang="es-MX" dirty="0" smtClean="0"/>
              <a:t>, </a:t>
            </a:r>
            <a:r>
              <a:rPr lang="es-MX" dirty="0"/>
              <a:t>sobre los parámetros fisicoquímico de calidad del agua </a:t>
            </a:r>
            <a:r>
              <a:rPr lang="es-MX" dirty="0" smtClean="0"/>
              <a:t>en el </a:t>
            </a:r>
            <a:r>
              <a:rPr lang="es-MX" dirty="0"/>
              <a:t>crecimiento y sobrevivencia de </a:t>
            </a:r>
            <a:r>
              <a:rPr lang="es-MX" dirty="0" smtClean="0"/>
              <a:t>juveniles </a:t>
            </a:r>
            <a:r>
              <a:rPr lang="es-MX" dirty="0"/>
              <a:t>de </a:t>
            </a:r>
            <a:r>
              <a:rPr lang="es-MX" dirty="0" err="1"/>
              <a:t>paiche</a:t>
            </a:r>
            <a:r>
              <a:rPr lang="es-MX" dirty="0" smtClean="0"/>
              <a:t>.</a:t>
            </a:r>
            <a:endParaRPr lang="es-MX" dirty="0" smtClean="0"/>
          </a:p>
        </p:txBody>
      </p:sp>
      <p:sp>
        <p:nvSpPr>
          <p:cNvPr id="82" name="Rectangle 118"/>
          <p:cNvSpPr>
            <a:spLocks noChangeArrowheads="1"/>
          </p:cNvSpPr>
          <p:nvPr/>
        </p:nvSpPr>
        <p:spPr bwMode="auto">
          <a:xfrm>
            <a:off x="5662365" y="6191726"/>
            <a:ext cx="633670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44563" algn="l"/>
              </a:tabLst>
            </a:pPr>
            <a:r>
              <a:rPr kumimoji="0" lang="es-MX" altLang="es-P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Figura 1.</a:t>
            </a:r>
            <a:r>
              <a:rPr kumimoji="0" lang="es-MX" altLang="es-P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s-MX" altLang="es-P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Efecto de De-</a:t>
            </a:r>
            <a:r>
              <a:rPr kumimoji="0" lang="es-MX" altLang="es-PE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odorase</a:t>
            </a:r>
            <a:r>
              <a:rPr kumimoji="0" lang="es-MX" altLang="es-P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en la calidad del agua y en el crecimiento de “</a:t>
            </a:r>
            <a:r>
              <a:rPr kumimoji="0" lang="es-MX" altLang="es-PE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Paiche</a:t>
            </a:r>
            <a:r>
              <a:rPr kumimoji="0" lang="es-MX" altLang="es-P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”</a:t>
            </a:r>
            <a:endParaRPr kumimoji="0" lang="es-MX" altLang="es-PE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Rectangle 143"/>
          <p:cNvSpPr>
            <a:spLocks noChangeArrowheads="1"/>
          </p:cNvSpPr>
          <p:nvPr/>
        </p:nvSpPr>
        <p:spPr bwMode="auto">
          <a:xfrm>
            <a:off x="0" y="45720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P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PE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s-MX" alt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84 Rectángulo"/>
          <p:cNvSpPr/>
          <p:nvPr/>
        </p:nvSpPr>
        <p:spPr>
          <a:xfrm>
            <a:off x="117748" y="2963168"/>
            <a:ext cx="511256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/>
              <a:t>Resultados</a:t>
            </a:r>
            <a:r>
              <a:rPr lang="es-MX" b="1" dirty="0" smtClean="0"/>
              <a:t>:  </a:t>
            </a:r>
          </a:p>
          <a:p>
            <a:pPr algn="just"/>
            <a:r>
              <a:rPr lang="es-MX" sz="1700" dirty="0" smtClean="0"/>
              <a:t>De-</a:t>
            </a:r>
            <a:r>
              <a:rPr lang="es-MX" sz="1700" dirty="0" err="1" smtClean="0"/>
              <a:t>odorase</a:t>
            </a:r>
            <a:r>
              <a:rPr lang="es-MX" sz="1700" dirty="0"/>
              <a:t> (contiene activos similares a esteroides naturales y </a:t>
            </a:r>
            <a:r>
              <a:rPr lang="es-MX" sz="1700" dirty="0" smtClean="0"/>
              <a:t>saponinas), </a:t>
            </a:r>
            <a:r>
              <a:rPr lang="es-MX" sz="1700" dirty="0" smtClean="0"/>
              <a:t>tiene la capacidad de mejorar la calidad de agua de los estanques de crianza de </a:t>
            </a:r>
            <a:r>
              <a:rPr lang="es-MX" sz="1700" dirty="0" err="1" smtClean="0"/>
              <a:t>paiche</a:t>
            </a:r>
            <a:r>
              <a:rPr lang="es-MX" sz="1700" dirty="0" smtClean="0"/>
              <a:t>. </a:t>
            </a:r>
            <a:endParaRPr lang="es-PE" sz="1700" dirty="0"/>
          </a:p>
        </p:txBody>
      </p:sp>
      <p:pic>
        <p:nvPicPr>
          <p:cNvPr id="27653" name="Gráfico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717" y="3683216"/>
            <a:ext cx="2975092" cy="238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402285"/>
              </p:ext>
            </p:extLst>
          </p:nvPr>
        </p:nvGraphicFramePr>
        <p:xfrm>
          <a:off x="333772" y="4402794"/>
          <a:ext cx="4248472" cy="205054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176553"/>
                <a:gridCol w="924496"/>
                <a:gridCol w="1147423"/>
              </a:tblGrid>
              <a:tr h="98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dirty="0">
                          <a:effectLst/>
                        </a:rPr>
                        <a:t>PARÁMETROS</a:t>
                      </a:r>
                      <a:endParaRPr lang="es-P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</a:rPr>
                        <a:t>ANTES</a:t>
                      </a:r>
                      <a:endParaRPr lang="es-PE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</a:rPr>
                        <a:t>DESPUÉS</a:t>
                      </a:r>
                      <a:endParaRPr lang="es-PE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0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dirty="0">
                          <a:effectLst/>
                        </a:rPr>
                        <a:t>Amonio (ppm)</a:t>
                      </a:r>
                      <a:endParaRPr lang="es-P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dirty="0" smtClean="0">
                          <a:effectLst/>
                        </a:rPr>
                        <a:t>5</a:t>
                      </a:r>
                      <a:endParaRPr lang="es-P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</a:rPr>
                        <a:t>2</a:t>
                      </a:r>
                      <a:endParaRPr lang="es-PE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0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</a:rPr>
                        <a:t>Oxígeno (ppm)</a:t>
                      </a:r>
                      <a:endParaRPr lang="es-PE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dirty="0">
                          <a:effectLst/>
                        </a:rPr>
                        <a:t>3.3</a:t>
                      </a:r>
                      <a:endParaRPr lang="es-P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dirty="0">
                          <a:effectLst/>
                        </a:rPr>
                        <a:t>6.7</a:t>
                      </a:r>
                      <a:endParaRPr lang="es-P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0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</a:rPr>
                        <a:t>Nitrito (ppm)</a:t>
                      </a:r>
                      <a:endParaRPr lang="es-PE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dirty="0">
                          <a:effectLst/>
                        </a:rPr>
                        <a:t>0.9</a:t>
                      </a:r>
                      <a:endParaRPr lang="es-P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</a:rPr>
                        <a:t>0.04</a:t>
                      </a:r>
                      <a:endParaRPr lang="es-PE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0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</a:rPr>
                        <a:t>pH (ppm)</a:t>
                      </a:r>
                      <a:endParaRPr lang="es-PE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dirty="0">
                          <a:effectLst/>
                        </a:rPr>
                        <a:t>5.8</a:t>
                      </a:r>
                      <a:endParaRPr lang="es-P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</a:rPr>
                        <a:t>6.8</a:t>
                      </a:r>
                      <a:endParaRPr lang="es-PE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0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</a:rPr>
                        <a:t>Transparencia (cm)</a:t>
                      </a:r>
                      <a:endParaRPr lang="es-PE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dirty="0">
                          <a:effectLst/>
                        </a:rPr>
                        <a:t>1.7</a:t>
                      </a:r>
                      <a:endParaRPr lang="es-P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dirty="0">
                          <a:effectLst/>
                        </a:rPr>
                        <a:t>14</a:t>
                      </a:r>
                      <a:endParaRPr lang="es-P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0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</a:rPr>
                        <a:t>Dióxido carbono (ppm)</a:t>
                      </a:r>
                      <a:endParaRPr lang="es-PE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dirty="0">
                          <a:effectLst/>
                        </a:rPr>
                        <a:t>44</a:t>
                      </a:r>
                      <a:endParaRPr lang="es-P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</a:rPr>
                        <a:t>24</a:t>
                      </a:r>
                      <a:endParaRPr lang="es-PE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0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</a:rPr>
                        <a:t>Dureza (ppm)</a:t>
                      </a:r>
                      <a:endParaRPr lang="es-PE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</a:rPr>
                        <a:t>50</a:t>
                      </a:r>
                      <a:endParaRPr lang="es-PE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</a:rPr>
                        <a:t>76</a:t>
                      </a:r>
                      <a:endParaRPr lang="es-PE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0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dirty="0">
                          <a:effectLst/>
                        </a:rPr>
                        <a:t>Alcalinidad (ppm)</a:t>
                      </a:r>
                      <a:endParaRPr lang="es-P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>
                          <a:effectLst/>
                        </a:rPr>
                        <a:t>164</a:t>
                      </a:r>
                      <a:endParaRPr lang="es-PE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300" dirty="0">
                          <a:effectLst/>
                        </a:rPr>
                        <a:t>156</a:t>
                      </a:r>
                      <a:endParaRPr lang="es-PE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3 Rectángulo"/>
          <p:cNvSpPr/>
          <p:nvPr/>
        </p:nvSpPr>
        <p:spPr>
          <a:xfrm>
            <a:off x="5834234" y="1988840"/>
            <a:ext cx="6092825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b="1" dirty="0"/>
              <a:t>Metodología:</a:t>
            </a:r>
            <a:r>
              <a:rPr lang="es-MX" dirty="0"/>
              <a:t> </a:t>
            </a:r>
            <a:endParaRPr lang="es-MX" dirty="0" smtClean="0"/>
          </a:p>
          <a:p>
            <a:pPr algn="just"/>
            <a:r>
              <a:rPr lang="es-MX" sz="1600" dirty="0" smtClean="0"/>
              <a:t>Se </a:t>
            </a:r>
            <a:r>
              <a:rPr lang="es-MX" sz="1600" dirty="0"/>
              <a:t>utilizó un estanque de </a:t>
            </a:r>
            <a:r>
              <a:rPr lang="es-MX" sz="1600" dirty="0" smtClean="0"/>
              <a:t>200m</a:t>
            </a:r>
            <a:r>
              <a:rPr lang="es-MX" sz="1600" baseline="30000" dirty="0" smtClean="0"/>
              <a:t>2</a:t>
            </a:r>
            <a:r>
              <a:rPr lang="es-MX" sz="1600" dirty="0"/>
              <a:t>. </a:t>
            </a:r>
          </a:p>
          <a:p>
            <a:pPr algn="just"/>
            <a:r>
              <a:rPr lang="es-MX" sz="1600" dirty="0" smtClean="0"/>
              <a:t>Densidad de manejo 1 </a:t>
            </a:r>
            <a:r>
              <a:rPr lang="es-MX" sz="1600" dirty="0" err="1" smtClean="0"/>
              <a:t>paiche</a:t>
            </a:r>
            <a:r>
              <a:rPr lang="es-MX" sz="1600" dirty="0" smtClean="0"/>
              <a:t>/ 10 m</a:t>
            </a:r>
            <a:r>
              <a:rPr lang="es-MX" sz="1600" baseline="30000" dirty="0"/>
              <a:t>2</a:t>
            </a:r>
            <a:endParaRPr lang="es-MX" sz="1600" dirty="0" smtClean="0"/>
          </a:p>
          <a:p>
            <a:pPr algn="just"/>
            <a:r>
              <a:rPr lang="es-MX" sz="1600" dirty="0" smtClean="0"/>
              <a:t>Se </a:t>
            </a:r>
            <a:r>
              <a:rPr lang="es-MX" sz="1600" dirty="0"/>
              <a:t>utilizó 0.3 ppm de De-</a:t>
            </a:r>
            <a:r>
              <a:rPr lang="es-MX" sz="1600" dirty="0" err="1"/>
              <a:t>odorase</a:t>
            </a:r>
            <a:r>
              <a:rPr lang="es-MX" sz="1600" dirty="0"/>
              <a:t>, el cual fue incorporado al agua del estanque cada semana. </a:t>
            </a:r>
            <a:endParaRPr lang="es-MX" sz="1600" dirty="0" smtClean="0"/>
          </a:p>
        </p:txBody>
      </p:sp>
      <p:grpSp>
        <p:nvGrpSpPr>
          <p:cNvPr id="7" name="6 Grupo"/>
          <p:cNvGrpSpPr/>
          <p:nvPr/>
        </p:nvGrpSpPr>
        <p:grpSpPr>
          <a:xfrm>
            <a:off x="5230316" y="3683215"/>
            <a:ext cx="3562185" cy="2382639"/>
            <a:chOff x="5518348" y="3212976"/>
            <a:chExt cx="3562185" cy="2232248"/>
          </a:xfrm>
        </p:grpSpPr>
        <p:pic>
          <p:nvPicPr>
            <p:cNvPr id="6" name="Imagen 1" descr="F:\DCIM\101_PANA\P1010975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3"/>
            <a:stretch>
              <a:fillRect/>
            </a:stretch>
          </p:blipFill>
          <p:spPr bwMode="auto">
            <a:xfrm>
              <a:off x="6939160" y="3212976"/>
              <a:ext cx="2141373" cy="2232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Imagen 30" descr="E:\USB BAUTI\TRIGOSO\fotos practica E.M\Desarrollo (51)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5" t="14886" b="-352"/>
            <a:stretch>
              <a:fillRect/>
            </a:stretch>
          </p:blipFill>
          <p:spPr bwMode="auto">
            <a:xfrm>
              <a:off x="5518348" y="3212976"/>
              <a:ext cx="1728192" cy="2232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292100" dist="139700" dir="2700000" algn="tl" rotWithShape="0">
                      <a:srgbClr val="333333">
                        <a:alpha val="64999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431688" y="215642"/>
            <a:ext cx="1137412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PE" sz="2500" b="1" i="1" dirty="0" smtClean="0">
                <a:solidFill>
                  <a:srgbClr val="FFC000"/>
                </a:solidFill>
                <a:latin typeface="Garamond" pitchFamily="18" charset="0"/>
              </a:rPr>
              <a:t>Avances: </a:t>
            </a:r>
            <a:r>
              <a:rPr lang="es-ES" altLang="es-PE" sz="2500" b="1" i="1" dirty="0" smtClean="0">
                <a:solidFill>
                  <a:srgbClr val="FFC000"/>
                </a:solidFill>
                <a:latin typeface="Garamond" pitchFamily="18" charset="0"/>
              </a:rPr>
              <a:t>ACUICULTURA </a:t>
            </a:r>
            <a:r>
              <a:rPr lang="es-ES" altLang="es-PE" sz="2500" b="1" i="1" dirty="0">
                <a:solidFill>
                  <a:srgbClr val="FFC000"/>
                </a:solidFill>
                <a:latin typeface="Garamond" pitchFamily="18" charset="0"/>
              </a:rPr>
              <a:t>EN UCAYALI</a:t>
            </a:r>
          </a:p>
        </p:txBody>
      </p:sp>
    </p:spTree>
    <p:extLst>
      <p:ext uri="{BB962C8B-B14F-4D97-AF65-F5344CB8AC3E}">
        <p14:creationId xmlns:p14="http://schemas.microsoft.com/office/powerpoint/2010/main" val="170487554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56"/>
          <p:cNvGraphicFramePr>
            <a:graphicFrameLocks noChangeAspect="1"/>
          </p:cNvGraphicFramePr>
          <p:nvPr/>
        </p:nvGraphicFramePr>
        <p:xfrm>
          <a:off x="135432" y="71438"/>
          <a:ext cx="503635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9" r:id="rId4" imgW="2514286" imgH="4458322" progId="">
                  <p:embed/>
                </p:oleObj>
              </mc:Choice>
              <mc:Fallback>
                <p:oleObj r:id="rId4" imgW="2514286" imgH="445832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432" y="71438"/>
                        <a:ext cx="503635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99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9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7 Marcador de fecha"/>
          <p:cNvSpPr>
            <a:spLocks noGrp="1"/>
          </p:cNvSpPr>
          <p:nvPr>
            <p:ph type="dt" sz="quarter" idx="10"/>
          </p:nvPr>
        </p:nvSpPr>
        <p:spPr>
          <a:xfrm>
            <a:off x="8329030" y="6534150"/>
            <a:ext cx="2437765" cy="32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3F1EE2E-9DA9-4978-887B-DA809C95F386}" type="datetime1">
              <a:rPr lang="es-PE" altLang="es-PE" sz="1400" b="1" i="1" smtClean="0">
                <a:solidFill>
                  <a:srgbClr val="0099CC"/>
                </a:solidFill>
                <a:latin typeface="Californian FB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17/11/2017</a:t>
            </a:fld>
            <a:endParaRPr lang="es-ES" altLang="es-PE" sz="1400" b="1" i="1" smtClean="0">
              <a:solidFill>
                <a:srgbClr val="0099CC"/>
              </a:solidFill>
              <a:latin typeface="Californian FB" pitchFamily="18" charset="0"/>
            </a:endParaRPr>
          </a:p>
        </p:txBody>
      </p:sp>
      <p:sp>
        <p:nvSpPr>
          <p:cNvPr id="8197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469346" y="6429376"/>
            <a:ext cx="433804" cy="428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907CA45-8D45-4F8D-AC21-7C4E268C84BF}" type="slidenum">
              <a:rPr lang="es-ES" altLang="es-PE" sz="1400" b="1" i="1" smtClean="0">
                <a:solidFill>
                  <a:srgbClr val="0099CC"/>
                </a:solidFill>
                <a:latin typeface="Californian FB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s-ES" altLang="es-PE" sz="1400" b="1" i="1" smtClean="0">
              <a:solidFill>
                <a:srgbClr val="0099CC"/>
              </a:solidFill>
              <a:latin typeface="Californian FB" pitchFamily="18" charset="0"/>
            </a:endParaRPr>
          </a:p>
        </p:txBody>
      </p:sp>
      <p:sp>
        <p:nvSpPr>
          <p:cNvPr id="8198" name="9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" y="6534150"/>
            <a:ext cx="4346501" cy="323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s-ES" altLang="es-PE" sz="1400" b="1" i="1" smtClean="0">
                <a:solidFill>
                  <a:srgbClr val="0099CC"/>
                </a:solidFill>
                <a:latin typeface="Californian FB" pitchFamily="18" charset="0"/>
              </a:rPr>
              <a:t>Blgo. Pesq. Roger S. Bazán Albitez</a:t>
            </a:r>
          </a:p>
        </p:txBody>
      </p:sp>
      <p:sp>
        <p:nvSpPr>
          <p:cNvPr id="2" name="1 Rectángulo"/>
          <p:cNvSpPr/>
          <p:nvPr/>
        </p:nvSpPr>
        <p:spPr>
          <a:xfrm>
            <a:off x="117748" y="836712"/>
            <a:ext cx="118093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 smtClean="0"/>
              <a:t>Estudio:</a:t>
            </a:r>
          </a:p>
          <a:p>
            <a:pPr algn="just"/>
            <a:r>
              <a:rPr lang="es-ES" b="1" dirty="0"/>
              <a:t>Uso de </a:t>
            </a:r>
            <a:r>
              <a:rPr lang="es-ES" b="1" dirty="0" err="1"/>
              <a:t>probióticos</a:t>
            </a:r>
            <a:r>
              <a:rPr lang="es-ES" b="1" dirty="0"/>
              <a:t> </a:t>
            </a:r>
            <a:r>
              <a:rPr lang="es-ES" b="1" i="1" dirty="0" err="1"/>
              <a:t>Lactobacillus</a:t>
            </a:r>
            <a:r>
              <a:rPr lang="es-ES" b="1" dirty="0"/>
              <a:t> </a:t>
            </a:r>
            <a:r>
              <a:rPr lang="es-ES" b="1" dirty="0" err="1"/>
              <a:t>sp</a:t>
            </a:r>
            <a:r>
              <a:rPr lang="es-ES" b="1" dirty="0"/>
              <a:t> en la alimentación de post larvas/alevinos de paco y/o </a:t>
            </a:r>
            <a:r>
              <a:rPr lang="es-ES" b="1" dirty="0" err="1"/>
              <a:t>gamitana</a:t>
            </a:r>
            <a:r>
              <a:rPr lang="es-MX" b="1" dirty="0" smtClean="0"/>
              <a:t>.</a:t>
            </a:r>
            <a:endParaRPr lang="es-MX" b="1" dirty="0" smtClean="0"/>
          </a:p>
        </p:txBody>
      </p:sp>
      <p:sp>
        <p:nvSpPr>
          <p:cNvPr id="5" name="4 Rectángulo"/>
          <p:cNvSpPr/>
          <p:nvPr/>
        </p:nvSpPr>
        <p:spPr>
          <a:xfrm>
            <a:off x="45740" y="1628800"/>
            <a:ext cx="6073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/>
              <a:t>Objetivo:</a:t>
            </a:r>
            <a:r>
              <a:rPr lang="es-MX" dirty="0"/>
              <a:t> </a:t>
            </a:r>
            <a:r>
              <a:rPr lang="es-MX" dirty="0" smtClean="0"/>
              <a:t>Evaluar </a:t>
            </a:r>
            <a:r>
              <a:rPr lang="es-MX" dirty="0"/>
              <a:t>el efecto </a:t>
            </a:r>
            <a:r>
              <a:rPr lang="es-MX" dirty="0" smtClean="0"/>
              <a:t>de 3 concentraciones de </a:t>
            </a:r>
            <a:r>
              <a:rPr lang="es-ES" i="1" dirty="0" err="1"/>
              <a:t>Lactobacillus</a:t>
            </a:r>
            <a:r>
              <a:rPr lang="es-ES" dirty="0"/>
              <a:t> </a:t>
            </a:r>
            <a:r>
              <a:rPr lang="es-ES" dirty="0" err="1"/>
              <a:t>sp</a:t>
            </a:r>
            <a:r>
              <a:rPr lang="es-ES" dirty="0"/>
              <a:t> en la alimentación de </a:t>
            </a:r>
            <a:r>
              <a:rPr lang="es-ES" dirty="0" smtClean="0"/>
              <a:t>alevinos </a:t>
            </a:r>
            <a:r>
              <a:rPr lang="es-ES" dirty="0"/>
              <a:t>de </a:t>
            </a:r>
            <a:r>
              <a:rPr lang="es-ES" dirty="0" err="1" smtClean="0"/>
              <a:t>gamitana</a:t>
            </a:r>
            <a:r>
              <a:rPr lang="es-MX" dirty="0" smtClean="0"/>
              <a:t>.</a:t>
            </a:r>
            <a:endParaRPr lang="es-MX" dirty="0" smtClean="0"/>
          </a:p>
        </p:txBody>
      </p:sp>
      <p:sp>
        <p:nvSpPr>
          <p:cNvPr id="82" name="Rectangle 118"/>
          <p:cNvSpPr>
            <a:spLocks noChangeArrowheads="1"/>
          </p:cNvSpPr>
          <p:nvPr/>
        </p:nvSpPr>
        <p:spPr bwMode="auto">
          <a:xfrm>
            <a:off x="6526459" y="6107088"/>
            <a:ext cx="547261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44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44563" algn="l"/>
              </a:tabLst>
            </a:pPr>
            <a:r>
              <a:rPr kumimoji="0" lang="es-MX" altLang="es-PE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Figura 1.</a:t>
            </a:r>
            <a:r>
              <a:rPr kumimoji="0" lang="es-MX" altLang="es-P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s-MX" altLang="es-P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Ejemplar de </a:t>
            </a:r>
            <a:r>
              <a:rPr kumimoji="0" lang="es-MX" altLang="es-PE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gamitana</a:t>
            </a:r>
            <a:r>
              <a:rPr kumimoji="0" lang="es-MX" altLang="es-P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Evolución del crecimiento en peso en la crianza de </a:t>
            </a:r>
            <a:r>
              <a:rPr kumimoji="0" lang="es-MX" altLang="es-PE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gamitana</a:t>
            </a:r>
            <a:r>
              <a:rPr kumimoji="0" lang="es-MX" altLang="es-PE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con tres concentraciones de </a:t>
            </a:r>
            <a:r>
              <a:rPr kumimoji="0" lang="es-MX" altLang="es-PE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probiótico</a:t>
            </a:r>
            <a:endParaRPr kumimoji="0" lang="es-MX" altLang="es-PE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Rectangle 143"/>
          <p:cNvSpPr>
            <a:spLocks noChangeArrowheads="1"/>
          </p:cNvSpPr>
          <p:nvPr/>
        </p:nvSpPr>
        <p:spPr bwMode="auto">
          <a:xfrm>
            <a:off x="0" y="457200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altLang="es-P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MX" altLang="es-PE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s-MX" altLang="es-P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84 Rectángulo"/>
          <p:cNvSpPr/>
          <p:nvPr/>
        </p:nvSpPr>
        <p:spPr>
          <a:xfrm>
            <a:off x="6670476" y="1628800"/>
            <a:ext cx="511256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/>
              <a:t>Resultados</a:t>
            </a:r>
            <a:r>
              <a:rPr lang="es-MX" b="1" dirty="0" smtClean="0"/>
              <a:t>:  </a:t>
            </a:r>
          </a:p>
          <a:p>
            <a:pPr algn="just"/>
            <a:r>
              <a:rPr lang="es-ES" sz="1600" dirty="0"/>
              <a:t>El análisis </a:t>
            </a:r>
            <a:r>
              <a:rPr lang="es-ES" sz="1600" dirty="0" smtClean="0"/>
              <a:t>de datos </a:t>
            </a:r>
            <a:r>
              <a:rPr lang="es-ES" sz="1600" dirty="0"/>
              <a:t>biométricos y </a:t>
            </a:r>
            <a:r>
              <a:rPr lang="es-ES" sz="1600" dirty="0" smtClean="0"/>
              <a:t>hematológicos, </a:t>
            </a:r>
            <a:r>
              <a:rPr lang="es-ES" sz="1600" dirty="0"/>
              <a:t>no </a:t>
            </a:r>
            <a:r>
              <a:rPr lang="es-ES" sz="1600" dirty="0" smtClean="0"/>
              <a:t>presentaron diferencias </a:t>
            </a:r>
            <a:r>
              <a:rPr lang="es-ES" sz="1600" dirty="0"/>
              <a:t>significativas entre los tratamientos, sin embargo se observa una mayor ganancia de peso diario en el T-3 (0.61 gramos/día). </a:t>
            </a:r>
            <a:endParaRPr lang="es-PE" sz="1700" dirty="0"/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6526459" y="3645024"/>
            <a:ext cx="2376265" cy="2291653"/>
            <a:chOff x="7991" y="2470"/>
            <a:chExt cx="2749" cy="2390"/>
          </a:xfrm>
        </p:grpSpPr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8070" y="2470"/>
              <a:ext cx="2583" cy="3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PE" altLang="es-PE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Alevino de “gamitana”</a:t>
              </a:r>
              <a:endParaRPr kumimoji="0" lang="es-PE" altLang="es-P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8676" name="Picture 4" descr="ALEVINO PROBIOTICO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1" y="2798"/>
              <a:ext cx="2749" cy="2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732" y="3717032"/>
            <a:ext cx="295232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3 Rectángulo"/>
          <p:cNvSpPr/>
          <p:nvPr/>
        </p:nvSpPr>
        <p:spPr>
          <a:xfrm>
            <a:off x="45740" y="2636912"/>
            <a:ext cx="62646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/>
              <a:t>Metodología</a:t>
            </a:r>
            <a:r>
              <a:rPr lang="es-MX" sz="1600" b="1" dirty="0" smtClean="0"/>
              <a:t>:</a:t>
            </a:r>
            <a:r>
              <a:rPr lang="es-MX" sz="1600" dirty="0" smtClean="0"/>
              <a:t> </a:t>
            </a:r>
            <a:r>
              <a:rPr lang="es-MX" sz="1600" dirty="0" smtClean="0"/>
              <a:t>360 alevinos distribuidas </a:t>
            </a:r>
            <a:r>
              <a:rPr lang="es-MX" sz="1600" dirty="0" smtClean="0"/>
              <a:t>12 UE, densidad </a:t>
            </a:r>
            <a:r>
              <a:rPr lang="es-MX" sz="1600" dirty="0" smtClean="0"/>
              <a:t>1pez/2L</a:t>
            </a:r>
            <a:r>
              <a:rPr lang="es-MX" sz="1600" baseline="30000" dirty="0" smtClean="0"/>
              <a:t>-1</a:t>
            </a:r>
            <a:r>
              <a:rPr lang="es-MX" sz="1600" dirty="0" smtClean="0"/>
              <a:t>. Manejo de los peces con sistema de ingreso y salida de agua y con aireación</a:t>
            </a:r>
          </a:p>
          <a:p>
            <a:pPr algn="just"/>
            <a:r>
              <a:rPr lang="es-MX" sz="1600" dirty="0" smtClean="0"/>
              <a:t>Se </a:t>
            </a:r>
            <a:r>
              <a:rPr lang="es-MX" sz="1600" dirty="0" smtClean="0"/>
              <a:t>empleó DCA con </a:t>
            </a:r>
            <a:r>
              <a:rPr lang="es-MX" sz="1600" dirty="0"/>
              <a:t>tres </a:t>
            </a:r>
            <a:r>
              <a:rPr lang="es-MX" sz="1600" dirty="0" smtClean="0"/>
              <a:t>tratamientos x 3R:</a:t>
            </a:r>
          </a:p>
          <a:p>
            <a:pPr algn="just"/>
            <a:r>
              <a:rPr lang="es-MX" sz="1600" dirty="0" smtClean="0"/>
              <a:t>TC </a:t>
            </a:r>
            <a:r>
              <a:rPr lang="es-MX" sz="1600" dirty="0"/>
              <a:t>= </a:t>
            </a:r>
            <a:r>
              <a:rPr lang="es-MX" sz="1600" dirty="0" smtClean="0"/>
              <a:t>alimento balaceado AB: 28%PB</a:t>
            </a:r>
            <a:r>
              <a:rPr lang="es-MX" sz="1600" dirty="0" smtClean="0"/>
              <a:t>, </a:t>
            </a:r>
            <a:endParaRPr lang="es-MX" sz="1600" dirty="0" smtClean="0"/>
          </a:p>
          <a:p>
            <a:pPr algn="just"/>
            <a:r>
              <a:rPr lang="es-MX" sz="1600" dirty="0" smtClean="0"/>
              <a:t>T1 </a:t>
            </a:r>
            <a:r>
              <a:rPr lang="es-MX" sz="1600" dirty="0"/>
              <a:t>= </a:t>
            </a:r>
            <a:r>
              <a:rPr lang="es-MX" sz="1600" dirty="0" smtClean="0"/>
              <a:t>AB + 05% </a:t>
            </a:r>
            <a:r>
              <a:rPr lang="es-MX" sz="1600" i="1" dirty="0" err="1" smtClean="0"/>
              <a:t>Lactobacillus</a:t>
            </a:r>
            <a:r>
              <a:rPr lang="es-MX" sz="1600" i="1" dirty="0" smtClean="0"/>
              <a:t> </a:t>
            </a:r>
            <a:r>
              <a:rPr lang="es-MX" sz="1600" dirty="0" err="1" smtClean="0"/>
              <a:t>sp</a:t>
            </a:r>
            <a:r>
              <a:rPr lang="es-MX" sz="1600" dirty="0" smtClean="0"/>
              <a:t>.,</a:t>
            </a:r>
            <a:endParaRPr lang="es-MX" sz="1600" dirty="0" smtClean="0"/>
          </a:p>
          <a:p>
            <a:pPr algn="just"/>
            <a:r>
              <a:rPr lang="es-MX" sz="1600" dirty="0" smtClean="0"/>
              <a:t>T2 </a:t>
            </a:r>
            <a:r>
              <a:rPr lang="es-MX" sz="1600" dirty="0"/>
              <a:t>= </a:t>
            </a:r>
            <a:r>
              <a:rPr lang="es-MX" sz="1600" dirty="0"/>
              <a:t>AB + </a:t>
            </a:r>
            <a:r>
              <a:rPr lang="es-MX" sz="1600" dirty="0" smtClean="0"/>
              <a:t>10% </a:t>
            </a:r>
            <a:r>
              <a:rPr lang="es-MX" sz="1600" i="1" dirty="0" err="1"/>
              <a:t>Lactobacillus</a:t>
            </a:r>
            <a:r>
              <a:rPr lang="es-MX" sz="1600" i="1" dirty="0"/>
              <a:t> </a:t>
            </a:r>
            <a:r>
              <a:rPr lang="es-MX" sz="1600" dirty="0" err="1"/>
              <a:t>sp</a:t>
            </a:r>
            <a:r>
              <a:rPr lang="es-MX" sz="1600" dirty="0" smtClean="0"/>
              <a:t>., </a:t>
            </a:r>
            <a:endParaRPr lang="es-MX" sz="1600" dirty="0" smtClean="0"/>
          </a:p>
          <a:p>
            <a:pPr algn="just"/>
            <a:r>
              <a:rPr lang="es-MX" sz="1600" dirty="0" smtClean="0"/>
              <a:t>T3 </a:t>
            </a:r>
            <a:r>
              <a:rPr lang="es-MX" sz="1600" dirty="0"/>
              <a:t>= </a:t>
            </a:r>
            <a:r>
              <a:rPr lang="es-MX" sz="1600" dirty="0"/>
              <a:t>AB + </a:t>
            </a:r>
            <a:r>
              <a:rPr lang="es-MX" sz="1600" dirty="0" smtClean="0"/>
              <a:t>15</a:t>
            </a:r>
            <a:r>
              <a:rPr lang="es-MX" sz="1600" dirty="0"/>
              <a:t>% </a:t>
            </a:r>
            <a:r>
              <a:rPr lang="es-MX" sz="1600" i="1" dirty="0" err="1"/>
              <a:t>Lactobacillus</a:t>
            </a:r>
            <a:r>
              <a:rPr lang="es-MX" sz="1600" i="1" dirty="0"/>
              <a:t> </a:t>
            </a:r>
            <a:r>
              <a:rPr lang="es-MX" sz="1600" dirty="0" err="1"/>
              <a:t>sp</a:t>
            </a:r>
            <a:r>
              <a:rPr lang="es-MX" sz="1600" dirty="0" smtClean="0"/>
              <a:t>.. </a:t>
            </a:r>
            <a:endParaRPr lang="es-MX" sz="1600" dirty="0" smtClean="0"/>
          </a:p>
          <a:p>
            <a:pPr algn="just"/>
            <a:r>
              <a:rPr lang="es-MX" sz="1600" dirty="0" smtClean="0"/>
              <a:t>Se empeló </a:t>
            </a:r>
            <a:r>
              <a:rPr lang="es-MX" sz="1600" dirty="0" smtClean="0"/>
              <a:t>TA 5%, s</a:t>
            </a:r>
            <a:r>
              <a:rPr lang="es-MX" sz="1600" dirty="0" smtClean="0"/>
              <a:t>uministro </a:t>
            </a:r>
            <a:r>
              <a:rPr lang="es-MX" sz="1600" dirty="0" smtClean="0"/>
              <a:t>de </a:t>
            </a:r>
            <a:r>
              <a:rPr lang="es-MX" sz="1600" dirty="0" smtClean="0"/>
              <a:t>3 </a:t>
            </a:r>
            <a:r>
              <a:rPr lang="es-MX" sz="1600" dirty="0"/>
              <a:t>veces por </a:t>
            </a:r>
            <a:r>
              <a:rPr lang="es-MX" sz="1600" dirty="0" smtClean="0"/>
              <a:t>día, durante 3 meses.</a:t>
            </a:r>
          </a:p>
          <a:p>
            <a:pPr algn="just"/>
            <a:r>
              <a:rPr lang="es-MX" sz="1600" dirty="0" smtClean="0"/>
              <a:t>Se realizó análisis hematológico.</a:t>
            </a:r>
            <a:endParaRPr lang="es-MX" sz="1600" dirty="0" smtClean="0"/>
          </a:p>
          <a:p>
            <a:pPr algn="just"/>
            <a:endParaRPr lang="es-MX" sz="1600" dirty="0" smtClean="0"/>
          </a:p>
          <a:p>
            <a:pPr algn="just"/>
            <a:r>
              <a:rPr lang="es-MX" sz="1600" b="1" dirty="0" smtClean="0"/>
              <a:t>Conclusiones</a:t>
            </a:r>
            <a:r>
              <a:rPr lang="es-MX" sz="1600" b="1" dirty="0" smtClean="0"/>
              <a:t>:</a:t>
            </a:r>
          </a:p>
          <a:p>
            <a:pPr algn="just"/>
            <a:r>
              <a:rPr lang="es-MX" sz="1600" dirty="0" smtClean="0"/>
              <a:t>No hay diferencias significativas</a:t>
            </a:r>
            <a:r>
              <a:rPr lang="es-MX" sz="1600" dirty="0"/>
              <a:t>, pero al final del </a:t>
            </a:r>
            <a:r>
              <a:rPr lang="es-MX" sz="1600" dirty="0" smtClean="0"/>
              <a:t>estudio se </a:t>
            </a:r>
            <a:r>
              <a:rPr lang="es-MX" sz="1600" dirty="0" smtClean="0"/>
              <a:t>observa un mejor desempeño en T3</a:t>
            </a:r>
            <a:r>
              <a:rPr lang="es-MX" sz="1600" b="1" dirty="0" smtClean="0"/>
              <a:t>.</a:t>
            </a:r>
            <a:endParaRPr lang="es-PE" sz="1600" b="1" dirty="0"/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431688" y="215642"/>
            <a:ext cx="1137412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PE" sz="2500" b="1" i="1" dirty="0" smtClean="0">
                <a:solidFill>
                  <a:srgbClr val="FFC000"/>
                </a:solidFill>
                <a:latin typeface="Garamond" pitchFamily="18" charset="0"/>
              </a:rPr>
              <a:t>Avances: </a:t>
            </a:r>
            <a:r>
              <a:rPr lang="es-ES" altLang="es-PE" sz="2500" b="1" i="1" dirty="0" smtClean="0">
                <a:solidFill>
                  <a:srgbClr val="FFC000"/>
                </a:solidFill>
                <a:latin typeface="Garamond" pitchFamily="18" charset="0"/>
              </a:rPr>
              <a:t>ACUICULTURA </a:t>
            </a:r>
            <a:r>
              <a:rPr lang="es-ES" altLang="es-PE" sz="2500" b="1" i="1" dirty="0">
                <a:solidFill>
                  <a:srgbClr val="FFC000"/>
                </a:solidFill>
                <a:latin typeface="Garamond" pitchFamily="18" charset="0"/>
              </a:rPr>
              <a:t>EN UCAYALI</a:t>
            </a:r>
          </a:p>
        </p:txBody>
      </p:sp>
    </p:spTree>
    <p:extLst>
      <p:ext uri="{BB962C8B-B14F-4D97-AF65-F5344CB8AC3E}">
        <p14:creationId xmlns:p14="http://schemas.microsoft.com/office/powerpoint/2010/main" val="33003885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Subtítulo"/>
          <p:cNvSpPr txBox="1">
            <a:spLocks/>
          </p:cNvSpPr>
          <p:nvPr/>
        </p:nvSpPr>
        <p:spPr>
          <a:xfrm>
            <a:off x="421983" y="404664"/>
            <a:ext cx="11217045" cy="5627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2920" indent="-22383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41363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9667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080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444752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82496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20240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57984" indent="-173736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4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16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Estudio: </a:t>
            </a:r>
            <a:r>
              <a:rPr lang="es-ES" sz="1600" b="1" dirty="0" smtClean="0">
                <a:solidFill>
                  <a:schemeClr val="tx1"/>
                </a:solidFill>
              </a:rPr>
              <a:t>Aprovechamiento de metabolitos nitrogenados de crianza de juveniles de </a:t>
            </a:r>
            <a:r>
              <a:rPr lang="es-ES" sz="1600" b="1" i="1" dirty="0" smtClean="0">
                <a:solidFill>
                  <a:schemeClr val="tx1"/>
                </a:solidFill>
              </a:rPr>
              <a:t>Arapaima gigas</a:t>
            </a:r>
            <a:r>
              <a:rPr lang="es-ES" sz="1600" b="1" dirty="0" smtClean="0">
                <a:solidFill>
                  <a:schemeClr val="tx1"/>
                </a:solidFill>
              </a:rPr>
              <a:t> </a:t>
            </a:r>
            <a:r>
              <a:rPr lang="es-ES" sz="1600" b="1" dirty="0" err="1" smtClean="0">
                <a:solidFill>
                  <a:schemeClr val="tx1"/>
                </a:solidFill>
              </a:rPr>
              <a:t>paiche</a:t>
            </a:r>
            <a:r>
              <a:rPr lang="es-ES" sz="1600" b="1" dirty="0" smtClean="0">
                <a:solidFill>
                  <a:schemeClr val="tx1"/>
                </a:solidFill>
              </a:rPr>
              <a:t> en diferentes densidades en un sistema abierto de </a:t>
            </a:r>
            <a:r>
              <a:rPr lang="es-ES" sz="1600" b="1" dirty="0" err="1" smtClean="0">
                <a:solidFill>
                  <a:schemeClr val="tx1"/>
                </a:solidFill>
              </a:rPr>
              <a:t>acuapónia</a:t>
            </a:r>
            <a:r>
              <a:rPr lang="es-ES" sz="1600" b="1" dirty="0" smtClean="0">
                <a:solidFill>
                  <a:schemeClr val="tx1"/>
                </a:solidFill>
              </a:rPr>
              <a:t>.</a:t>
            </a:r>
            <a:endParaRPr lang="es-PE" sz="1600" b="1" dirty="0">
              <a:solidFill>
                <a:schemeClr val="tx1"/>
              </a:solidFill>
            </a:endParaRPr>
          </a:p>
        </p:txBody>
      </p:sp>
      <p:sp>
        <p:nvSpPr>
          <p:cNvPr id="7" name="CuadroTexto 1"/>
          <p:cNvSpPr txBox="1"/>
          <p:nvPr/>
        </p:nvSpPr>
        <p:spPr>
          <a:xfrm>
            <a:off x="701013" y="1124744"/>
            <a:ext cx="3521191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>
                <a:latin typeface="Garamond" panose="02020404030301010803" pitchFamily="18" charset="0"/>
              </a:rPr>
              <a:t>Tratamientos: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s-ES" dirty="0" smtClean="0">
                <a:latin typeface="Garamond" panose="02020404030301010803" pitchFamily="18" charset="0"/>
              </a:rPr>
              <a:t>T1: 52 alevinos.m</a:t>
            </a:r>
            <a:r>
              <a:rPr lang="es-ES" baseline="30000" dirty="0" smtClean="0">
                <a:latin typeface="Garamond" panose="02020404030301010803" pitchFamily="18" charset="0"/>
              </a:rPr>
              <a:t>-3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>
                <a:latin typeface="Garamond" panose="02020404030301010803" pitchFamily="18" charset="0"/>
              </a:rPr>
              <a:t>T2: 104 alevinos.m</a:t>
            </a:r>
            <a:r>
              <a:rPr lang="es-ES" baseline="30000" dirty="0" smtClean="0">
                <a:latin typeface="Garamond" panose="02020404030301010803" pitchFamily="18" charset="0"/>
              </a:rPr>
              <a:t>-3</a:t>
            </a:r>
            <a:endParaRPr lang="es-PE" dirty="0">
              <a:latin typeface="Garamond" panose="02020404030301010803" pitchFamily="18" charset="0"/>
            </a:endParaRPr>
          </a:p>
        </p:txBody>
      </p:sp>
      <p:sp>
        <p:nvSpPr>
          <p:cNvPr id="8" name="Rectángulo 14"/>
          <p:cNvSpPr/>
          <p:nvPr/>
        </p:nvSpPr>
        <p:spPr>
          <a:xfrm>
            <a:off x="570072" y="2420888"/>
            <a:ext cx="4115935" cy="9233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>
                <a:latin typeface="Garamond" panose="02020404030301010803" pitchFamily="18" charset="0"/>
              </a:rPr>
              <a:t>Población: </a:t>
            </a:r>
            <a:endParaRPr lang="es-ES" b="1" dirty="0" smtClean="0">
              <a:latin typeface="Garamond" panose="020204040303010108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>
                <a:latin typeface="Garamond" panose="02020404030301010803" pitchFamily="18" charset="0"/>
              </a:rPr>
              <a:t>315 </a:t>
            </a:r>
            <a:r>
              <a:rPr lang="es-ES" dirty="0">
                <a:latin typeface="Garamond" panose="02020404030301010803" pitchFamily="18" charset="0"/>
              </a:rPr>
              <a:t>alevinos </a:t>
            </a:r>
            <a:r>
              <a:rPr lang="es-ES" dirty="0" smtClean="0">
                <a:latin typeface="Garamond" panose="02020404030301010803" pitchFamily="18" charset="0"/>
              </a:rPr>
              <a:t>de </a:t>
            </a:r>
            <a:r>
              <a:rPr lang="es-PE" dirty="0" smtClean="0"/>
              <a:t>36,183</a:t>
            </a:r>
            <a:r>
              <a:rPr lang="es-ES" dirty="0" smtClean="0">
                <a:latin typeface="Garamond" panose="02020404030301010803" pitchFamily="18" charset="0"/>
              </a:rPr>
              <a:t> cm y </a:t>
            </a:r>
            <a:r>
              <a:rPr lang="es-PE" dirty="0" smtClean="0"/>
              <a:t>404</a:t>
            </a:r>
            <a:r>
              <a:rPr lang="es-ES" dirty="0" smtClean="0">
                <a:latin typeface="Garamond" panose="02020404030301010803" pitchFamily="18" charset="0"/>
              </a:rPr>
              <a:t> g.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dirty="0" smtClean="0">
                <a:latin typeface="Garamond" panose="02020404030301010803" pitchFamily="18" charset="0"/>
              </a:rPr>
              <a:t>826 plántulas de lechuga </a:t>
            </a:r>
            <a:r>
              <a:rPr lang="es-ES" dirty="0">
                <a:latin typeface="Garamond" panose="02020404030301010803" pitchFamily="18" charset="0"/>
              </a:rPr>
              <a:t>(</a:t>
            </a:r>
            <a:r>
              <a:rPr lang="es-PE" i="1" dirty="0">
                <a:latin typeface="Garamond" panose="02020404030301010803" pitchFamily="18" charset="0"/>
              </a:rPr>
              <a:t>Lactuca sativa </a:t>
            </a:r>
            <a:r>
              <a:rPr lang="es-ES" dirty="0" smtClean="0">
                <a:latin typeface="Garamond" panose="02020404030301010803" pitchFamily="18" charset="0"/>
              </a:rPr>
              <a:t>)</a:t>
            </a:r>
            <a:endParaRPr lang="es-ES" dirty="0">
              <a:latin typeface="Garamond" panose="02020404030301010803" pitchFamily="18" charset="0"/>
            </a:endParaRPr>
          </a:p>
        </p:txBody>
      </p:sp>
      <p:pic>
        <p:nvPicPr>
          <p:cNvPr id="9" name="Picture 4" descr="Resultado de imagen para acuaponia en sustrato de piedr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0" t="4133"/>
          <a:stretch/>
        </p:blipFill>
        <p:spPr bwMode="auto">
          <a:xfrm>
            <a:off x="5014292" y="1412776"/>
            <a:ext cx="1775788" cy="1224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Imagen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24013" b="38188"/>
          <a:stretch/>
        </p:blipFill>
        <p:spPr>
          <a:xfrm rot="10800000" flipV="1">
            <a:off x="2941318" y="1412777"/>
            <a:ext cx="1847614" cy="485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1" name="Grupo 20"/>
          <p:cNvGrpSpPr/>
          <p:nvPr/>
        </p:nvGrpSpPr>
        <p:grpSpPr>
          <a:xfrm>
            <a:off x="6833082" y="1484784"/>
            <a:ext cx="5165986" cy="1999699"/>
            <a:chOff x="3559192" y="2588939"/>
            <a:chExt cx="4744291" cy="1803966"/>
          </a:xfrm>
        </p:grpSpPr>
        <p:pic>
          <p:nvPicPr>
            <p:cNvPr id="12" name="Picture 6" descr="Resultado de imagen para acuaponia en sustrato de piedr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192" y="2588939"/>
              <a:ext cx="4744291" cy="18039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3" name="Imagen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6" y="3025739"/>
              <a:ext cx="604892" cy="40326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14" name="Imagen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13" y="4214991"/>
            <a:ext cx="3824358" cy="202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CuadroTexto 31"/>
          <p:cNvSpPr txBox="1"/>
          <p:nvPr/>
        </p:nvSpPr>
        <p:spPr>
          <a:xfrm>
            <a:off x="3555775" y="3861048"/>
            <a:ext cx="447424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700" b="1" dirty="0" smtClean="0">
                <a:solidFill>
                  <a:schemeClr val="dk1"/>
                </a:solidFill>
                <a:latin typeface="Garamond" panose="02020404030301010803" pitchFamily="18" charset="0"/>
              </a:rPr>
              <a:t>SISTEMA ABIERTO DE AQUAPONIA</a:t>
            </a:r>
            <a:endParaRPr lang="es-PE" sz="1700" b="1" dirty="0">
              <a:solidFill>
                <a:schemeClr val="dk1"/>
              </a:solidFill>
              <a:latin typeface="Garamond" panose="02020404030301010803" pitchFamily="18" charset="0"/>
            </a:endParaRPr>
          </a:p>
        </p:txBody>
      </p:sp>
      <p:pic>
        <p:nvPicPr>
          <p:cNvPr id="30722" name="Picture 2" descr="20171011_145209 Inf octub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t="9833"/>
          <a:stretch>
            <a:fillRect/>
          </a:stretch>
        </p:blipFill>
        <p:spPr bwMode="auto">
          <a:xfrm>
            <a:off x="6035041" y="4214991"/>
            <a:ext cx="1643547" cy="216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IMG_20171013_150920 Inf octub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"/>
          <a:stretch>
            <a:fillRect/>
          </a:stretch>
        </p:blipFill>
        <p:spPr bwMode="auto">
          <a:xfrm>
            <a:off x="7693613" y="4239865"/>
            <a:ext cx="3225335" cy="21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29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1" y="692696"/>
            <a:ext cx="5193061" cy="2921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uadroTexto 17"/>
          <p:cNvSpPr txBox="1"/>
          <p:nvPr/>
        </p:nvSpPr>
        <p:spPr>
          <a:xfrm>
            <a:off x="5950396" y="764704"/>
            <a:ext cx="56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Tabla:</a:t>
            </a:r>
            <a:r>
              <a:rPr lang="es-ES" sz="1600" dirty="0" smtClean="0"/>
              <a:t> Resultados de 1ª evaluación biométrico (18.08.17)</a:t>
            </a: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761405"/>
              </p:ext>
            </p:extLst>
          </p:nvPr>
        </p:nvGraphicFramePr>
        <p:xfrm>
          <a:off x="5950396" y="1196752"/>
          <a:ext cx="5794812" cy="20574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682242"/>
                <a:gridCol w="936104"/>
                <a:gridCol w="1213210"/>
                <a:gridCol w="895562"/>
                <a:gridCol w="895562"/>
                <a:gridCol w="1172132"/>
              </a:tblGrid>
              <a:tr h="1905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PE" sz="1500" b="1" u="none" strike="noStrike" dirty="0">
                          <a:effectLst/>
                        </a:rPr>
                        <a:t>Tanque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PE" sz="1500" b="1" u="none" strike="noStrike">
                          <a:effectLst/>
                        </a:rPr>
                        <a:t>Tratamiento</a:t>
                      </a:r>
                      <a:endParaRPr lang="es-PE" sz="1500" b="1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PE" sz="1500" b="1" u="none" strike="noStrike">
                          <a:effectLst/>
                        </a:rPr>
                        <a:t>N° peces</a:t>
                      </a:r>
                      <a:endParaRPr lang="es-PE" sz="1500" b="1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PE" sz="1500" b="1" u="none" strike="noStrike">
                          <a:effectLst/>
                        </a:rPr>
                        <a:t>Biometría inicial</a:t>
                      </a:r>
                      <a:endParaRPr lang="es-PE" sz="1500" b="1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18097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u="none" strike="noStrike" dirty="0">
                          <a:effectLst/>
                        </a:rPr>
                        <a:t>Código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u="none" strike="noStrike" dirty="0">
                          <a:effectLst/>
                        </a:rPr>
                        <a:t>Descripción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u="none" strike="noStrike" dirty="0">
                          <a:effectLst/>
                        </a:rPr>
                        <a:t>Talla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u="none" strike="noStrike" dirty="0">
                          <a:effectLst/>
                        </a:rPr>
                        <a:t>Peso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ctr"/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s-PE" sz="1500" u="none" strike="noStrike" dirty="0">
                          <a:effectLst/>
                        </a:rPr>
                        <a:t>T-1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500" u="none" strike="noStrike" dirty="0">
                          <a:effectLst/>
                        </a:rPr>
                        <a:t>T2-R1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500" u="none" strike="noStrike" dirty="0">
                          <a:effectLst/>
                        </a:rPr>
                        <a:t>104 peces/m</a:t>
                      </a:r>
                      <a:r>
                        <a:rPr lang="es-PE" sz="1500" u="none" strike="noStrike" baseline="30000" dirty="0">
                          <a:effectLst/>
                        </a:rPr>
                        <a:t>3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>
                          <a:effectLst/>
                        </a:rPr>
                        <a:t>70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>
                          <a:effectLst/>
                        </a:rPr>
                        <a:t>40.29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 smtClean="0">
                          <a:effectLst/>
                        </a:rPr>
                        <a:t>512.0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s-PE" sz="1500" u="none" strike="noStrike">
                          <a:effectLst/>
                        </a:rPr>
                        <a:t>T-2</a:t>
                      </a:r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500" u="none" strike="noStrike">
                          <a:effectLst/>
                        </a:rPr>
                        <a:t>T2-R2</a:t>
                      </a:r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500" u="none" strike="noStrike">
                          <a:effectLst/>
                        </a:rPr>
                        <a:t>104 peces/m</a:t>
                      </a:r>
                      <a:r>
                        <a:rPr lang="es-PE" sz="1500" u="none" strike="noStrike" baseline="30000">
                          <a:effectLst/>
                        </a:rPr>
                        <a:t>3</a:t>
                      </a:r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>
                          <a:effectLst/>
                        </a:rPr>
                        <a:t>70</a:t>
                      </a:r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>
                          <a:effectLst/>
                        </a:rPr>
                        <a:t>37.37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 smtClean="0">
                          <a:effectLst/>
                        </a:rPr>
                        <a:t>472.0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s-PE" sz="1500" u="none" strike="noStrike" dirty="0">
                          <a:effectLst/>
                        </a:rPr>
                        <a:t>T-3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500" u="none" strike="noStrike" dirty="0">
                          <a:effectLst/>
                        </a:rPr>
                        <a:t>T1-R3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500" u="none" strike="noStrike">
                          <a:effectLst/>
                        </a:rPr>
                        <a:t>52 peces/m</a:t>
                      </a:r>
                      <a:r>
                        <a:rPr lang="es-PE" sz="1500" u="none" strike="noStrike" baseline="30000">
                          <a:effectLst/>
                        </a:rPr>
                        <a:t>3</a:t>
                      </a:r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>
                          <a:effectLst/>
                        </a:rPr>
                        <a:t>35</a:t>
                      </a:r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>
                          <a:effectLst/>
                        </a:rPr>
                        <a:t>41.61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 smtClean="0">
                          <a:effectLst/>
                        </a:rPr>
                        <a:t>565.0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s-PE" sz="1500" u="none" strike="noStrike" dirty="0">
                          <a:effectLst/>
                        </a:rPr>
                        <a:t>T-4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500" u="none" strike="noStrike" dirty="0">
                          <a:effectLst/>
                        </a:rPr>
                        <a:t>T1-R2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500" u="none" strike="noStrike" dirty="0">
                          <a:effectLst/>
                        </a:rPr>
                        <a:t>52 peces/m</a:t>
                      </a:r>
                      <a:r>
                        <a:rPr lang="es-PE" sz="1500" u="none" strike="noStrike" baseline="30000" dirty="0">
                          <a:effectLst/>
                        </a:rPr>
                        <a:t>3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>
                          <a:effectLst/>
                        </a:rPr>
                        <a:t>35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>
                          <a:effectLst/>
                        </a:rPr>
                        <a:t>38.56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 smtClean="0">
                          <a:effectLst/>
                        </a:rPr>
                        <a:t>444.0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s-PE" sz="1500" u="none" strike="noStrike" dirty="0">
                          <a:effectLst/>
                        </a:rPr>
                        <a:t>T-5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500" u="none" strike="noStrike">
                          <a:effectLst/>
                        </a:rPr>
                        <a:t>T1-R1</a:t>
                      </a:r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500" u="none" strike="noStrike">
                          <a:effectLst/>
                        </a:rPr>
                        <a:t>52 peces/m</a:t>
                      </a:r>
                      <a:r>
                        <a:rPr lang="es-PE" sz="1500" u="none" strike="noStrike" baseline="30000">
                          <a:effectLst/>
                        </a:rPr>
                        <a:t>3</a:t>
                      </a:r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>
                          <a:effectLst/>
                        </a:rPr>
                        <a:t>35</a:t>
                      </a:r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>
                          <a:effectLst/>
                        </a:rPr>
                        <a:t>36.18</a:t>
                      </a:r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 smtClean="0">
                          <a:effectLst/>
                        </a:rPr>
                        <a:t>404.0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s-PE" sz="1500" u="none" strike="noStrike" dirty="0">
                          <a:effectLst/>
                        </a:rPr>
                        <a:t>T-6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500" u="none" strike="noStrike" dirty="0">
                          <a:effectLst/>
                        </a:rPr>
                        <a:t>T2-R3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500" u="none" strike="noStrike" dirty="0">
                          <a:effectLst/>
                        </a:rPr>
                        <a:t>104 peces/m</a:t>
                      </a:r>
                      <a:r>
                        <a:rPr lang="es-PE" sz="1500" u="none" strike="noStrike" baseline="30000" dirty="0">
                          <a:effectLst/>
                        </a:rPr>
                        <a:t>3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>
                          <a:effectLst/>
                        </a:rPr>
                        <a:t>70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>
                          <a:effectLst/>
                        </a:rPr>
                        <a:t>39.23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 smtClean="0">
                          <a:effectLst/>
                        </a:rPr>
                        <a:t>464.0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l" fontAlgn="b"/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u="none" strike="noStrike" dirty="0">
                          <a:effectLst/>
                        </a:rPr>
                        <a:t>315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u="none" strike="noStrike" dirty="0">
                          <a:effectLst/>
                        </a:rPr>
                        <a:t>38.87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u="none" strike="noStrike" dirty="0">
                          <a:effectLst/>
                        </a:rPr>
                        <a:t>476.83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pic>
        <p:nvPicPr>
          <p:cNvPr id="11" name="Imagen 3"/>
          <p:cNvPicPr/>
          <p:nvPr/>
        </p:nvPicPr>
        <p:blipFill rotWithShape="1">
          <a:blip r:embed="rId3"/>
          <a:srcRect l="12591" t="22381" r="62877" b="55529"/>
          <a:stretch/>
        </p:blipFill>
        <p:spPr bwMode="auto">
          <a:xfrm>
            <a:off x="6382444" y="3925401"/>
            <a:ext cx="4993640" cy="25279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4"/>
          <p:cNvPicPr>
            <a:picLocks noChangeAspect="1"/>
          </p:cNvPicPr>
          <p:nvPr/>
        </p:nvPicPr>
        <p:blipFill rotWithShape="1">
          <a:blip r:embed="rId4"/>
          <a:srcRect l="12920" t="22438" r="60515" b="55906"/>
          <a:stretch/>
        </p:blipFill>
        <p:spPr>
          <a:xfrm>
            <a:off x="261764" y="4077072"/>
            <a:ext cx="5472608" cy="250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718148" y="1124744"/>
            <a:ext cx="8136904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300" b="1" dirty="0" smtClean="0"/>
              <a:t>Diseño estadístico</a:t>
            </a:r>
            <a:r>
              <a:rPr lang="es-ES" sz="1300" dirty="0" smtClean="0"/>
              <a:t>: DCA=4X3</a:t>
            </a:r>
            <a:r>
              <a:rPr lang="es-ES" sz="1300" dirty="0"/>
              <a:t>, de </a:t>
            </a:r>
            <a:r>
              <a:rPr lang="es-ES" sz="1300" dirty="0" smtClean="0"/>
              <a:t>3 </a:t>
            </a:r>
            <a:r>
              <a:rPr lang="es-ES" sz="1300" dirty="0"/>
              <a:t>tratamientos </a:t>
            </a:r>
            <a:r>
              <a:rPr lang="es-ES" sz="1300" dirty="0" smtClean="0"/>
              <a:t>experimentales con </a:t>
            </a:r>
            <a:r>
              <a:rPr lang="es-ES" sz="1300" dirty="0"/>
              <a:t>3 </a:t>
            </a:r>
            <a:r>
              <a:rPr lang="es-ES" sz="1300" dirty="0" smtClean="0"/>
              <a:t>repeticiones.</a:t>
            </a:r>
            <a:endParaRPr lang="es-ES" sz="1300" dirty="0"/>
          </a:p>
          <a:p>
            <a:r>
              <a:rPr lang="es-ES" sz="1300" dirty="0"/>
              <a:t> </a:t>
            </a:r>
          </a:p>
          <a:p>
            <a:r>
              <a:rPr lang="es-ES" sz="1300" b="1" dirty="0" smtClean="0"/>
              <a:t>Tratamientos</a:t>
            </a:r>
            <a:r>
              <a:rPr lang="es-ES" sz="1300" b="1" dirty="0"/>
              <a:t>:</a:t>
            </a:r>
            <a:r>
              <a:rPr lang="es-ES" sz="1300" dirty="0"/>
              <a:t> </a:t>
            </a:r>
            <a:r>
              <a:rPr lang="es-ES" sz="1300" dirty="0" smtClean="0"/>
              <a:t>Lo constituyen 3 concentraciones diferentes de EM, </a:t>
            </a:r>
            <a:r>
              <a:rPr lang="es-ES" sz="1300" dirty="0"/>
              <a:t>las cuales serán:</a:t>
            </a:r>
          </a:p>
          <a:p>
            <a:pPr lvl="0"/>
            <a:r>
              <a:rPr lang="es-ES" sz="1300" dirty="0"/>
              <a:t>Tratamiento 1 (T-1): </a:t>
            </a:r>
            <a:r>
              <a:rPr lang="es-ES" sz="1300" dirty="0" smtClean="0"/>
              <a:t>0% de inclusión de EM</a:t>
            </a:r>
            <a:endParaRPr lang="es-ES" sz="1300" dirty="0"/>
          </a:p>
          <a:p>
            <a:pPr lvl="0"/>
            <a:r>
              <a:rPr lang="es-ES" sz="1300" dirty="0"/>
              <a:t>Tratamiento 2 (T-2): </a:t>
            </a:r>
            <a:r>
              <a:rPr lang="es-ES" sz="1300" dirty="0" smtClean="0"/>
              <a:t>05% </a:t>
            </a:r>
            <a:r>
              <a:rPr lang="es-ES" sz="1300" dirty="0"/>
              <a:t>de inclusión de EM</a:t>
            </a:r>
            <a:endParaRPr lang="es-ES" sz="1300" baseline="30000" dirty="0" smtClean="0"/>
          </a:p>
          <a:p>
            <a:r>
              <a:rPr lang="es-ES" sz="1300" dirty="0"/>
              <a:t>Tratamiento </a:t>
            </a:r>
            <a:r>
              <a:rPr lang="es-ES" sz="1300" dirty="0" smtClean="0"/>
              <a:t>3 </a:t>
            </a:r>
            <a:r>
              <a:rPr lang="es-ES" sz="1300" dirty="0"/>
              <a:t>(</a:t>
            </a:r>
            <a:r>
              <a:rPr lang="es-ES" sz="1300" dirty="0" smtClean="0"/>
              <a:t>T-3): 01% </a:t>
            </a:r>
            <a:r>
              <a:rPr lang="es-ES" sz="1300" dirty="0"/>
              <a:t>de inclusión de EM</a:t>
            </a:r>
          </a:p>
          <a:p>
            <a:r>
              <a:rPr lang="es-ES" sz="1300" dirty="0"/>
              <a:t>Tratamiento </a:t>
            </a:r>
            <a:r>
              <a:rPr lang="es-ES" sz="1300" dirty="0" smtClean="0"/>
              <a:t>4 </a:t>
            </a:r>
            <a:r>
              <a:rPr lang="es-ES" sz="1300" dirty="0"/>
              <a:t>(T-3): 20% de inclusión de </a:t>
            </a:r>
            <a:r>
              <a:rPr lang="es-ES" sz="1300" dirty="0" smtClean="0"/>
              <a:t>EM</a:t>
            </a:r>
            <a:endParaRPr lang="es-ES" sz="1300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264223"/>
              </p:ext>
            </p:extLst>
          </p:nvPr>
        </p:nvGraphicFramePr>
        <p:xfrm>
          <a:off x="7542674" y="1916833"/>
          <a:ext cx="4456394" cy="274984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864981"/>
                <a:gridCol w="1363215"/>
                <a:gridCol w="868149"/>
                <a:gridCol w="1360049"/>
              </a:tblGrid>
              <a:tr h="49346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 dirty="0" smtClean="0">
                          <a:effectLst/>
                        </a:rPr>
                        <a:t>Distribución</a:t>
                      </a:r>
                      <a:endParaRPr lang="es-ES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</a:tr>
              <a:tr h="452538">
                <a:tc>
                  <a:txBody>
                    <a:bodyPr/>
                    <a:lstStyle/>
                    <a:p>
                      <a:pPr algn="ctr"/>
                      <a:r>
                        <a:rPr lang="es-PE" sz="1500" dirty="0" smtClean="0"/>
                        <a:t>Jaula</a:t>
                      </a:r>
                      <a:endParaRPr lang="es-PE" sz="1500" dirty="0"/>
                    </a:p>
                  </a:txBody>
                  <a:tcPr marL="91416" marR="91416" marT="0" marB="0" anchor="ctr"/>
                </a:tc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Tratamiento</a:t>
                      </a:r>
                      <a:endParaRPr lang="es-ES" sz="15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500" b="1" dirty="0" smtClean="0"/>
                        <a:t>Jaula</a:t>
                      </a:r>
                      <a:endParaRPr lang="es-PE" sz="1500" b="1" dirty="0"/>
                    </a:p>
                  </a:txBody>
                  <a:tcPr marL="91416" marR="91416" marT="0" marB="0" anchor="ctr"/>
                </a:tc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Tratamiento</a:t>
                      </a:r>
                      <a:endParaRPr lang="es-ES" sz="15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</a:tr>
              <a:tr h="267705">
                <a:tc>
                  <a:txBody>
                    <a:bodyPr/>
                    <a:lstStyle/>
                    <a:p>
                      <a:pPr algn="ctr"/>
                      <a:r>
                        <a:rPr lang="es-PE" sz="1500" dirty="0" smtClean="0"/>
                        <a:t>J-1</a:t>
                      </a:r>
                      <a:endParaRPr lang="es-PE" sz="1500" dirty="0"/>
                    </a:p>
                  </a:txBody>
                  <a:tcPr marL="91416" marR="91416" marT="0" marB="0" anchor="ctr"/>
                </a:tc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dirty="0" smtClean="0">
                          <a:effectLst/>
                        </a:rPr>
                        <a:t>T3-R1</a:t>
                      </a:r>
                      <a:endParaRPr lang="es-ES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J-12</a:t>
                      </a:r>
                      <a:endParaRPr lang="es-ES" sz="15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b="0" dirty="0" smtClean="0">
                          <a:effectLst/>
                        </a:rPr>
                        <a:t>T3-R3</a:t>
                      </a:r>
                      <a:endParaRPr lang="es-ES" sz="15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</a:tr>
              <a:tr h="321983">
                <a:tc>
                  <a:txBody>
                    <a:bodyPr/>
                    <a:lstStyle/>
                    <a:p>
                      <a:pPr algn="ctr"/>
                      <a:r>
                        <a:rPr lang="es-PE" sz="1500" dirty="0" smtClean="0"/>
                        <a:t>J-2</a:t>
                      </a:r>
                      <a:endParaRPr lang="es-PE" sz="1500" dirty="0"/>
                    </a:p>
                  </a:txBody>
                  <a:tcPr marL="91416" marR="91416" marT="0" marB="0" anchor="ctr"/>
                </a:tc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dirty="0" smtClean="0">
                          <a:effectLst/>
                        </a:rPr>
                        <a:t>T2-R1</a:t>
                      </a:r>
                      <a:endParaRPr lang="es-ES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J-11</a:t>
                      </a:r>
                      <a:endParaRPr lang="es-ES" sz="15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b="0" dirty="0" smtClean="0">
                          <a:effectLst/>
                        </a:rPr>
                        <a:t>T4-R3</a:t>
                      </a:r>
                      <a:endParaRPr lang="es-ES" sz="15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</a:tr>
              <a:tr h="303539">
                <a:tc>
                  <a:txBody>
                    <a:bodyPr/>
                    <a:lstStyle/>
                    <a:p>
                      <a:pPr algn="ctr"/>
                      <a:r>
                        <a:rPr lang="es-PE" sz="1500" dirty="0" smtClean="0"/>
                        <a:t>J-3</a:t>
                      </a:r>
                      <a:endParaRPr lang="es-PE" sz="1500" dirty="0"/>
                    </a:p>
                  </a:txBody>
                  <a:tcPr marL="91416" marR="91416" marT="0" marB="0" anchor="ctr"/>
                </a:tc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dirty="0" smtClean="0">
                          <a:effectLst/>
                        </a:rPr>
                        <a:t>T1-R3</a:t>
                      </a:r>
                      <a:endParaRPr lang="es-ES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J-10</a:t>
                      </a:r>
                      <a:endParaRPr lang="es-ES" sz="15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b="0" dirty="0" smtClean="0">
                          <a:effectLst/>
                        </a:rPr>
                        <a:t>T1-R2</a:t>
                      </a:r>
                      <a:endParaRPr lang="es-ES" sz="15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</a:tr>
              <a:tr h="303539"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J-4</a:t>
                      </a:r>
                      <a:endParaRPr lang="es-ES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b="0" dirty="0" smtClean="0">
                          <a:effectLst/>
                        </a:rPr>
                        <a:t>T2-R3</a:t>
                      </a:r>
                      <a:endParaRPr lang="es-ES" sz="15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J-9</a:t>
                      </a:r>
                      <a:endParaRPr lang="es-ES" sz="15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b="0" dirty="0" smtClean="0">
                          <a:effectLst/>
                        </a:rPr>
                        <a:t>T4-R1</a:t>
                      </a:r>
                      <a:endParaRPr lang="es-ES" sz="15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</a:tr>
              <a:tr h="303539"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J-5</a:t>
                      </a:r>
                      <a:endParaRPr lang="es-ES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b="0" dirty="0" smtClean="0">
                          <a:effectLst/>
                        </a:rPr>
                        <a:t>T3-R2</a:t>
                      </a:r>
                      <a:endParaRPr lang="es-ES" sz="15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J-8</a:t>
                      </a:r>
                      <a:endParaRPr lang="es-ES" sz="15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b="0" dirty="0" smtClean="0">
                          <a:effectLst/>
                        </a:rPr>
                        <a:t>T4-R2</a:t>
                      </a:r>
                      <a:endParaRPr lang="es-ES" sz="15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</a:tr>
              <a:tr h="303539"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J-6</a:t>
                      </a:r>
                      <a:endParaRPr lang="es-ES" sz="15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b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T1-R1</a:t>
                      </a:r>
                      <a:endParaRPr lang="es-ES" sz="15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J-7</a:t>
                      </a:r>
                      <a:endParaRPr lang="es-ES" sz="15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  <a:tc>
                  <a:txBody>
                    <a:bodyPr/>
                    <a:lstStyle/>
                    <a:p>
                      <a:pPr marL="22225" algn="ctr">
                        <a:spcAft>
                          <a:spcPts val="0"/>
                        </a:spcAft>
                      </a:pPr>
                      <a:r>
                        <a:rPr lang="es-ES" sz="1500" b="0" dirty="0" smtClean="0">
                          <a:effectLst/>
                        </a:rPr>
                        <a:t>T2-R2</a:t>
                      </a:r>
                      <a:endParaRPr lang="es-ES" sz="1500" b="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1416" marR="91416" marT="0" marB="0" anchor="ctr"/>
                </a:tc>
              </a:tr>
            </a:tbl>
          </a:graphicData>
        </a:graphic>
      </p:graphicFrame>
      <p:pic>
        <p:nvPicPr>
          <p:cNvPr id="9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3405685"/>
            <a:ext cx="5544616" cy="3119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04360" y="285185"/>
            <a:ext cx="10946636" cy="551527"/>
          </a:xfrm>
        </p:spPr>
        <p:txBody>
          <a:bodyPr rtlCol="0">
            <a:noAutofit/>
          </a:bodyPr>
          <a:lstStyle/>
          <a:p>
            <a:pPr algn="ctr"/>
            <a:r>
              <a:rPr lang="es-ES" sz="2000" b="1" dirty="0" smtClean="0"/>
              <a:t>Efecto de la aplicación de diferentes concentraciones (5%, 10%, 20%) del </a:t>
            </a:r>
            <a:r>
              <a:rPr lang="es-ES" sz="2000" b="1" dirty="0" err="1" smtClean="0"/>
              <a:t>Probiotico</a:t>
            </a:r>
            <a:r>
              <a:rPr lang="es-ES" sz="2000" b="1" dirty="0" smtClean="0"/>
              <a:t> EM en la alimentación de </a:t>
            </a:r>
            <a:r>
              <a:rPr lang="es-ES" sz="2000" b="1" i="1" dirty="0" err="1" smtClean="0"/>
              <a:t>Piaractus</a:t>
            </a:r>
            <a:r>
              <a:rPr lang="es-ES" sz="2000" b="1" i="1" dirty="0" smtClean="0"/>
              <a:t> </a:t>
            </a:r>
            <a:r>
              <a:rPr lang="es-ES" sz="2000" b="1" i="1" dirty="0" err="1" smtClean="0"/>
              <a:t>brachypomus</a:t>
            </a:r>
            <a:r>
              <a:rPr lang="es-ES" sz="2000" b="1" dirty="0" smtClean="0"/>
              <a:t> Paco sobre las variables de producción.</a:t>
            </a:r>
            <a:endParaRPr lang="es-ES" sz="2000" dirty="0"/>
          </a:p>
        </p:txBody>
      </p:sp>
      <p:sp>
        <p:nvSpPr>
          <p:cNvPr id="10" name="9 Rectángulo"/>
          <p:cNvSpPr/>
          <p:nvPr/>
        </p:nvSpPr>
        <p:spPr>
          <a:xfrm>
            <a:off x="58555" y="1347882"/>
            <a:ext cx="33483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/>
              <a:t>Objetivo:</a:t>
            </a:r>
            <a:r>
              <a:rPr lang="es-MX" dirty="0"/>
              <a:t> </a:t>
            </a:r>
            <a:r>
              <a:rPr lang="es-MX" dirty="0" smtClean="0"/>
              <a:t>Evaluar </a:t>
            </a:r>
            <a:r>
              <a:rPr lang="es-MX" dirty="0"/>
              <a:t>el efecto </a:t>
            </a:r>
            <a:r>
              <a:rPr lang="es-MX" dirty="0" smtClean="0"/>
              <a:t>de 3 concentraciones de </a:t>
            </a:r>
            <a:r>
              <a:rPr lang="es-ES" i="1" dirty="0" err="1"/>
              <a:t>Lactobacillus</a:t>
            </a:r>
            <a:r>
              <a:rPr lang="es-ES" dirty="0"/>
              <a:t> </a:t>
            </a:r>
            <a:r>
              <a:rPr lang="es-ES" dirty="0" err="1"/>
              <a:t>sp</a:t>
            </a:r>
            <a:r>
              <a:rPr lang="es-ES" dirty="0"/>
              <a:t> en la alimentación de </a:t>
            </a:r>
            <a:r>
              <a:rPr lang="es-ES" dirty="0" smtClean="0"/>
              <a:t>alevinos </a:t>
            </a:r>
            <a:r>
              <a:rPr lang="es-ES" dirty="0"/>
              <a:t>de </a:t>
            </a:r>
            <a:r>
              <a:rPr lang="es-ES" dirty="0" smtClean="0"/>
              <a:t>paco en estanques</a:t>
            </a:r>
            <a:r>
              <a:rPr lang="es-MX" dirty="0" smtClean="0"/>
              <a:t>.</a:t>
            </a:r>
            <a:endParaRPr lang="es-MX" dirty="0" smtClean="0"/>
          </a:p>
        </p:txBody>
      </p:sp>
      <p:graphicFrame>
        <p:nvGraphicFramePr>
          <p:cNvPr id="11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3346002"/>
              </p:ext>
            </p:extLst>
          </p:nvPr>
        </p:nvGraphicFramePr>
        <p:xfrm>
          <a:off x="6454452" y="4293096"/>
          <a:ext cx="4541310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7453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89756" y="5949280"/>
            <a:ext cx="3954881" cy="792088"/>
          </a:xfrm>
        </p:spPr>
        <p:txBody>
          <a:bodyPr rtlCol="0">
            <a:normAutofit/>
          </a:bodyPr>
          <a:lstStyle/>
          <a:p>
            <a:r>
              <a:rPr lang="es-ES" sz="1400" b="1" i="1" dirty="0"/>
              <a:t>Equipo investigador:</a:t>
            </a:r>
            <a:r>
              <a:rPr lang="es-ES" sz="1400" i="1" dirty="0"/>
              <a:t> </a:t>
            </a:r>
            <a:endParaRPr lang="es-ES" sz="1400" i="1" dirty="0" smtClean="0"/>
          </a:p>
          <a:p>
            <a:r>
              <a:rPr lang="es-ES" sz="1400" i="1" dirty="0" err="1"/>
              <a:t>Blgo</a:t>
            </a:r>
            <a:r>
              <a:rPr lang="es-ES" sz="1400" i="1" dirty="0"/>
              <a:t>. Roger </a:t>
            </a:r>
            <a:r>
              <a:rPr lang="es-ES" sz="1400" i="1" dirty="0" smtClean="0"/>
              <a:t>Bazán-Albitez, </a:t>
            </a:r>
            <a:r>
              <a:rPr lang="es-ES" sz="1400" i="1" dirty="0" err="1"/>
              <a:t>Blga</a:t>
            </a:r>
            <a:r>
              <a:rPr lang="es-ES" sz="1400" i="1" dirty="0"/>
              <a:t>. Carmela Rebaza Alfaro, </a:t>
            </a:r>
            <a:r>
              <a:rPr lang="es-ES" sz="1400" i="1" dirty="0" smtClean="0"/>
              <a:t>Dr. Jesús Rodríguez y Dra. María Darías</a:t>
            </a:r>
            <a:endParaRPr lang="es-ES" sz="1400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294213" y="1019051"/>
            <a:ext cx="7868204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>
              <a:buNone/>
              <a:defRPr/>
            </a:pPr>
            <a:r>
              <a:rPr lang="es-PE" sz="2000" b="1" dirty="0">
                <a:latin typeface="Garamond" panose="02020404030301010803" pitchFamily="18" charset="0"/>
                <a:cs typeface="Arial" charset="0"/>
              </a:rPr>
              <a:t>PROYECTO:</a:t>
            </a:r>
          </a:p>
          <a:p>
            <a:pPr algn="just">
              <a:defRPr/>
            </a:pPr>
            <a:r>
              <a:rPr lang="es-PE" sz="2000" b="1" dirty="0">
                <a:latin typeface="Garamond" panose="02020404030301010803" pitchFamily="18" charset="0"/>
                <a:cs typeface="Arial" charset="0"/>
              </a:rPr>
              <a:t>“Generación de tecnologías a través de la utilización de emisores ultrasónicos en la conformación de parejas de reproductores y manejo precoz de post-larvas y alevinos de </a:t>
            </a:r>
            <a:r>
              <a:rPr lang="es-PE" sz="2000" b="1" dirty="0" err="1">
                <a:latin typeface="Garamond" panose="02020404030301010803" pitchFamily="18" charset="0"/>
                <a:cs typeface="Arial" charset="0"/>
              </a:rPr>
              <a:t>paiche</a:t>
            </a:r>
            <a:r>
              <a:rPr lang="es-PE" sz="2000" b="1" dirty="0">
                <a:latin typeface="Garamond" panose="02020404030301010803" pitchFamily="18" charset="0"/>
                <a:cs typeface="Arial" charset="0"/>
              </a:rPr>
              <a:t> (</a:t>
            </a:r>
            <a:r>
              <a:rPr lang="es-PE" sz="2000" b="1" i="1" dirty="0">
                <a:latin typeface="Garamond" panose="02020404030301010803" pitchFamily="18" charset="0"/>
                <a:cs typeface="Arial" charset="0"/>
              </a:rPr>
              <a:t>Arapaima gigas</a:t>
            </a:r>
            <a:r>
              <a:rPr lang="es-PE" sz="2000" b="1" dirty="0">
                <a:latin typeface="Garamond" panose="02020404030301010803" pitchFamily="18" charset="0"/>
                <a:cs typeface="Arial" charset="0"/>
              </a:rPr>
              <a:t>), en ambientes controlados en la región Ucayali” </a:t>
            </a:r>
            <a:endParaRPr lang="es-PE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Arial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21583" y="1019051"/>
            <a:ext cx="39286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PE" sz="2100" b="1" i="1" dirty="0" smtClean="0">
                <a:solidFill>
                  <a:schemeClr val="accent6">
                    <a:lumMod val="75000"/>
                  </a:schemeClr>
                </a:solidFill>
                <a:latin typeface="Garamond" pitchFamily="18" charset="0"/>
              </a:rPr>
              <a:t>Avances </a:t>
            </a:r>
            <a:r>
              <a:rPr lang="es-ES" altLang="es-PE" sz="2100" b="1" i="1" dirty="0" smtClean="0">
                <a:solidFill>
                  <a:schemeClr val="accent6">
                    <a:lumMod val="75000"/>
                  </a:schemeClr>
                </a:solidFill>
                <a:latin typeface="Garamond" pitchFamily="18" charset="0"/>
              </a:rPr>
              <a:t>2017: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PE" sz="2100" b="1" i="1" dirty="0" smtClean="0">
                <a:solidFill>
                  <a:schemeClr val="accent6">
                    <a:lumMod val="75000"/>
                  </a:schemeClr>
                </a:solidFill>
                <a:latin typeface="Garamond" pitchFamily="18" charset="0"/>
              </a:rPr>
              <a:t>ACUICULTURA </a:t>
            </a:r>
            <a:r>
              <a:rPr lang="es-ES" altLang="es-PE" sz="2100" b="1" i="1" dirty="0">
                <a:solidFill>
                  <a:schemeClr val="accent6">
                    <a:lumMod val="75000"/>
                  </a:schemeClr>
                </a:solidFill>
                <a:latin typeface="Garamond" pitchFamily="18" charset="0"/>
              </a:rPr>
              <a:t>EN UCAYALI</a:t>
            </a:r>
          </a:p>
        </p:txBody>
      </p:sp>
      <p:grpSp>
        <p:nvGrpSpPr>
          <p:cNvPr id="22" name="19 Grupo"/>
          <p:cNvGrpSpPr>
            <a:grpSpLocks/>
          </p:cNvGrpSpPr>
          <p:nvPr/>
        </p:nvGrpSpPr>
        <p:grpSpPr bwMode="auto">
          <a:xfrm>
            <a:off x="107950" y="106363"/>
            <a:ext cx="6929438" cy="604837"/>
            <a:chOff x="-164851" y="-1"/>
            <a:chExt cx="7672757" cy="600596"/>
          </a:xfrm>
        </p:grpSpPr>
        <p:pic>
          <p:nvPicPr>
            <p:cNvPr id="23" name="Picture 24" descr="Logoiia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539" y="0"/>
              <a:ext cx="417367" cy="5974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grpSp>
          <p:nvGrpSpPr>
            <p:cNvPr id="24" name="22 Grupo"/>
            <p:cNvGrpSpPr>
              <a:grpSpLocks/>
            </p:cNvGrpSpPr>
            <p:nvPr/>
          </p:nvGrpSpPr>
          <p:grpSpPr bwMode="auto">
            <a:xfrm>
              <a:off x="-164851" y="-1"/>
              <a:ext cx="7255390" cy="600596"/>
              <a:chOff x="-164851" y="-1"/>
              <a:chExt cx="7255390" cy="600596"/>
            </a:xfrm>
          </p:grpSpPr>
          <p:grpSp>
            <p:nvGrpSpPr>
              <p:cNvPr id="25" name="11 Grupo"/>
              <p:cNvGrpSpPr>
                <a:grpSpLocks/>
              </p:cNvGrpSpPr>
              <p:nvPr/>
            </p:nvGrpSpPr>
            <p:grpSpPr bwMode="auto">
              <a:xfrm>
                <a:off x="-164851" y="-1"/>
                <a:ext cx="4173058" cy="600596"/>
                <a:chOff x="-164851" y="-1"/>
                <a:chExt cx="4173058" cy="600596"/>
              </a:xfrm>
            </p:grpSpPr>
            <p:pic>
              <p:nvPicPr>
                <p:cNvPr id="27" name="Picture 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8289"/>
                <a:stretch>
                  <a:fillRect/>
                </a:stretch>
              </p:blipFill>
              <p:spPr bwMode="auto">
                <a:xfrm>
                  <a:off x="-164851" y="-1"/>
                  <a:ext cx="604689" cy="5974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" name="17 Rectángulo"/>
                <p:cNvSpPr/>
                <p:nvPr/>
              </p:nvSpPr>
              <p:spPr bwMode="auto">
                <a:xfrm>
                  <a:off x="450376" y="-1"/>
                  <a:ext cx="653898" cy="597443"/>
                </a:xfrm>
                <a:prstGeom prst="rect">
                  <a:avLst/>
                </a:prstGeom>
                <a:solidFill>
                  <a:srgbClr val="FF0000"/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105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PERÚ</a:t>
                  </a:r>
                  <a:endParaRPr lang="es-PE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29" name="18 Rectángulo"/>
                <p:cNvSpPr/>
                <p:nvPr/>
              </p:nvSpPr>
              <p:spPr bwMode="auto">
                <a:xfrm>
                  <a:off x="1121852" y="-1"/>
                  <a:ext cx="1052917" cy="597443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/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Ministerio del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Ambiente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30" name="19 Rectángulo"/>
                <p:cNvSpPr/>
                <p:nvPr/>
              </p:nvSpPr>
              <p:spPr bwMode="auto">
                <a:xfrm>
                  <a:off x="2190588" y="-1"/>
                  <a:ext cx="1817555" cy="600596"/>
                </a:xfrm>
                <a:prstGeom prst="rect">
                  <a:avLst/>
                </a:prstGeom>
                <a:solidFill>
                  <a:srgbClr val="FB9D3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spcAft>
                      <a:spcPts val="0"/>
                    </a:spcAft>
                    <a:defRPr/>
                  </a:pPr>
                  <a:r>
                    <a:rPr lang="es-PE" sz="900" dirty="0">
                      <a:solidFill>
                        <a:schemeClr val="bg1"/>
                      </a:solidFill>
                      <a:ea typeface="Times New Roman"/>
                      <a:cs typeface="Times New Roman"/>
                    </a:rPr>
                    <a:t>Instituto de Investigaciones de la Amazonía Peruana</a:t>
                  </a:r>
                  <a:endParaRPr lang="es-PE" sz="900" dirty="0">
                    <a:solidFill>
                      <a:schemeClr val="bg1"/>
                    </a:solidFill>
                    <a:latin typeface="Times New Roman"/>
                    <a:ea typeface="Times New Roman"/>
                  </a:endParaRPr>
                </a:p>
              </p:txBody>
            </p:sp>
          </p:grpSp>
          <p:sp>
            <p:nvSpPr>
              <p:cNvPr id="26" name="19 Rectángulo"/>
              <p:cNvSpPr/>
              <p:nvPr/>
            </p:nvSpPr>
            <p:spPr bwMode="auto">
              <a:xfrm>
                <a:off x="3964200" y="-1"/>
                <a:ext cx="3127109" cy="59744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hangingPunct="1">
                  <a:spcAft>
                    <a:spcPts val="0"/>
                  </a:spcAft>
                  <a:defRPr/>
                </a:pPr>
                <a:r>
                  <a:rPr lang="es-PE" sz="900" dirty="0">
                    <a:ea typeface="Times New Roman"/>
                  </a:rPr>
                  <a:t>Programa de Investigación para el uso y conservación del Agua y sus recursos (AQUAREC)</a:t>
                </a:r>
                <a:endParaRPr lang="es-PE" sz="900" dirty="0">
                  <a:latin typeface="Times New Roman"/>
                  <a:ea typeface="Times New Roman"/>
                </a:endParaRPr>
              </a:p>
            </p:txBody>
          </p:sp>
        </p:grpSp>
      </p:grpSp>
      <p:pic>
        <p:nvPicPr>
          <p:cNvPr id="31" name="Picture 2" descr="C:\Users\Usuario\Desktop\2014\Proyecto IIAP-FINCyT\III.- Ejecución del Proyecto\Hito 4\Logo Innóvate Per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106363"/>
            <a:ext cx="205263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Usuario\Desktop\2014\Proyecto IIAP-FINCyT\III.- Ejecución del Proyecto\Logo IR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497" y="116632"/>
            <a:ext cx="135731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http://vicerrectorado.pucp.edu.pe/investigacion/wp-content/uploads/2012/12/fincy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7" b="15514"/>
          <a:stretch>
            <a:fillRect/>
          </a:stretch>
        </p:blipFill>
        <p:spPr bwMode="auto">
          <a:xfrm>
            <a:off x="9059123" y="106364"/>
            <a:ext cx="1357312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3 Rectángulo"/>
          <p:cNvSpPr>
            <a:spLocks noChangeArrowheads="1"/>
          </p:cNvSpPr>
          <p:nvPr/>
        </p:nvSpPr>
        <p:spPr bwMode="auto">
          <a:xfrm>
            <a:off x="4427970" y="3356992"/>
            <a:ext cx="7643106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7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PE" altLang="es-PE" sz="2100" b="0" dirty="0">
                <a:latin typeface="Sakkal Majalla" pitchFamily="2" charset="-78"/>
                <a:ea typeface="Tahoma" pitchFamily="34" charset="0"/>
                <a:cs typeface="Sakkal Majalla" pitchFamily="2" charset="-78"/>
              </a:rPr>
              <a:t>Componente 1: Comportamiento reproductor de </a:t>
            </a:r>
            <a:r>
              <a:rPr lang="es-PE" altLang="es-PE" sz="2100" b="0" dirty="0" err="1">
                <a:latin typeface="Sakkal Majalla" pitchFamily="2" charset="-78"/>
                <a:ea typeface="Tahoma" pitchFamily="34" charset="0"/>
                <a:cs typeface="Sakkal Majalla" pitchFamily="2" charset="-78"/>
              </a:rPr>
              <a:t>Paiche</a:t>
            </a:r>
            <a:r>
              <a:rPr lang="es-PE" altLang="es-PE" sz="2100" b="0" dirty="0">
                <a:latin typeface="Sakkal Majalla" pitchFamily="2" charset="-78"/>
                <a:ea typeface="Tahoma" pitchFamily="34" charset="0"/>
                <a:cs typeface="Sakkal Majalla" pitchFamily="2" charset="-78"/>
              </a:rPr>
              <a:t> por Telemetría Ultrasónica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PE" altLang="es-PE" sz="2100" b="0" dirty="0">
                <a:latin typeface="Sakkal Majalla" pitchFamily="2" charset="-78"/>
                <a:ea typeface="Tahoma" pitchFamily="34" charset="0"/>
                <a:cs typeface="Sakkal Majalla" pitchFamily="2" charset="-78"/>
              </a:rPr>
              <a:t>Componente 2: Sistemas de ambientes idóneos de post-larvas y alevines de </a:t>
            </a:r>
            <a:r>
              <a:rPr lang="es-PE" altLang="es-PE" sz="2100" b="0" dirty="0" err="1">
                <a:latin typeface="Sakkal Majalla" pitchFamily="2" charset="-78"/>
                <a:ea typeface="Tahoma" pitchFamily="34" charset="0"/>
                <a:cs typeface="Sakkal Majalla" pitchFamily="2" charset="-78"/>
              </a:rPr>
              <a:t>paiche</a:t>
            </a:r>
            <a:r>
              <a:rPr lang="es-PE" altLang="es-PE" sz="2100" b="0" dirty="0">
                <a:latin typeface="Sakkal Majalla" pitchFamily="2" charset="-78"/>
                <a:ea typeface="Tahoma" pitchFamily="34" charset="0"/>
                <a:cs typeface="Sakkal Majalla" pitchFamily="2" charset="-78"/>
              </a:rPr>
              <a:t> en ambientes controlados.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s-PE" altLang="es-PE" sz="2100" b="0" dirty="0">
                <a:latin typeface="Sakkal Majalla" pitchFamily="2" charset="-78"/>
                <a:ea typeface="Tahoma" pitchFamily="34" charset="0"/>
                <a:cs typeface="Sakkal Majalla" pitchFamily="2" charset="-78"/>
              </a:rPr>
              <a:t>Componente 3: Caracterización molecular, histológica y morfológica del desarrollo de sistema digestivo y esquelético de larvas - </a:t>
            </a:r>
            <a:r>
              <a:rPr lang="es-PE" altLang="es-PE" sz="2100" b="0" dirty="0" err="1">
                <a:latin typeface="Sakkal Majalla" pitchFamily="2" charset="-78"/>
                <a:ea typeface="Tahoma" pitchFamily="34" charset="0"/>
                <a:cs typeface="Sakkal Majalla" pitchFamily="2" charset="-78"/>
              </a:rPr>
              <a:t>paiche</a:t>
            </a:r>
            <a:endParaRPr lang="es-PE" altLang="es-PE" sz="2100" b="0" dirty="0">
              <a:latin typeface="Sakkal Majalla" pitchFamily="2" charset="-78"/>
              <a:ea typeface="Tahoma" pitchFamily="34" charset="0"/>
              <a:cs typeface="Sakkal Majalla" pitchFamily="2" charset="-78"/>
            </a:endParaRPr>
          </a:p>
        </p:txBody>
      </p:sp>
      <p:pic>
        <p:nvPicPr>
          <p:cNvPr id="35" name="Picture 22" descr="C:\Users\C-Rebaza\Downloads\IMG_4175 Lacqua 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578" y="1832422"/>
            <a:ext cx="2286855" cy="1524570"/>
          </a:xfrm>
          <a:prstGeom prst="ellipse">
            <a:avLst/>
          </a:prstGeom>
          <a:ln>
            <a:noFill/>
          </a:ln>
          <a:effectLst>
            <a:glow rad="12700">
              <a:srgbClr val="00FF00"/>
            </a:glo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n 204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0000" y="3015427"/>
            <a:ext cx="2240540" cy="1493693"/>
          </a:xfrm>
          <a:prstGeom prst="ellipse">
            <a:avLst/>
          </a:prstGeom>
          <a:ln>
            <a:noFill/>
          </a:ln>
          <a:effectLst>
            <a:glow rad="12700">
              <a:srgbClr val="00FF00"/>
            </a:glow>
            <a:softEdge rad="25400"/>
          </a:effectLst>
        </p:spPr>
      </p:pic>
      <p:pic>
        <p:nvPicPr>
          <p:cNvPr id="37" name="Imagen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157" y="4372304"/>
            <a:ext cx="2295079" cy="1720992"/>
          </a:xfrm>
          <a:prstGeom prst="ellipse">
            <a:avLst/>
          </a:prstGeom>
          <a:ln>
            <a:noFill/>
          </a:ln>
          <a:effectLst>
            <a:glow rad="12700">
              <a:srgbClr val="00FF00"/>
            </a:glo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22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2886637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_10793132_TF02886637_TF02886637" id="{7C8A0945-1A45-4076-8211-C16715EFB551}" vid="{CC448198-264B-475E-9D92-759A2D77720E}"/>
    </a:ext>
  </a:extLst>
</a:theme>
</file>

<file path=ppt/theme/theme2.xml><?xml version="1.0" encoding="utf-8"?>
<a:theme xmlns:a="http://schemas.openxmlformats.org/drawingml/2006/main" name="Tema de Offic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Tema de Offic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  <a:fontScheme name="1_Tema de Office">
    <a:majorFont>
      <a:latin typeface="Calibri"/>
      <a:ea typeface=""/>
      <a:cs typeface="Arial"/>
    </a:majorFont>
    <a:minorFont>
      <a:latin typeface="Calibri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1_Tema de Offic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  <a:fontScheme name="1_Tema de Office">
    <a:majorFont>
      <a:latin typeface="Calibri"/>
      <a:ea typeface=""/>
      <a:cs typeface="Arial"/>
    </a:majorFont>
    <a:minorFont>
      <a:latin typeface="Calibri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tf02886637</Template>
  <TotalTime>824</TotalTime>
  <Words>2953</Words>
  <Application>Microsoft Office PowerPoint</Application>
  <PresentationFormat>Personalizado</PresentationFormat>
  <Paragraphs>534</Paragraphs>
  <Slides>23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tf02886637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Efecto de la aplicación de diferentes concentraciones (5%, 10%, 20%) del Probiotico EM en la alimentación de Piaractus brachypomus Paco sobre las variables de producción.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Diseño del título</dc:title>
  <dc:creator>Usuario</dc:creator>
  <cp:lastModifiedBy>Roger S. Bazán-Albitez</cp:lastModifiedBy>
  <cp:revision>71</cp:revision>
  <dcterms:created xsi:type="dcterms:W3CDTF">2017-07-07T08:34:04Z</dcterms:created>
  <dcterms:modified xsi:type="dcterms:W3CDTF">2017-11-17T17:03:04Z</dcterms:modified>
</cp:coreProperties>
</file>