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58" r:id="rId3"/>
    <p:sldId id="312" r:id="rId4"/>
    <p:sldId id="314" r:id="rId5"/>
    <p:sldId id="313" r:id="rId6"/>
    <p:sldId id="259" r:id="rId7"/>
    <p:sldId id="260" r:id="rId8"/>
    <p:sldId id="261" r:id="rId9"/>
    <p:sldId id="262" r:id="rId10"/>
    <p:sldId id="266" r:id="rId11"/>
    <p:sldId id="315" r:id="rId12"/>
    <p:sldId id="269" r:id="rId13"/>
    <p:sldId id="316" r:id="rId14"/>
    <p:sldId id="317" r:id="rId15"/>
    <p:sldId id="318" r:id="rId16"/>
    <p:sldId id="272" r:id="rId17"/>
    <p:sldId id="273" r:id="rId18"/>
    <p:sldId id="274" r:id="rId19"/>
    <p:sldId id="277" r:id="rId20"/>
    <p:sldId id="319" r:id="rId21"/>
    <p:sldId id="321" r:id="rId22"/>
    <p:sldId id="322" r:id="rId23"/>
    <p:sldId id="311" r:id="rId2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katleem\CUANTIFICACI&#195;&#8220;N%20revis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sz="1800"/>
            </a:pPr>
            <a:r>
              <a:rPr lang="es-PE" sz="1800" b="1" dirty="0">
                <a:latin typeface="Times New Roman" pitchFamily="18" charset="0"/>
                <a:cs typeface="Times New Roman" pitchFamily="18" charset="0"/>
              </a:rPr>
              <a:t>Figura 01. </a:t>
            </a:r>
            <a:r>
              <a:rPr lang="es-PE" sz="1800" b="0" dirty="0">
                <a:latin typeface="Times New Roman" pitchFamily="18" charset="0"/>
                <a:cs typeface="Times New Roman" pitchFamily="18" charset="0"/>
              </a:rPr>
              <a:t>Distribución porcentual </a:t>
            </a:r>
            <a:r>
              <a:rPr lang="es-PE" sz="1800" b="0" dirty="0" smtClean="0">
                <a:latin typeface="Times New Roman" pitchFamily="18" charset="0"/>
                <a:cs typeface="Times New Roman" pitchFamily="18" charset="0"/>
              </a:rPr>
              <a:t>según</a:t>
            </a:r>
            <a:r>
              <a:rPr lang="es-PE" sz="1800" b="0" baseline="0" dirty="0" smtClean="0">
                <a:latin typeface="Times New Roman" pitchFamily="18" charset="0"/>
                <a:cs typeface="Times New Roman" pitchFamily="18" charset="0"/>
              </a:rPr>
              <a:t> divisiones de </a:t>
            </a:r>
            <a:r>
              <a:rPr lang="es-PE" sz="1800" b="0" baseline="0" dirty="0" err="1" smtClean="0">
                <a:latin typeface="Times New Roman" pitchFamily="18" charset="0"/>
                <a:cs typeface="Times New Roman" pitchFamily="18" charset="0"/>
              </a:rPr>
              <a:t>micro</a:t>
            </a:r>
            <a:r>
              <a:rPr lang="es-PE" sz="1800" b="0" dirty="0" err="1" smtClean="0">
                <a:latin typeface="Times New Roman" pitchFamily="18" charset="0"/>
                <a:cs typeface="Times New Roman" pitchFamily="18" charset="0"/>
              </a:rPr>
              <a:t>algas</a:t>
            </a:r>
            <a:r>
              <a:rPr lang="es-PE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800" b="0" dirty="0">
                <a:latin typeface="Times New Roman" pitchFamily="18" charset="0"/>
                <a:cs typeface="Times New Roman" pitchFamily="18" charset="0"/>
              </a:rPr>
              <a:t>encontradas en los estanques piscícolas.    </a:t>
            </a:r>
            <a:r>
              <a:rPr lang="es-PE" sz="18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s-PE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67852176222337"/>
          <c:y val="0.840019192274430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3614930674163"/>
          <c:y val="0.131503981636449"/>
          <c:w val="0.83183565742683596"/>
          <c:h val="0.70127830426907301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FF9933"/>
              </a:solidFill>
            </c:spPr>
          </c:dPt>
          <c:dPt>
            <c:idx val="4"/>
            <c:bubble3D val="0"/>
            <c:spPr>
              <a:solidFill>
                <a:srgbClr val="00330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8707914375342708E-2"/>
                  <c:y val="-0.108111669473545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62611077823692"/>
                  <c:y val="-0.186692674084940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42791519991452E-4"/>
                  <c:y val="-4.76753443852203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38425389181628E-2"/>
                  <c:y val="-2.55258337963953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Microalgas!$L$4:$L$9</c:f>
              <c:strCache>
                <c:ptCount val="6"/>
                <c:pt idx="0">
                  <c:v>Ochrophyta</c:v>
                </c:pt>
                <c:pt idx="1">
                  <c:v>Chlorophyta</c:v>
                </c:pt>
                <c:pt idx="2">
                  <c:v>Cyanobacteria</c:v>
                </c:pt>
                <c:pt idx="3">
                  <c:v>Euglenozoa</c:v>
                </c:pt>
                <c:pt idx="4">
                  <c:v>Charophyta</c:v>
                </c:pt>
                <c:pt idx="5">
                  <c:v>Cryptophyta</c:v>
                </c:pt>
              </c:strCache>
            </c:strRef>
          </c:cat>
          <c:val>
            <c:numRef>
              <c:f>Microalgas!$M$4:$M$9</c:f>
              <c:numCache>
                <c:formatCode>General</c:formatCode>
                <c:ptCount val="6"/>
                <c:pt idx="0">
                  <c:v>18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P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AC15-5D3B-4721-A072-F37AA6850C98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E3037-337A-4F3C-931A-195EA493CB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77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879-A845-4A4E-AE55-6C8AB5C40BA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74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843BE7-3035-4DAE-B63F-16CCF31611A0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8057E-E63C-419C-8646-4342E94065E0}" type="slidenum">
              <a:rPr lang="es-PE" smtClean="0"/>
              <a:t>‹Nº›</a:t>
            </a:fld>
            <a:endParaRPr lang="es-P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1562" y="-1307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2 Grupo"/>
          <p:cNvGrpSpPr/>
          <p:nvPr/>
        </p:nvGrpSpPr>
        <p:grpSpPr>
          <a:xfrm>
            <a:off x="3707904" y="1196751"/>
            <a:ext cx="1800200" cy="3078341"/>
            <a:chOff x="3768740" y="1685226"/>
            <a:chExt cx="1520903" cy="2664296"/>
          </a:xfrm>
        </p:grpSpPr>
        <p:sp>
          <p:nvSpPr>
            <p:cNvPr id="4" name="3 Rectángulo"/>
            <p:cNvSpPr/>
            <p:nvPr/>
          </p:nvSpPr>
          <p:spPr>
            <a:xfrm>
              <a:off x="4572000" y="3212976"/>
              <a:ext cx="28803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067944" y="3212976"/>
              <a:ext cx="28803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6" name="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8134625"/>
                </p:ext>
              </p:extLst>
            </p:nvPr>
          </p:nvGraphicFramePr>
          <p:xfrm>
            <a:off x="3768740" y="1685226"/>
            <a:ext cx="1520903" cy="266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r:id="rId3" imgW="2514286" imgH="4458322" progId="">
                    <p:embed/>
                  </p:oleObj>
                </mc:Choice>
                <mc:Fallback>
                  <p:oleObj r:id="rId3" imgW="2514286" imgH="44583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40" y="1685226"/>
                          <a:ext cx="1520903" cy="2664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3321" y="116632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sz="2800" b="1" dirty="0" smtClean="0">
                <a:solidFill>
                  <a:srgbClr val="FF9933"/>
                </a:solidFill>
                <a:cs typeface="Times New Roman" pitchFamily="18" charset="0"/>
              </a:rPr>
              <a:t>INSTITUTO DE INVESTIGACIONES DE LA AMAZONÍA PERUANA</a:t>
            </a:r>
            <a:endParaRPr lang="es-ES" sz="2800" dirty="0">
              <a:solidFill>
                <a:srgbClr val="FF9933"/>
              </a:solidFill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8475" y="6033482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bg1"/>
                </a:solidFill>
                <a:cs typeface="Times New Roman" pitchFamily="18" charset="0"/>
              </a:rPr>
              <a:t>ING. MARCELO COTRINA DORIA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cs typeface="Times New Roman" pitchFamily="18" charset="0"/>
              </a:rPr>
              <a:t>mcotrina@iiap.org.pe</a:t>
            </a:r>
            <a:endParaRPr lang="es-E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3568" y="44371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FF9933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www.iiap.org.pe</a:t>
            </a:r>
            <a:endParaRPr lang="es-ES_tradnl" sz="2800" b="1" dirty="0">
              <a:solidFill>
                <a:srgbClr val="FF9933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512" y="5085184"/>
            <a:ext cx="889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bg1"/>
                </a:solidFill>
                <a:cs typeface="Times New Roman" pitchFamily="18" charset="0"/>
              </a:rPr>
              <a:t>Taller Macro </a:t>
            </a:r>
            <a:r>
              <a:rPr lang="es-ES" sz="2000" b="1" dirty="0">
                <a:solidFill>
                  <a:schemeClr val="bg1"/>
                </a:solidFill>
                <a:cs typeface="Times New Roman" pitchFamily="18" charset="0"/>
              </a:rPr>
              <a:t>R</a:t>
            </a:r>
            <a:r>
              <a:rPr lang="es-ES" sz="2000" b="1" dirty="0" smtClean="0">
                <a:solidFill>
                  <a:schemeClr val="bg1"/>
                </a:solidFill>
                <a:cs typeface="Times New Roman" pitchFamily="18" charset="0"/>
              </a:rPr>
              <a:t>egional </a:t>
            </a:r>
            <a:r>
              <a:rPr lang="es-ES" sz="2000" b="1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s-ES" sz="2000" b="1" dirty="0" smtClean="0">
                <a:solidFill>
                  <a:schemeClr val="bg1"/>
                </a:solidFill>
                <a:cs typeface="Times New Roman" pitchFamily="18" charset="0"/>
              </a:rPr>
              <a:t>mazónicos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cs typeface="Times New Roman" pitchFamily="18" charset="0"/>
              </a:rPr>
              <a:t>«Situación de la investigación e innovación de la Acuicultura en la amazonia»</a:t>
            </a:r>
            <a:endParaRPr lang="es-E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008" y="610217"/>
            <a:ext cx="8073455" cy="57606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PE" sz="1800" b="1" dirty="0" smtClean="0"/>
              <a:t>ALGAS </a:t>
            </a:r>
            <a:r>
              <a:rPr lang="es-PE" sz="1800" b="1" dirty="0"/>
              <a:t>BIOINDICADORAS DE LA CALIDAD DEL AGUA EN ESTANQUES PISCÍCOLAS, </a:t>
            </a:r>
            <a:r>
              <a:rPr lang="es-PE" sz="1800" b="1" dirty="0" smtClean="0"/>
              <a:t>REGIÓN HUÁNUCO</a:t>
            </a:r>
            <a:endParaRPr lang="es-P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97" y="1556792"/>
            <a:ext cx="7838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</a:p>
          <a:p>
            <a:r>
              <a:rPr lang="es-PE" sz="1600" dirty="0"/>
              <a:t>D</a:t>
            </a:r>
            <a:r>
              <a:rPr lang="es-PE" sz="1600" dirty="0" smtClean="0"/>
              <a:t>eterminar </a:t>
            </a:r>
            <a:r>
              <a:rPr lang="es-PE" sz="1600" dirty="0"/>
              <a:t>la comunidad fitoplanctónica de algas bioindicadoras de la calidad del agua en estanques </a:t>
            </a:r>
            <a:r>
              <a:rPr lang="es-PE" sz="1600" dirty="0" smtClean="0"/>
              <a:t>piscícolas.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27662"/>
              </p:ext>
            </p:extLst>
          </p:nvPr>
        </p:nvGraphicFramePr>
        <p:xfrm>
          <a:off x="4355976" y="2442455"/>
          <a:ext cx="4518248" cy="17786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8368"/>
                <a:gridCol w="1020127"/>
                <a:gridCol w="979753"/>
              </a:tblGrid>
              <a:tr h="38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PARÁMETRO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ESTANQUE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ÓPTIMO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(°C)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27.7 - 31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– 30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6.51 – 7.97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6.00 – 8.00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Oxígeno Disuelto (mg/L)</a:t>
                      </a:r>
                      <a:endParaRPr lang="es-PE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2.59 – 7.77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 – 7.0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Conductividad eléctrica (µS/cm)</a:t>
                      </a:r>
                      <a:endParaRPr lang="es-PE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74.9 -</a:t>
                      </a:r>
                      <a:r>
                        <a:rPr lang="es-PE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204</a:t>
                      </a:r>
                      <a:r>
                        <a:rPr lang="es-PE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Sólidos Totales Disueltos (mg/L)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r>
                        <a:rPr lang="es-PE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- 100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&lt;500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4198" y="1210399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PANDURO TRUJILLO,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Kathleem  Beatriz FRNR-MA 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7" y="23912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Elipse"/>
          <p:cNvSpPr/>
          <p:nvPr/>
        </p:nvSpPr>
        <p:spPr>
          <a:xfrm>
            <a:off x="8569323" y="6381328"/>
            <a:ext cx="539181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30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35495" y="2420888"/>
            <a:ext cx="4320481" cy="3672408"/>
            <a:chOff x="35496" y="2492896"/>
            <a:chExt cx="3314770" cy="3085311"/>
          </a:xfrm>
        </p:grpSpPr>
        <p:grpSp>
          <p:nvGrpSpPr>
            <p:cNvPr id="32" name="31 Grupo"/>
            <p:cNvGrpSpPr/>
            <p:nvPr/>
          </p:nvGrpSpPr>
          <p:grpSpPr>
            <a:xfrm>
              <a:off x="114400" y="2492896"/>
              <a:ext cx="3134306" cy="2824776"/>
              <a:chOff x="114400" y="2492896"/>
              <a:chExt cx="2945432" cy="2664296"/>
            </a:xfrm>
          </p:grpSpPr>
          <p:grpSp>
            <p:nvGrpSpPr>
              <p:cNvPr id="34" name="33 Grupo"/>
              <p:cNvGrpSpPr/>
              <p:nvPr/>
            </p:nvGrpSpPr>
            <p:grpSpPr>
              <a:xfrm>
                <a:off x="114400" y="4370687"/>
                <a:ext cx="2945432" cy="786505"/>
                <a:chOff x="3024900" y="4423526"/>
                <a:chExt cx="5924273" cy="1597762"/>
              </a:xfrm>
            </p:grpSpPr>
            <p:pic>
              <p:nvPicPr>
                <p:cNvPr id="36" name="Picture 2" descr="C:\Users\ADAIN\Pictures\E1-m1\Image0067kioljh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43" t="37845" r="25824" b="20377"/>
                <a:stretch/>
              </p:blipFill>
              <p:spPr bwMode="auto">
                <a:xfrm rot="16200000">
                  <a:off x="2961060" y="4487368"/>
                  <a:ext cx="1597760" cy="147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36 Imagen" descr="C:\Users\ADAIN\Pictures\practicas\E4\Image0009.jpg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957" t="23279" r="18519" b="60624"/>
                <a:stretch/>
              </p:blipFill>
              <p:spPr bwMode="auto">
                <a:xfrm rot="10800000">
                  <a:off x="4484593" y="4423528"/>
                  <a:ext cx="3083756" cy="159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8" name="Picture 2" descr="C:\Users\ADAIN\Pictures\E1-m1\hhrhj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97" t="22264" r="11880" b="16994"/>
                <a:stretch/>
              </p:blipFill>
              <p:spPr bwMode="auto">
                <a:xfrm rot="16200000">
                  <a:off x="7437870" y="4509984"/>
                  <a:ext cx="1597761" cy="14248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2" descr="C:\Users\ADAIN\Pictures\practicas\P1040673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23" t="20339" r="14769"/>
              <a:stretch/>
            </p:blipFill>
            <p:spPr bwMode="auto">
              <a:xfrm>
                <a:off x="114400" y="2492896"/>
                <a:ext cx="2945432" cy="1943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32 Rectángulo"/>
            <p:cNvSpPr/>
            <p:nvPr/>
          </p:nvSpPr>
          <p:spPr>
            <a:xfrm>
              <a:off x="35496" y="5301208"/>
              <a:ext cx="3314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latin typeface="Times New Roman" pitchFamily="18" charset="0"/>
                  <a:cs typeface="Times New Roman" pitchFamily="18" charset="0"/>
                </a:rPr>
                <a:t>Foto 01. </a:t>
              </a:r>
              <a:r>
                <a:rPr lang="es-ES" sz="1200" dirty="0" smtClean="0">
                  <a:latin typeface="Times New Roman" pitchFamily="18" charset="0"/>
                  <a:cs typeface="Times New Roman" pitchFamily="18" charset="0"/>
                </a:rPr>
                <a:t>Identificación de algas por microscopia</a:t>
              </a:r>
              <a:endParaRPr lang="es-PE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35496" y="44624"/>
            <a:ext cx="3672408" cy="432432"/>
            <a:chOff x="35496" y="260648"/>
            <a:chExt cx="3672408" cy="432432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42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43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1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6876256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19 Grupo"/>
          <p:cNvGrpSpPr/>
          <p:nvPr/>
        </p:nvGrpSpPr>
        <p:grpSpPr>
          <a:xfrm>
            <a:off x="35496" y="44624"/>
            <a:ext cx="3672408" cy="432432"/>
            <a:chOff x="35496" y="260648"/>
            <a:chExt cx="3672408" cy="432432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5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26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1405473901"/>
              </p:ext>
            </p:extLst>
          </p:nvPr>
        </p:nvGraphicFramePr>
        <p:xfrm>
          <a:off x="21702" y="692696"/>
          <a:ext cx="836672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34 Elipse"/>
          <p:cNvSpPr/>
          <p:nvPr/>
        </p:nvSpPr>
        <p:spPr>
          <a:xfrm>
            <a:off x="8255113" y="6381328"/>
            <a:ext cx="781383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28" name="7 Rectángulo"/>
          <p:cNvSpPr/>
          <p:nvPr/>
        </p:nvSpPr>
        <p:spPr>
          <a:xfrm>
            <a:off x="34116" y="5229200"/>
            <a:ext cx="900237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CONCLUSIÓN: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Se identificaron 46 especies de micro algas </a:t>
            </a:r>
            <a:r>
              <a:rPr lang="es-PE" sz="2000" dirty="0">
                <a:latin typeface="Times New Roman" pitchFamily="18" charset="0"/>
                <a:cs typeface="Times New Roman" pitchFamily="18" charset="0"/>
              </a:rPr>
              <a:t>distribuidas en 37 géneros, 32 familias y 6 </a:t>
            </a:r>
            <a:r>
              <a:rPr lang="es-PE" sz="2000" dirty="0" smtClean="0">
                <a:latin typeface="Times New Roman" pitchFamily="18" charset="0"/>
                <a:cs typeface="Times New Roman" pitchFamily="18" charset="0"/>
              </a:rPr>
              <a:t>divisiones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P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6804248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58087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61218" y="620688"/>
            <a:ext cx="8427919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CONTENIDO </a:t>
            </a:r>
            <a:r>
              <a:rPr lang="es-E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METALES PESADOS EN PESCADOS COMERCIALIZADOS EN EL VALLE DEL RÍO MONZÓN, REGIÓN HUÁNUCO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2008" y="1340768"/>
            <a:ext cx="8253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u="sng" dirty="0" smtClean="0">
                <a:latin typeface="Times New Roman" pitchFamily="18" charset="0"/>
                <a:cs typeface="Times New Roman" pitchFamily="18" charset="0"/>
              </a:rPr>
              <a:t>OBJETIVO GENERAL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Determinar la concentración de Cd, Pb, y Cu en 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músculo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de las especies de boquichico, </a:t>
            </a:r>
            <a:r>
              <a:rPr lang="es-PE" sz="1400" dirty="0" err="1">
                <a:latin typeface="Times New Roman" pitchFamily="18" charset="0"/>
                <a:cs typeface="Times New Roman" pitchFamily="18" charset="0"/>
              </a:rPr>
              <a:t>carachama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s-PE" sz="1400" dirty="0" err="1">
                <a:latin typeface="Times New Roman" pitchFamily="18" charset="0"/>
                <a:cs typeface="Times New Roman" pitchFamily="18" charset="0"/>
              </a:rPr>
              <a:t>yulilla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 que habitan el río Monzón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7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28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18" name="17 Imagen" descr="G:\MAPA\Sin título.jpg"/>
          <p:cNvPicPr/>
          <p:nvPr/>
        </p:nvPicPr>
        <p:blipFill>
          <a:blip r:embed="rId5">
            <a:lum contrast="40000"/>
          </a:blip>
          <a:srcRect l="994" t="6854" r="3975" b="2285"/>
          <a:stretch>
            <a:fillRect/>
          </a:stretch>
        </p:blipFill>
        <p:spPr bwMode="auto">
          <a:xfrm>
            <a:off x="179512" y="2348880"/>
            <a:ext cx="6974071" cy="3971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1" name="30 Grupo"/>
          <p:cNvGrpSpPr/>
          <p:nvPr/>
        </p:nvGrpSpPr>
        <p:grpSpPr>
          <a:xfrm>
            <a:off x="7315486" y="2348880"/>
            <a:ext cx="1777461" cy="3857755"/>
            <a:chOff x="7390536" y="2482162"/>
            <a:chExt cx="1777461" cy="3857755"/>
          </a:xfrm>
        </p:grpSpPr>
        <p:pic>
          <p:nvPicPr>
            <p:cNvPr id="32" name="Picture 5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70"/>
            <a:stretch/>
          </p:blipFill>
          <p:spPr bwMode="auto">
            <a:xfrm>
              <a:off x="7390536" y="2482162"/>
              <a:ext cx="1777460" cy="1179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537" y="3661552"/>
              <a:ext cx="1777460" cy="1345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6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536" y="5006822"/>
              <a:ext cx="1777460" cy="1333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8255113" y="6381328"/>
            <a:ext cx="781383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6804248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58087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104520" y="620688"/>
            <a:ext cx="8427919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CONTENIDO </a:t>
            </a:r>
            <a:r>
              <a:rPr lang="es-E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METALES PESADOS EN PESCADOS COMERCIALIZADOS EN EL VALLE DEL RÍO MONZÓN, REGIÓN HUÁNUCO 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7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28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>
            <a:off x="395536" y="5857527"/>
            <a:ext cx="5903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Dónde: 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Boquichico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; 2 =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Carachama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; 3 =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Yulilla</a:t>
            </a:r>
            <a:endParaRPr lang="es-P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524328" y="1484784"/>
            <a:ext cx="158316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La normativa nacional e internacional de calidad ambiental </a:t>
            </a:r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LMP </a:t>
            </a:r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en carne de pescado para el consumo humano </a:t>
            </a:r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directo:</a:t>
            </a:r>
          </a:p>
          <a:p>
            <a:endParaRPr lang="es-PE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0.05 mg/kg </a:t>
            </a:r>
          </a:p>
          <a:p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Pb </a:t>
            </a:r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= 0.30 mg/kg </a:t>
            </a:r>
          </a:p>
          <a:p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PE" sz="1500" dirty="0" smtClean="0">
                <a:latin typeface="Times New Roman" pitchFamily="18" charset="0"/>
                <a:cs typeface="Times New Roman" pitchFamily="18" charset="0"/>
              </a:rPr>
              <a:t>6 mg/kg</a:t>
            </a:r>
            <a:r>
              <a:rPr lang="es-PE" sz="15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72008" y="1484784"/>
            <a:ext cx="7441886" cy="4392488"/>
            <a:chOff x="72008" y="1484784"/>
            <a:chExt cx="7441886" cy="4392488"/>
          </a:xfrm>
        </p:grpSpPr>
        <p:pic>
          <p:nvPicPr>
            <p:cNvPr id="18" name="17 Imagen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484784"/>
              <a:ext cx="7441886" cy="4392488"/>
            </a:xfrm>
            <a:prstGeom prst="rect">
              <a:avLst/>
            </a:prstGeom>
            <a:noFill/>
          </p:spPr>
        </p:pic>
        <p:cxnSp>
          <p:nvCxnSpPr>
            <p:cNvPr id="33" name="32 Conector recto"/>
            <p:cNvCxnSpPr/>
            <p:nvPr/>
          </p:nvCxnSpPr>
          <p:spPr>
            <a:xfrm>
              <a:off x="827584" y="4797152"/>
              <a:ext cx="54715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827584" y="4653136"/>
              <a:ext cx="54715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8255113" y="6381328"/>
            <a:ext cx="781383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5495" y="4653136"/>
            <a:ext cx="8803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CONCLUSIÓN: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Las concentraciones de Cd en musculo de boquichico,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carachama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yulilla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en los 03 puntos de colectas superan los LMP establecido por la norma.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Los niveles Pb registrado en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musculo de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boquichico y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carachama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puntos A y B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superan los LMP establecido por la norma.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  <a:p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72008" y="6358087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4624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7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9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sp>
        <p:nvSpPr>
          <p:cNvPr id="22" name="21 Elipse"/>
          <p:cNvSpPr/>
          <p:nvPr/>
        </p:nvSpPr>
        <p:spPr>
          <a:xfrm>
            <a:off x="8569323" y="6381328"/>
            <a:ext cx="539181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13</a:t>
            </a:r>
            <a:endParaRPr lang="es-ES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06871"/>
              </p:ext>
            </p:extLst>
          </p:nvPr>
        </p:nvGraphicFramePr>
        <p:xfrm>
          <a:off x="179512" y="1268760"/>
          <a:ext cx="6912768" cy="31895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/>
                <a:gridCol w="1440160"/>
                <a:gridCol w="1944216"/>
                <a:gridCol w="720080"/>
                <a:gridCol w="1584176"/>
              </a:tblGrid>
              <a:tr h="719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MUESTRA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PUNTOS DE MUESTREO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 (ppm)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490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Sedimento 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 ± 0.05ª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29.21 ± 1.75ª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0.69 ± 0.019</a:t>
                      </a:r>
                      <a:r>
                        <a:rPr kumimoji="0" lang="es-PE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27.95 ± 1.21ª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 ± 0.037</a:t>
                      </a:r>
                      <a:r>
                        <a:rPr kumimoji="0" lang="es-PE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19.90 ± 1.19</a:t>
                      </a:r>
                      <a:r>
                        <a:rPr kumimoji="0" lang="es-PE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3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Agua 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0.0024 ± 0.00014ª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0.018 ± 0.0008ª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0.00075 ± 0.000032</a:t>
                      </a:r>
                      <a:r>
                        <a:rPr kumimoji="0" lang="es-PE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0.016 ± 0.0008</a:t>
                      </a:r>
                      <a:r>
                        <a:rPr kumimoji="0" lang="es-PE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s-PE" sz="160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0.00082 ± 0.000033</a:t>
                      </a:r>
                      <a:r>
                        <a:rPr kumimoji="0" lang="es-PE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0.018 ± 0.0011ª</a:t>
                      </a:r>
                      <a:endParaRPr lang="es-PE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22 Rectángulo"/>
          <p:cNvSpPr/>
          <p:nvPr/>
        </p:nvSpPr>
        <p:spPr>
          <a:xfrm>
            <a:off x="323528" y="836712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02.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Resultados del análisis estadístico de sedimento y agua.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164288" y="1257722"/>
            <a:ext cx="19432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normativa </a:t>
            </a: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nacional e internacional 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los LMP</a:t>
            </a:r>
          </a:p>
          <a:p>
            <a:r>
              <a:rPr lang="es-PE" sz="1600" b="1" u="sng" dirty="0" smtClean="0">
                <a:latin typeface="Times New Roman" pitchFamily="18" charset="0"/>
                <a:cs typeface="Times New Roman" pitchFamily="18" charset="0"/>
              </a:rPr>
              <a:t>Sedimento</a:t>
            </a:r>
            <a:endParaRPr lang="es-PE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Cd = 1 ppm </a:t>
            </a: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Pb = 0.2 ppm </a:t>
            </a: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Cu = 10 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ppm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600" b="1" u="sng" dirty="0">
                <a:latin typeface="Times New Roman" pitchFamily="18" charset="0"/>
                <a:cs typeface="Times New Roman" pitchFamily="18" charset="0"/>
              </a:rPr>
              <a:t>Agua</a:t>
            </a: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Cd = 0.2 ppm </a:t>
            </a: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Pb = 0.2 ppm </a:t>
            </a:r>
          </a:p>
          <a:p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Cu = 2 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ppm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511278" y="1988840"/>
            <a:ext cx="1364978" cy="129614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107504" y="116632"/>
            <a:ext cx="3960440" cy="358775"/>
            <a:chOff x="132078" y="159846"/>
            <a:chExt cx="3960440" cy="358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32078" y="160258"/>
              <a:ext cx="347349" cy="35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492118" y="159846"/>
              <a:ext cx="531813" cy="35877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1050694" y="159846"/>
              <a:ext cx="1203325" cy="358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2274830" y="159846"/>
              <a:ext cx="1817688" cy="35877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104520" y="620688"/>
            <a:ext cx="8427919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Fauna parasitaria en pacos juveniles </a:t>
            </a:r>
            <a:r>
              <a:rPr lang="es-E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Piaractus brachypomus</a:t>
            </a: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criados en cautiverio.</a:t>
            </a:r>
            <a:endParaRPr lang="es-E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2008" y="1394773"/>
            <a:ext cx="8253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u="sng" dirty="0" smtClean="0">
                <a:latin typeface="Times New Roman" pitchFamily="18" charset="0"/>
                <a:cs typeface="Times New Roman" pitchFamily="18" charset="0"/>
              </a:rPr>
              <a:t>OBJETIVO GENERAL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Identificar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endoparásitos y ectoparásitos en 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pacos juveniles “</a:t>
            </a:r>
            <a:r>
              <a:rPr lang="es-PE" sz="1400" i="1" dirty="0" smtClean="0">
                <a:latin typeface="Times New Roman" pitchFamily="18" charset="0"/>
                <a:cs typeface="Times New Roman" pitchFamily="18" charset="0"/>
              </a:rPr>
              <a:t>Piaractus brachypomus”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criados en cautiverio.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08313"/>
              </p:ext>
            </p:extLst>
          </p:nvPr>
        </p:nvGraphicFramePr>
        <p:xfrm>
          <a:off x="35496" y="2348880"/>
          <a:ext cx="4392489" cy="33714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5540"/>
                <a:gridCol w="1112613"/>
                <a:gridCol w="1512168"/>
                <a:gridCol w="1512168"/>
              </a:tblGrid>
              <a:tr h="4337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Nº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 smtClean="0">
                          <a:effectLst/>
                        </a:rPr>
                        <a:t>PARÁSITOS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 smtClean="0">
                          <a:effectLst/>
                        </a:rPr>
                        <a:t>TIPO DE PARÁSITO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 smtClean="0">
                          <a:effectLst/>
                        </a:rPr>
                        <a:t>ÓRGANO Y/O ESTRUCTURA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</a:tr>
              <a:tr h="43149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Trichodina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sp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Ectoparásito (Protozoario)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Piel, aletas y filamentos branquiales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</a:tr>
              <a:tr h="43149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Dawestrema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endParaRPr lang="es-ES" sz="800" i="1" dirty="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Cycloancistrium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Ectoparásito (Monogeneo)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Filamentos branquiales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49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Dawestrema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cycloancistroides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Ectoparásito (Monogeneo)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Filamentos branquiales</a:t>
                      </a:r>
                      <a:endParaRPr lang="es-ES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</a:tr>
              <a:tr h="21574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Placobdella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sp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Ectoparásito (Sanguijuela)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Piel y aletas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4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Dolosp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sp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Ectoparásito </a:t>
                      </a:r>
                      <a:r>
                        <a:rPr lang="es-PE" sz="800" dirty="0" smtClean="0">
                          <a:effectLst/>
                        </a:rPr>
                        <a:t>(</a:t>
                      </a:r>
                      <a:r>
                        <a:rPr lang="es-PE" sz="800" dirty="0">
                          <a:effectLst/>
                        </a:rPr>
                        <a:t>Crustáceo)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Piel y aletas</a:t>
                      </a:r>
                      <a:endParaRPr lang="es-ES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Nilonema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senticosum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 smtClean="0">
                          <a:effectLst/>
                        </a:rPr>
                        <a:t>Endoparásito</a:t>
                      </a:r>
                      <a:r>
                        <a:rPr lang="es-ES" sz="800" baseline="0" dirty="0" smtClean="0">
                          <a:effectLst/>
                        </a:rPr>
                        <a:t> </a:t>
                      </a:r>
                      <a:r>
                        <a:rPr lang="es-PE" sz="800" dirty="0" smtClean="0">
                          <a:effectLst/>
                        </a:rPr>
                        <a:t>(Nemátodo</a:t>
                      </a:r>
                      <a:r>
                        <a:rPr lang="es-PE" sz="800" dirty="0">
                          <a:effectLst/>
                        </a:rPr>
                        <a:t>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Vejiga aerífera o </a:t>
                      </a:r>
                      <a:endParaRPr lang="es-ES" sz="8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 smtClean="0">
                          <a:effectLst/>
                        </a:rPr>
                        <a:t>Seudo </a:t>
                      </a:r>
                      <a:r>
                        <a:rPr lang="es-PE" sz="800" dirty="0">
                          <a:effectLst/>
                        </a:rPr>
                        <a:t>pulmón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4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Caballerotrema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sp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Endoparásito (Tremátodo)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Intestino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/>
                </a:tc>
              </a:tr>
              <a:tr h="2393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i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s-ES" sz="8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i="1" u="sng" dirty="0" err="1">
                          <a:effectLst/>
                        </a:rPr>
                        <a:t>Gymnodinium</a:t>
                      </a:r>
                      <a:r>
                        <a:rPr lang="es-PE" sz="800" i="1" u="sng" dirty="0">
                          <a:effectLst/>
                        </a:rPr>
                        <a:t> </a:t>
                      </a:r>
                      <a:r>
                        <a:rPr lang="es-PE" sz="800" i="1" u="sng" dirty="0" err="1">
                          <a:effectLst/>
                        </a:rPr>
                        <a:t>sp</a:t>
                      </a:r>
                      <a:endParaRPr lang="es-ES" sz="8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Endoparásito </a:t>
                      </a:r>
                      <a:r>
                        <a:rPr lang="es-PE" sz="800" dirty="0" smtClean="0">
                          <a:effectLst/>
                        </a:rPr>
                        <a:t>Protozoario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Estómago</a:t>
                      </a:r>
                      <a:endParaRPr lang="es-ES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63" marR="355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38 Elipse"/>
          <p:cNvSpPr/>
          <p:nvPr/>
        </p:nvSpPr>
        <p:spPr>
          <a:xfrm>
            <a:off x="8532440" y="6381328"/>
            <a:ext cx="504056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14</a:t>
            </a:r>
            <a:endParaRPr lang="es-ES" sz="1600" dirty="0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223046" y="2060848"/>
            <a:ext cx="5101482" cy="4032448"/>
            <a:chOff x="4223046" y="2060848"/>
            <a:chExt cx="5101482" cy="403244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046" y="2060848"/>
              <a:ext cx="5101482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32628"/>
              <a:ext cx="1691173" cy="126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5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sp>
        <p:nvSpPr>
          <p:cNvPr id="18" name="2 Marcador de contenido"/>
          <p:cNvSpPr txBox="1">
            <a:spLocks/>
          </p:cNvSpPr>
          <p:nvPr/>
        </p:nvSpPr>
        <p:spPr>
          <a:xfrm>
            <a:off x="107504" y="620688"/>
            <a:ext cx="792088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Determinación del sexo de paiches reproductores de la provincia de Leoncio Prado</a:t>
            </a:r>
            <a:endParaRPr lang="es-E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adroTexto 5"/>
          <p:cNvSpPr txBox="1"/>
          <p:nvPr/>
        </p:nvSpPr>
        <p:spPr>
          <a:xfrm>
            <a:off x="107504" y="149860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Objetivo: </a:t>
            </a:r>
          </a:p>
          <a:p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Fomentar y promocionar la crianza de paiche en la provincia de Leoncio Prado mediante la tecnología del IIAP.</a:t>
            </a:r>
          </a:p>
          <a:p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Trabajos preliminar: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Diagnostico de reproductores de paiche  mayores a 4 años de edad en Leoncio Prado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Codificación de reproductores con marcas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Pit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(chips).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Determinación de sexo por kit de análisis rápido (ELISA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vitelogenina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Formación de parejas teniendo una proporción sexual de 1 : 1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2014\Fotos 2014\Enero\DSC00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3573016"/>
            <a:ext cx="4102519" cy="2755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2014\Fotos 2014\Fotos Pedro\DSC038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" y="3845494"/>
            <a:ext cx="4269130" cy="2463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8569323" y="6381328"/>
            <a:ext cx="539181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</a:t>
            </a:r>
            <a:endParaRPr lang="es-ES" dirty="0"/>
          </a:p>
        </p:txBody>
      </p:sp>
      <p:sp>
        <p:nvSpPr>
          <p:cNvPr id="21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sp>
        <p:nvSpPr>
          <p:cNvPr id="18" name="2 Marcador de contenido"/>
          <p:cNvSpPr txBox="1">
            <a:spLocks/>
          </p:cNvSpPr>
          <p:nvPr/>
        </p:nvSpPr>
        <p:spPr>
          <a:xfrm>
            <a:off x="107504" y="620688"/>
            <a:ext cx="842493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Determinación del sexo de paiches reproductores de la provincia de Leoncio Prado</a:t>
            </a:r>
            <a:endParaRPr lang="es-ES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4160"/>
              </p:ext>
            </p:extLst>
          </p:nvPr>
        </p:nvGraphicFramePr>
        <p:xfrm>
          <a:off x="4175697" y="1484784"/>
          <a:ext cx="4825055" cy="2468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7005"/>
                <a:gridCol w="2161546"/>
                <a:gridCol w="1080120"/>
                <a:gridCol w="11163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Piscicultor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Distrito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b="1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</a:t>
                      </a:r>
                      <a:r>
                        <a:rPr lang="es-PE" sz="1200" b="1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Paiches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Ciro Zevallos Isidro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Rupa Rupa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Municipalidad Distrital de José Crespo y Castillo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José Crespo y Castillo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s-PE" sz="1200" b="1" ker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Beatriz Sandoval Román</a:t>
                      </a:r>
                      <a:endParaRPr lang="es-PE" sz="1200" b="1" ker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Padre Felipe Luyando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s-PE" sz="1200" b="1" ker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Walter Hidalgo Sifuentes</a:t>
                      </a:r>
                      <a:endParaRPr lang="es-PE" sz="1200" b="1" ker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Padre Felipe Luyando</a:t>
                      </a:r>
                      <a:endParaRPr lang="es-PE" sz="1200" b="1" ker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s-PE" sz="12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PE" sz="1200" b="1" kern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s-PE" sz="1200" b="1" kern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4067944" y="1177007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. Relación de piscicultores de poseen reproductores de Paiches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8100392" y="364502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8" y="1031585"/>
            <a:ext cx="4022984" cy="520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Elipse"/>
          <p:cNvSpPr/>
          <p:nvPr/>
        </p:nvSpPr>
        <p:spPr>
          <a:xfrm>
            <a:off x="8532440" y="6381328"/>
            <a:ext cx="611559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16</a:t>
            </a:r>
            <a:endParaRPr lang="es-E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0" y="3940783"/>
            <a:ext cx="4228870" cy="2662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97609" y="6021288"/>
            <a:ext cx="7973118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Paiche “</a:t>
            </a:r>
            <a:r>
              <a:rPr lang="es-E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Arapaima gigas</a:t>
            </a:r>
            <a:r>
              <a:rPr lang="es-E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s-ES" sz="2600" dirty="0" smtClean="0"/>
          </a:p>
        </p:txBody>
      </p:sp>
      <p:pic>
        <p:nvPicPr>
          <p:cNvPr id="5" name="Picture 4" descr="D:\2014\Fotos 2014\Fotos Pedro\DSC03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40413"/>
            <a:ext cx="8783535" cy="58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2014\Fotos 2014\Enero\DSC0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1" y="3240264"/>
            <a:ext cx="4102519" cy="2755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35496" y="116632"/>
            <a:ext cx="3672408" cy="432432"/>
            <a:chOff x="35496" y="260648"/>
            <a:chExt cx="3672408" cy="43243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261060"/>
              <a:ext cx="347349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367779" y="260648"/>
              <a:ext cx="531813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899593" y="260648"/>
              <a:ext cx="1008112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1907704" y="260648"/>
              <a:ext cx="1800200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sp>
        <p:nvSpPr>
          <p:cNvPr id="18" name="2 Marcador de contenido"/>
          <p:cNvSpPr txBox="1">
            <a:spLocks/>
          </p:cNvSpPr>
          <p:nvPr/>
        </p:nvSpPr>
        <p:spPr>
          <a:xfrm>
            <a:off x="107504" y="620688"/>
            <a:ext cx="792088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Determinación del sexo de paiches reproductores de la provincia de Leoncio Prado</a:t>
            </a:r>
            <a:endParaRPr lang="es-E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uadroTexto 5"/>
          <p:cNvSpPr txBox="1"/>
          <p:nvPr/>
        </p:nvSpPr>
        <p:spPr>
          <a:xfrm>
            <a:off x="259904" y="4667652"/>
            <a:ext cx="769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Conclusión: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realizo el sexado de 24 reproductores de paiches que representa el 57 %.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identifico 19 paiches hembras y 05 paiches machos que representa el 45 % y 12 % respectivamente.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cuenta con una proporción de 4 hembras:1 Macho.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tiene por sexar a 18 reproductores de paiches que representa el 43 %. 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96733"/>
              </p:ext>
            </p:extLst>
          </p:nvPr>
        </p:nvGraphicFramePr>
        <p:xfrm>
          <a:off x="251520" y="1772816"/>
          <a:ext cx="8280921" cy="29103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9565"/>
                <a:gridCol w="2863088"/>
                <a:gridCol w="929110"/>
                <a:gridCol w="1238269"/>
                <a:gridCol w="851310"/>
                <a:gridCol w="928702"/>
                <a:gridCol w="1160877"/>
              </a:tblGrid>
              <a:tr h="218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Piscicultor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Total de Paiches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de Paiches Sexa</a:t>
                      </a:r>
                      <a:r>
                        <a:rPr lang="es-PE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</a:t>
                      </a:r>
                      <a:endParaRPr lang="es-PE" sz="1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de Paiches Sexados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de Paiches por Sexar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27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Machos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Hembras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Ciro Zevallos Isidro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Municipalidad Distrital de José Crespo y Castillo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8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Beatriz Sandoval Román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Walter Hidalgo Sifuentes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s-PE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s-PE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s-PE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s-PE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s-PE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107504" y="142264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PE" sz="16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Número de reproductores de paiches </a:t>
            </a:r>
            <a:r>
              <a:rPr lang="es-PE" sz="1600" dirty="0" err="1" smtClean="0">
                <a:latin typeface="Times New Roman" pitchFamily="18" charset="0"/>
                <a:cs typeface="Times New Roman" pitchFamily="18" charset="0"/>
              </a:rPr>
              <a:t>sexados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 en la Provincia de Leoncio Prado - Huánuco.</a:t>
            </a:r>
            <a:endParaRPr lang="es-P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4572000" y="436510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Elipse"/>
          <p:cNvSpPr/>
          <p:nvPr/>
        </p:nvSpPr>
        <p:spPr>
          <a:xfrm>
            <a:off x="8532440" y="6381328"/>
            <a:ext cx="611559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18</a:t>
            </a:r>
            <a:endParaRPr lang="es-ES" dirty="0"/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5 Marcador de contenido" descr="Huanuco dp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2572"/>
            <a:ext cx="9144000" cy="5987398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297599" y="6453783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8676456" y="6381328"/>
            <a:ext cx="360040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79512" y="60212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ÁREA TOTAL: </a:t>
            </a:r>
            <a:r>
              <a:rPr lang="es-PE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2’723,589 Hectáreas. </a:t>
            </a:r>
            <a:endParaRPr lang="es-ES" sz="240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6804248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107504" y="116632"/>
            <a:ext cx="3960440" cy="358775"/>
            <a:chOff x="132078" y="159846"/>
            <a:chExt cx="3960440" cy="358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32078" y="160258"/>
              <a:ext cx="347349" cy="35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492118" y="159846"/>
              <a:ext cx="531813" cy="35877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1050694" y="159846"/>
              <a:ext cx="1203325" cy="358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2274830" y="159846"/>
              <a:ext cx="1817688" cy="35877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Elipse"/>
          <p:cNvSpPr/>
          <p:nvPr/>
        </p:nvSpPr>
        <p:spPr>
          <a:xfrm>
            <a:off x="8460432" y="6381328"/>
            <a:ext cx="576064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19</a:t>
            </a:r>
            <a:endParaRPr lang="es-E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0447" r="32485" b="6586"/>
          <a:stretch/>
        </p:blipFill>
        <p:spPr bwMode="auto">
          <a:xfrm>
            <a:off x="5246981" y="1124744"/>
            <a:ext cx="3645499" cy="51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1178" y="620688"/>
            <a:ext cx="817925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es-PE" sz="2000" b="1" dirty="0">
                <a:latin typeface="Times New Roman" pitchFamily="18" charset="0"/>
                <a:cs typeface="Times New Roman" pitchFamily="18" charset="0"/>
              </a:rPr>
              <a:t>Dificultades en la investigación o formulación de proyectos en acuicultura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504" y="2420888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Escases de proyectos productivos relacionados a la actividad piscícola por los gobiernos locales 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y regionales de </a:t>
            </a: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turno. </a:t>
            </a:r>
            <a:endParaRPr lang="es-PE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s-PE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Limitado apoyo en la formalización de piscicultores por PRODUCE Huánuco. </a:t>
            </a:r>
          </a:p>
        </p:txBody>
      </p:sp>
    </p:spTree>
    <p:extLst>
      <p:ext uri="{BB962C8B-B14F-4D97-AF65-F5344CB8AC3E}">
        <p14:creationId xmlns:p14="http://schemas.microsoft.com/office/powerpoint/2010/main" val="21934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6788181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107504" y="116632"/>
            <a:ext cx="3960440" cy="358775"/>
            <a:chOff x="132078" y="159846"/>
            <a:chExt cx="3960440" cy="358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32078" y="160258"/>
              <a:ext cx="347349" cy="35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492118" y="159846"/>
              <a:ext cx="531813" cy="35877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1050694" y="159846"/>
              <a:ext cx="1203325" cy="358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2274830" y="159846"/>
              <a:ext cx="1817688" cy="35877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Elipse"/>
          <p:cNvSpPr/>
          <p:nvPr/>
        </p:nvSpPr>
        <p:spPr>
          <a:xfrm>
            <a:off x="8460432" y="6381328"/>
            <a:ext cx="576064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20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73976" y="1124744"/>
            <a:ext cx="3229380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s-PE" sz="1600" b="1" dirty="0"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Fuentes de financiamiento para </a:t>
            </a:r>
            <a:r>
              <a:rPr lang="es-PE" sz="1600" dirty="0" err="1">
                <a:latin typeface="Times New Roman" pitchFamily="18" charset="0"/>
                <a:cs typeface="Times New Roman" pitchFamily="18" charset="0"/>
              </a:rPr>
              <a:t>C+DT+i</a:t>
            </a:r>
            <a:r>
              <a:rPr lang="es-PE" sz="1600" dirty="0">
                <a:latin typeface="Times New Roman" pitchFamily="18" charset="0"/>
                <a:cs typeface="Times New Roman" pitchFamily="18" charset="0"/>
              </a:rPr>
              <a:t> en acuicultura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7504" y="1749503"/>
            <a:ext cx="172374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PE" b="1" dirty="0" smtClean="0"/>
              <a:t>FONDECYT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PE" b="1" dirty="0" err="1" smtClean="0"/>
              <a:t>FINCyT</a:t>
            </a:r>
            <a:endParaRPr lang="es-PE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PE" b="1" dirty="0"/>
              <a:t>FIDECOM</a:t>
            </a:r>
            <a:endParaRPr lang="es-PE" dirty="0"/>
          </a:p>
          <a:p>
            <a:pPr>
              <a:lnSpc>
                <a:spcPct val="150000"/>
              </a:lnSpc>
            </a:pPr>
            <a:endParaRPr lang="es-PE" dirty="0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1178" y="620688"/>
            <a:ext cx="817925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es-PE" sz="2000" b="1" dirty="0">
                <a:latin typeface="Times New Roman" pitchFamily="18" charset="0"/>
                <a:cs typeface="Times New Roman" pitchFamily="18" charset="0"/>
              </a:rPr>
              <a:t>Dificultades en la investigación o formulación de proyectos en acuicultura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12187" r="10622" b="39352"/>
          <a:stretch/>
        </p:blipFill>
        <p:spPr bwMode="auto">
          <a:xfrm>
            <a:off x="72008" y="3645024"/>
            <a:ext cx="8064896" cy="26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14366" r="18289" b="18097"/>
          <a:stretch/>
        </p:blipFill>
        <p:spPr bwMode="auto">
          <a:xfrm>
            <a:off x="3419873" y="1106453"/>
            <a:ext cx="5386850" cy="304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107504" y="116632"/>
            <a:ext cx="3960440" cy="358775"/>
            <a:chOff x="132078" y="159846"/>
            <a:chExt cx="3960440" cy="3587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32078" y="160258"/>
              <a:ext cx="347349" cy="35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7 Rectángulo"/>
            <p:cNvSpPr/>
            <p:nvPr/>
          </p:nvSpPr>
          <p:spPr bwMode="auto">
            <a:xfrm>
              <a:off x="492118" y="159846"/>
              <a:ext cx="531813" cy="35877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15" name="18 Rectángulo"/>
            <p:cNvSpPr/>
            <p:nvPr/>
          </p:nvSpPr>
          <p:spPr bwMode="auto">
            <a:xfrm>
              <a:off x="1050694" y="159846"/>
              <a:ext cx="1203325" cy="358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0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16" name="19 Rectángulo"/>
            <p:cNvSpPr/>
            <p:nvPr/>
          </p:nvSpPr>
          <p:spPr bwMode="auto">
            <a:xfrm>
              <a:off x="2274830" y="159846"/>
              <a:ext cx="1817688" cy="35877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9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  <a:endParaRPr lang="es-PE" sz="1050" b="1" kern="0" dirty="0">
                <a:solidFill>
                  <a:srgbClr val="FFFFFF"/>
                </a:solidFill>
                <a:latin typeface="Albertus Extra Bold" pitchFamily="34" charset="0"/>
              </a:endParaRPr>
            </a:p>
          </p:txBody>
        </p:sp>
      </p:grpSp>
      <p:pic>
        <p:nvPicPr>
          <p:cNvPr id="17" name="Picture 24" descr="Logoii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592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Elipse"/>
          <p:cNvSpPr/>
          <p:nvPr/>
        </p:nvSpPr>
        <p:spPr>
          <a:xfrm>
            <a:off x="8532440" y="6381328"/>
            <a:ext cx="504056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21</a:t>
            </a:r>
            <a:endParaRPr lang="es-E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0447" r="32485" b="6586"/>
          <a:stretch/>
        </p:blipFill>
        <p:spPr bwMode="auto">
          <a:xfrm>
            <a:off x="4211960" y="296019"/>
            <a:ext cx="4243933" cy="594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264" y="724054"/>
            <a:ext cx="3905672" cy="369332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fontAlgn="t"/>
            <a:r>
              <a:rPr lang="es-PE" b="1" dirty="0" smtClean="0"/>
              <a:t>HERRAMIENTA DE GESTIÓN</a:t>
            </a:r>
            <a:r>
              <a:rPr lang="es-PE" b="1" dirty="0"/>
              <a:t>    </a:t>
            </a: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834" y="1340768"/>
            <a:ext cx="396810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es-PE" b="1" dirty="0"/>
              <a:t>P</a:t>
            </a:r>
            <a:r>
              <a:rPr lang="es-PE" b="1" dirty="0" smtClean="0"/>
              <a:t>riorización </a:t>
            </a:r>
            <a:r>
              <a:rPr lang="es-PE" b="1" dirty="0"/>
              <a:t>de </a:t>
            </a:r>
            <a:r>
              <a:rPr lang="es-PE" b="1" dirty="0" smtClean="0"/>
              <a:t>especies </a:t>
            </a:r>
            <a:endParaRPr lang="es-PE" b="1" dirty="0"/>
          </a:p>
        </p:txBody>
      </p:sp>
      <p:sp>
        <p:nvSpPr>
          <p:cNvPr id="18" name="17 Rectángulo"/>
          <p:cNvSpPr/>
          <p:nvPr/>
        </p:nvSpPr>
        <p:spPr>
          <a:xfrm>
            <a:off x="27834" y="1916832"/>
            <a:ext cx="4040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PE" dirty="0" smtClean="0"/>
              <a:t>Prioridad alta        =  </a:t>
            </a:r>
            <a:r>
              <a:rPr lang="es-PE" dirty="0" err="1" smtClean="0"/>
              <a:t>Paiche</a:t>
            </a:r>
            <a:endParaRPr lang="es-PE" dirty="0" smtClean="0"/>
          </a:p>
          <a:p>
            <a:pPr fontAlgn="t"/>
            <a:r>
              <a:rPr lang="es-PE" dirty="0"/>
              <a:t>Prioridad </a:t>
            </a:r>
            <a:r>
              <a:rPr lang="es-PE" dirty="0" smtClean="0"/>
              <a:t>media   =  Doncella</a:t>
            </a:r>
          </a:p>
          <a:p>
            <a:pPr fontAlgn="t"/>
            <a:r>
              <a:rPr lang="es-PE" dirty="0"/>
              <a:t>Prioridad </a:t>
            </a:r>
            <a:r>
              <a:rPr lang="es-PE" dirty="0" smtClean="0"/>
              <a:t>baja       =  Gamitana y Paco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7" b="24512"/>
          <a:stretch/>
        </p:blipFill>
        <p:spPr bwMode="auto">
          <a:xfrm>
            <a:off x="47349" y="2852936"/>
            <a:ext cx="4067944" cy="17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42529" r="10060" b="32197"/>
          <a:stretch/>
        </p:blipFill>
        <p:spPr bwMode="auto">
          <a:xfrm>
            <a:off x="35496" y="4725144"/>
            <a:ext cx="4079797" cy="10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80512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    INSTITUTO DE INVESTIGACIONES DE LA AMAZONÍA PERUANA</a:t>
            </a:r>
            <a:endParaRPr lang="es-ES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11332"/>
              </p:ext>
            </p:extLst>
          </p:nvPr>
        </p:nvGraphicFramePr>
        <p:xfrm>
          <a:off x="395537" y="43873"/>
          <a:ext cx="288032" cy="50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r:id="rId4" imgW="2514286" imgH="4458322" progId="">
                  <p:embed/>
                </p:oleObj>
              </mc:Choice>
              <mc:Fallback>
                <p:oleObj r:id="rId4" imgW="2514286" imgH="4458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43873"/>
                        <a:ext cx="288032" cy="504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9" b="9576"/>
          <a:stretch>
            <a:fillRect/>
          </a:stretch>
        </p:blipFill>
        <p:spPr bwMode="auto">
          <a:xfrm>
            <a:off x="7047409" y="6453336"/>
            <a:ext cx="1379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8426947" y="6453336"/>
            <a:ext cx="503237" cy="368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07504" y="6381328"/>
            <a:ext cx="8999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83568" y="499319"/>
            <a:ext cx="7181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TINGO MARÍA, CIUDAD DE LA BELLA DURMIENTE</a:t>
            </a:r>
          </a:p>
          <a:p>
            <a:pPr algn="ctr"/>
            <a:r>
              <a:rPr lang="es-E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PUERTA DE LA AMAZONIA</a:t>
            </a:r>
            <a:endParaRPr lang="es-E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62" name="Picture 54" descr="D:\Data Recuperada\2015\Informes gerencia\tingo ma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" y="1195592"/>
            <a:ext cx="9063487" cy="50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357700" y="5724545"/>
            <a:ext cx="5822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 POR SU ATENCIÓN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603522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Zona Selva de Huánuco: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1’988,219 Hectáreas.</a:t>
            </a:r>
            <a:r>
              <a:rPr lang="es-PE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endParaRPr lang="es-ES" sz="240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8676456" y="6381328"/>
            <a:ext cx="360040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10" name="2 Imagen" descr="area estu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Llamada de flecha a la derecha"/>
          <p:cNvSpPr/>
          <p:nvPr/>
        </p:nvSpPr>
        <p:spPr>
          <a:xfrm>
            <a:off x="179512" y="3861048"/>
            <a:ext cx="1728192" cy="864096"/>
          </a:xfrm>
          <a:prstGeom prst="rightArrowCallout">
            <a:avLst>
              <a:gd name="adj1" fmla="val 25000"/>
              <a:gd name="adj2" fmla="val 25000"/>
              <a:gd name="adj3" fmla="val 46869"/>
              <a:gd name="adj4" fmla="val 59873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27 %</a:t>
            </a:r>
            <a:endParaRPr lang="es-PE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Llamada de flecha hacia abajo"/>
          <p:cNvSpPr/>
          <p:nvPr/>
        </p:nvSpPr>
        <p:spPr>
          <a:xfrm>
            <a:off x="5131164" y="1124744"/>
            <a:ext cx="1097019" cy="15841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872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73 %</a:t>
            </a:r>
            <a:endParaRPr lang="es-PE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-11713"/>
            <a:ext cx="219573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PROVINCIAS</a:t>
            </a:r>
          </a:p>
          <a:p>
            <a:endParaRPr lang="es-PE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.- Huánuco</a:t>
            </a:r>
          </a:p>
          <a:p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Chinchao</a:t>
            </a:r>
          </a:p>
          <a:p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Churubamba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.- Dos de Mayo</a:t>
            </a:r>
          </a:p>
          <a:p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3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Marias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Huacaybamba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4. Huacaybamba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Cochabamba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4.- Huamalies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6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Jirca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7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Monzón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8. 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Arancay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5.- Leoncio Prado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9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Rupa R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upa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10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Daniel A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lomia 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robles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11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Hermilio 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Valdizan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12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José crespo y castillo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13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Luyando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14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Mariano Dámaso Beraun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6.- Marañón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15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Cholón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7.- Pachitea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16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Panao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17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Chaglla</a:t>
            </a:r>
          </a:p>
          <a:p>
            <a:r>
              <a:rPr lang="es-PE" sz="1200" b="1" dirty="0">
                <a:latin typeface="Times New Roman" pitchFamily="18" charset="0"/>
                <a:cs typeface="Times New Roman" pitchFamily="18" charset="0"/>
              </a:rPr>
              <a:t>8.- Puerto </a:t>
            </a:r>
            <a:r>
              <a:rPr lang="es-PE" sz="1200" b="1" dirty="0" smtClean="0">
                <a:latin typeface="Times New Roman" pitchFamily="18" charset="0"/>
                <a:cs typeface="Times New Roman" pitchFamily="18" charset="0"/>
              </a:rPr>
              <a:t>Inca</a:t>
            </a:r>
            <a:endParaRPr lang="es-PE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18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Puerto inca 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19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Codo de P</a:t>
            </a:r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ozuzo</a:t>
            </a:r>
            <a:endParaRPr lang="es-P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20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Yuyapichis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21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Tournavista</a:t>
            </a:r>
          </a:p>
          <a:p>
            <a:r>
              <a:rPr lang="es-PE" sz="1200" dirty="0" smtClean="0">
                <a:latin typeface="Times New Roman" pitchFamily="18" charset="0"/>
                <a:cs typeface="Times New Roman" pitchFamily="18" charset="0"/>
              </a:rPr>
              <a:t>     22</a:t>
            </a:r>
            <a:r>
              <a:rPr lang="es-PE" sz="1200" dirty="0">
                <a:latin typeface="Times New Roman" pitchFamily="18" charset="0"/>
                <a:cs typeface="Times New Roman" pitchFamily="18" charset="0"/>
              </a:rPr>
              <a:t>. Honoria</a:t>
            </a:r>
          </a:p>
        </p:txBody>
      </p:sp>
      <p:pic>
        <p:nvPicPr>
          <p:cNvPr id="9" name="1 Imagen" descr="hunauco distrito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3325"/>
          <a:stretch/>
        </p:blipFill>
        <p:spPr bwMode="auto">
          <a:xfrm>
            <a:off x="1835696" y="420165"/>
            <a:ext cx="7296996" cy="56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195736" y="-27384"/>
            <a:ext cx="6949280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Diagnostico piscícola de la provincia de </a:t>
            </a:r>
            <a:r>
              <a:rPr lang="es-E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eoncio </a:t>
            </a:r>
            <a:r>
              <a:rPr lang="es-E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rado.</a:t>
            </a:r>
            <a:endParaRPr lang="es-E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72008" y="594928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8532440" y="6381328"/>
            <a:ext cx="611559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07504" y="603522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Zona Selva de Huánuco acto para piscicultura: </a:t>
            </a:r>
            <a:r>
              <a:rPr lang="es-ES" sz="20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728,697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Hectáreas.</a:t>
            </a:r>
            <a:r>
              <a:rPr lang="es-PE" sz="20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endParaRPr lang="es-ES" sz="200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8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01716"/>
              </p:ext>
            </p:extLst>
          </p:nvPr>
        </p:nvGraphicFramePr>
        <p:xfrm>
          <a:off x="4932040" y="1492746"/>
          <a:ext cx="4032448" cy="373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08112"/>
                <a:gridCol w="1080120"/>
              </a:tblGrid>
              <a:tr h="587504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Detalle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Cant</a:t>
                      </a:r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Unidad de medida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776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Piscicultores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Unid.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5688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Espejo de agua  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Hectáreas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29.7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152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Formalizados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Unid.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Asociaciones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</a:tr>
              <a:tr h="545336">
                <a:tc>
                  <a:txBody>
                    <a:bodyPr/>
                    <a:lstStyle/>
                    <a:p>
                      <a:pPr algn="ctr"/>
                      <a:r>
                        <a:rPr lang="es-P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Investigación 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Unid.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</a:tr>
              <a:tr h="545336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Producción de semilla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Unid. </a:t>
                      </a:r>
                      <a:endParaRPr lang="es-PE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896544" y="908720"/>
            <a:ext cx="4139952" cy="498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/>
              <a:t>Tabla 01. </a:t>
            </a:r>
            <a:r>
              <a:rPr lang="es-PE" sz="1400" dirty="0" smtClean="0"/>
              <a:t>Diagnostico piscicultores beneficiarios de Leoncio Prado.</a:t>
            </a:r>
            <a:endParaRPr lang="es-PE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8532440" y="6381328"/>
            <a:ext cx="611559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  <p:pic>
        <p:nvPicPr>
          <p:cNvPr id="9" name="Picture 24" descr="Logoii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7" y="18864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896544" y="5373216"/>
            <a:ext cx="4139952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s-PE" sz="1400" b="1" dirty="0" smtClean="0">
                <a:latin typeface="Times New Roman" pitchFamily="18" charset="0"/>
                <a:cs typeface="Times New Roman" pitchFamily="18" charset="0"/>
              </a:rPr>
              <a:t>VRAEyM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PE" sz="1400" b="1" dirty="0" err="1" smtClean="0">
                <a:latin typeface="Times New Roman" pitchFamily="18" charset="0"/>
                <a:cs typeface="Times New Roman" pitchFamily="18" charset="0"/>
              </a:rPr>
              <a:t>Tocache</a:t>
            </a:r>
            <a:endParaRPr lang="es-P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PE" sz="1400" b="1" dirty="0" err="1" smtClean="0">
                <a:latin typeface="Times New Roman" pitchFamily="18" charset="0"/>
                <a:cs typeface="Times New Roman" pitchFamily="18" charset="0"/>
              </a:rPr>
              <a:t>Uchiza</a:t>
            </a:r>
            <a:endParaRPr lang="es-P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PE" sz="1400" b="1" dirty="0" smtClean="0">
                <a:latin typeface="Times New Roman" pitchFamily="18" charset="0"/>
                <a:cs typeface="Times New Roman" pitchFamily="18" charset="0"/>
              </a:rPr>
              <a:t>Pasco (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Villa Rica</a:t>
            </a:r>
            <a:r>
              <a:rPr lang="es-PE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PE" sz="1400" b="1" dirty="0" smtClean="0">
                <a:latin typeface="Times New Roman" pitchFamily="18" charset="0"/>
                <a:cs typeface="Times New Roman" pitchFamily="18" charset="0"/>
              </a:rPr>
              <a:t>Junín (</a:t>
            </a:r>
            <a:r>
              <a:rPr lang="es-PE" sz="1400" dirty="0" err="1" smtClean="0">
                <a:latin typeface="Times New Roman" pitchFamily="18" charset="0"/>
                <a:cs typeface="Times New Roman" pitchFamily="18" charset="0"/>
              </a:rPr>
              <a:t>Satipo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PE" sz="1400" dirty="0" err="1" smtClean="0">
                <a:latin typeface="Times New Roman" pitchFamily="18" charset="0"/>
                <a:cs typeface="Times New Roman" pitchFamily="18" charset="0"/>
              </a:rPr>
              <a:t>Pichanaki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, Merced</a:t>
            </a:r>
            <a:r>
              <a:rPr lang="es-PE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3714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8772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7504" y="6022449"/>
            <a:ext cx="8784976" cy="4308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ESTACIÓN EXPERIMENTAL DEL IIAP – HUÁNUCO </a:t>
            </a:r>
            <a:endParaRPr lang="es-ES" sz="220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8676456" y="6381328"/>
            <a:ext cx="360040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7" y="18864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D:\2014\Fotos 2014\Fotos Pedro\DSC04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04" y="1561307"/>
            <a:ext cx="2861022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D:\2014\Fotos 2014\Enero\DSC05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" y="1549897"/>
            <a:ext cx="6249885" cy="46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:\2014\Fotos 2014\Marzo\Entrega de alevinos MTTA\DSC01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0137"/>
            <a:ext cx="2854896" cy="2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 Marcador de contenido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404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SALA DE REPRODUCCIÓN ARTIFICIAL DE PECES AMAZONICOS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35496" y="53018"/>
            <a:ext cx="4729322" cy="432432"/>
            <a:chOff x="35496" y="53018"/>
            <a:chExt cx="4729322" cy="43243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53430"/>
              <a:ext cx="467917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17 Rectángulo"/>
            <p:cNvSpPr/>
            <p:nvPr/>
          </p:nvSpPr>
          <p:spPr bwMode="auto">
            <a:xfrm>
              <a:off x="483117" y="53018"/>
              <a:ext cx="632499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8" name="18 Rectángulo"/>
            <p:cNvSpPr/>
            <p:nvPr/>
          </p:nvSpPr>
          <p:spPr bwMode="auto">
            <a:xfrm>
              <a:off x="1115616" y="53018"/>
              <a:ext cx="1212231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29" name="19 Rectángulo"/>
            <p:cNvSpPr/>
            <p:nvPr/>
          </p:nvSpPr>
          <p:spPr bwMode="auto">
            <a:xfrm>
              <a:off x="2339752" y="53018"/>
              <a:ext cx="2425066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</a:p>
          </p:txBody>
        </p:sp>
      </p:grp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18424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INFRAESTRUCTURA PISCICOLA</a:t>
            </a:r>
            <a:endParaRPr lang="es-E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7" y="18864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2014\Fotos 2014\Fotos Pedro\DSC04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/>
        </p:blipFill>
        <p:spPr bwMode="auto">
          <a:xfrm>
            <a:off x="72007" y="1196752"/>
            <a:ext cx="903649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8676456" y="6381328"/>
            <a:ext cx="360040" cy="36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35496" y="53018"/>
            <a:ext cx="4729322" cy="432432"/>
            <a:chOff x="35496" y="53018"/>
            <a:chExt cx="4729322" cy="432432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53430"/>
              <a:ext cx="467917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17 Rectángulo"/>
            <p:cNvSpPr/>
            <p:nvPr/>
          </p:nvSpPr>
          <p:spPr bwMode="auto">
            <a:xfrm>
              <a:off x="483117" y="53018"/>
              <a:ext cx="632499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9" name="18 Rectángulo"/>
            <p:cNvSpPr/>
            <p:nvPr/>
          </p:nvSpPr>
          <p:spPr bwMode="auto">
            <a:xfrm>
              <a:off x="1115616" y="53018"/>
              <a:ext cx="1212231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30" name="19 Rectángulo"/>
            <p:cNvSpPr/>
            <p:nvPr/>
          </p:nvSpPr>
          <p:spPr bwMode="auto">
            <a:xfrm>
              <a:off x="2339752" y="53018"/>
              <a:ext cx="2425066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</a:p>
          </p:txBody>
        </p:sp>
      </p:grp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16" y="762440"/>
            <a:ext cx="8604448" cy="57832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PLANTEL DE REPRODUCTORES DE PECES AMAZONICOS</a:t>
            </a:r>
            <a:endParaRPr lang="es-E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85385" r="33738" b="9577"/>
          <a:stretch/>
        </p:blipFill>
        <p:spPr bwMode="auto">
          <a:xfrm>
            <a:off x="7153583" y="6444805"/>
            <a:ext cx="1378857" cy="3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2008" y="6309320"/>
            <a:ext cx="9036496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 descr="Logoi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7" y="188640"/>
            <a:ext cx="468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Elipse"/>
          <p:cNvSpPr/>
          <p:nvPr/>
        </p:nvSpPr>
        <p:spPr>
          <a:xfrm>
            <a:off x="8569323" y="6381328"/>
            <a:ext cx="539181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16101" r="35629" b="18622"/>
          <a:stretch/>
        </p:blipFill>
        <p:spPr bwMode="auto">
          <a:xfrm>
            <a:off x="6787131" y="3084017"/>
            <a:ext cx="2292310" cy="17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b="14881"/>
          <a:stretch/>
        </p:blipFill>
        <p:spPr bwMode="auto">
          <a:xfrm>
            <a:off x="6777003" y="1430441"/>
            <a:ext cx="2302438" cy="165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D:\Data Recuperada\2016\Fotos\Abril\20160401_1136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12319" r="14852" b="16703"/>
          <a:stretch/>
        </p:blipFill>
        <p:spPr bwMode="auto">
          <a:xfrm>
            <a:off x="-26384" y="1430440"/>
            <a:ext cx="6813515" cy="48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ata Recuperada\2016\Fotos\Abril\IMG_20160401_11303739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2645" r="24051" b="23151"/>
          <a:stretch/>
        </p:blipFill>
        <p:spPr bwMode="auto">
          <a:xfrm>
            <a:off x="6773567" y="4864728"/>
            <a:ext cx="2370433" cy="14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23 Grupo"/>
          <p:cNvGrpSpPr/>
          <p:nvPr/>
        </p:nvGrpSpPr>
        <p:grpSpPr>
          <a:xfrm>
            <a:off x="35496" y="53018"/>
            <a:ext cx="4729322" cy="432432"/>
            <a:chOff x="35496" y="53018"/>
            <a:chExt cx="4729322" cy="432432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35496" y="53430"/>
              <a:ext cx="467917" cy="43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17 Rectángulo"/>
            <p:cNvSpPr/>
            <p:nvPr/>
          </p:nvSpPr>
          <p:spPr bwMode="auto">
            <a:xfrm>
              <a:off x="483117" y="53018"/>
              <a:ext cx="632499" cy="43243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PERÚ</a:t>
              </a:r>
            </a:p>
          </p:txBody>
        </p:sp>
        <p:sp>
          <p:nvSpPr>
            <p:cNvPr id="28" name="18 Rectángulo"/>
            <p:cNvSpPr/>
            <p:nvPr/>
          </p:nvSpPr>
          <p:spPr bwMode="auto">
            <a:xfrm>
              <a:off x="1115616" y="53018"/>
              <a:ext cx="1212231" cy="432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Ministerio 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Ambiente</a:t>
              </a:r>
            </a:p>
          </p:txBody>
        </p:sp>
        <p:sp>
          <p:nvSpPr>
            <p:cNvPr id="29" name="19 Rectángulo"/>
            <p:cNvSpPr/>
            <p:nvPr/>
          </p:nvSpPr>
          <p:spPr bwMode="auto">
            <a:xfrm>
              <a:off x="2339752" y="53018"/>
              <a:ext cx="2425066" cy="431883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srgbClr val="FFFFFF"/>
                  </a:solidFill>
                  <a:latin typeface="Albertus Extra Bold" pitchFamily="34" charset="0"/>
                </a:rPr>
                <a:t>Instituto de Investigaciones de la Amazonía Peruana</a:t>
              </a:r>
            </a:p>
          </p:txBody>
        </p:sp>
      </p:grp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197221" y="6464369"/>
            <a:ext cx="6102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err="1" smtClean="0">
                <a:latin typeface="Times New Roman" pitchFamily="18" charset="0"/>
                <a:cs typeface="Times New Roman" pitchFamily="18" charset="0"/>
              </a:rPr>
              <a:t>Yurimaguas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, 17/11/2017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		Ing. Marcelo Cotrina Doria</a:t>
            </a:r>
            <a:r>
              <a:rPr lang="es-ES_tradnl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1453</Words>
  <Application>Microsoft Office PowerPoint</Application>
  <PresentationFormat>Presentación en pantalla (4:3)</PresentationFormat>
  <Paragraphs>405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 PISCICOLA</vt:lpstr>
      <vt:lpstr>PLANTEL DE REPRODUCTORES DE PECES AMAZONICOS</vt:lpstr>
      <vt:lpstr>ALGAS BIOINDICADORAS DE LA CALIDAD DEL AGUA EN ESTANQUES PISCÍCOLAS, REGIÓN HUÁNUCO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57</cp:revision>
  <dcterms:created xsi:type="dcterms:W3CDTF">2016-09-02T03:46:38Z</dcterms:created>
  <dcterms:modified xsi:type="dcterms:W3CDTF">2017-11-17T17:08:25Z</dcterms:modified>
</cp:coreProperties>
</file>