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70" r:id="rId13"/>
    <p:sldId id="269" r:id="rId14"/>
    <p:sldId id="263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6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58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53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09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09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328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888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2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596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14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350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6CC3-8C29-42EA-8F9A-A9F03618AB25}" type="datetimeFigureOut">
              <a:rPr lang="es-PE" smtClean="0"/>
              <a:t>17/11/2017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836D-0837-4348-B804-F0619C53926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003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venal\Pictures\FOTOS DSRPAA - 2011\PROGRAMA ACUICOLA\INSPECCION A PLANTA DE REPRODUCCION - WILLY DEL AGUILA\DSC00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/>
          <a:stretch/>
        </p:blipFill>
        <p:spPr bwMode="auto">
          <a:xfrm>
            <a:off x="0" y="-1"/>
            <a:ext cx="9144000" cy="68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87956"/>
            <a:ext cx="518457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MESA TECNICA  DE PRODUCTORES ACUICOLAS</a:t>
            </a:r>
          </a:p>
          <a:p>
            <a:pPr algn="ctr"/>
            <a:r>
              <a:rPr lang="es-PE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LA PROVINCIA DE ALTO AMAZONAS</a:t>
            </a:r>
            <a:endParaRPr lang="es-P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628800"/>
            <a:ext cx="7812868" cy="1200329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0">
                <a:schemeClr val="accent2">
                  <a:shade val="94000"/>
                  <a:satMod val="135000"/>
                  <a:lumMod val="99000"/>
                  <a:alpha val="22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600" b="1" i="1" dirty="0" smtClean="0">
                <a:solidFill>
                  <a:srgbClr val="FFFF00"/>
                </a:solidFill>
              </a:rPr>
              <a:t>NECESIDAD DE LA ACTIVIDAD ACUICOLA EN LA PROVINCIA DE ALTO AMAZONAS</a:t>
            </a:r>
            <a:endParaRPr lang="es-PE" sz="3600" b="1" i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8024" y="6133946"/>
            <a:ext cx="41764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YURIMAGUAS, 17 DE NOVIEMBRE DE 2017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4932958"/>
            <a:ext cx="7236804" cy="830997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25000"/>
                </a:schemeClr>
              </a:gs>
              <a:gs pos="0">
                <a:schemeClr val="accent3">
                  <a:shade val="93000"/>
                  <a:satMod val="130000"/>
                </a:schemeClr>
              </a:gs>
              <a:gs pos="0">
                <a:schemeClr val="accent3">
                  <a:shade val="94000"/>
                  <a:satMod val="135000"/>
                  <a:lumMod val="22000"/>
                  <a:lumOff val="78000"/>
                  <a:alpha val="42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FFFF00"/>
                </a:solidFill>
              </a:rPr>
              <a:t> </a:t>
            </a:r>
            <a:r>
              <a:rPr lang="es-PE" sz="2400" b="1" dirty="0" err="1" smtClean="0">
                <a:solidFill>
                  <a:srgbClr val="FFFF00"/>
                </a:solidFill>
              </a:rPr>
              <a:t>M.Sc</a:t>
            </a:r>
            <a:r>
              <a:rPr lang="es-PE" sz="2400" b="1" dirty="0" smtClean="0">
                <a:solidFill>
                  <a:srgbClr val="FFFF00"/>
                </a:solidFill>
              </a:rPr>
              <a:t>  Ing. Oscar Tuesta Hidalgo. </a:t>
            </a:r>
            <a:endParaRPr lang="es-PE" sz="2400" b="1" dirty="0" smtClean="0">
              <a:solidFill>
                <a:schemeClr val="bg1"/>
              </a:solidFill>
            </a:endParaRPr>
          </a:p>
          <a:p>
            <a:r>
              <a:rPr lang="es-PE" sz="2400" b="1" dirty="0" smtClean="0">
                <a:solidFill>
                  <a:srgbClr val="FFFF00"/>
                </a:solidFill>
              </a:rPr>
              <a:t>Colaborador</a:t>
            </a:r>
            <a:r>
              <a:rPr lang="es-PE" sz="2400" b="1" dirty="0">
                <a:solidFill>
                  <a:srgbClr val="FFFF00"/>
                </a:solidFill>
              </a:rPr>
              <a:t>: </a:t>
            </a:r>
            <a:r>
              <a:rPr lang="es-PE" sz="2400" b="1" dirty="0" err="1" smtClean="0">
                <a:solidFill>
                  <a:srgbClr val="FFFF00"/>
                </a:solidFill>
              </a:rPr>
              <a:t>M.Sc</a:t>
            </a:r>
            <a:r>
              <a:rPr lang="es-PE" sz="2400" b="1" dirty="0" smtClean="0">
                <a:solidFill>
                  <a:srgbClr val="FFFF00"/>
                </a:solidFill>
              </a:rPr>
              <a:t> </a:t>
            </a:r>
            <a:r>
              <a:rPr lang="es-PE" sz="2400" b="1" dirty="0" err="1" smtClean="0">
                <a:solidFill>
                  <a:srgbClr val="FFFF00"/>
                </a:solidFill>
              </a:rPr>
              <a:t>Blgo</a:t>
            </a:r>
            <a:r>
              <a:rPr lang="es-PE" sz="2400" b="1" dirty="0" smtClean="0">
                <a:solidFill>
                  <a:srgbClr val="FFFF00"/>
                </a:solidFill>
              </a:rPr>
              <a:t>. Juvenal </a:t>
            </a:r>
            <a:r>
              <a:rPr lang="es-PE" sz="2400" b="1" dirty="0" err="1" smtClean="0">
                <a:solidFill>
                  <a:srgbClr val="FFFF00"/>
                </a:solidFill>
              </a:rPr>
              <a:t>Napuchi</a:t>
            </a:r>
            <a:r>
              <a:rPr lang="es-PE" sz="2400" b="1" dirty="0" smtClean="0">
                <a:solidFill>
                  <a:srgbClr val="FFFF00"/>
                </a:solidFill>
              </a:rPr>
              <a:t> Linares. </a:t>
            </a:r>
            <a:endParaRPr lang="es-PE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73" y="1196752"/>
            <a:ext cx="6991769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43000"/>
            <a:ext cx="4895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5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80728"/>
            <a:ext cx="6624736" cy="46782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</a:rPr>
              <a:t>PARA INVESTIGAR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Debe existir unidad de criterio.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Políticas de Estado Coherente.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Estandarización de métodos  </a:t>
            </a:r>
            <a:r>
              <a:rPr lang="es-PE" sz="2800" smtClean="0">
                <a:solidFill>
                  <a:schemeClr val="bg1"/>
                </a:solidFill>
              </a:rPr>
              <a:t>por zonas</a:t>
            </a:r>
            <a:r>
              <a:rPr lang="es-PE" sz="2800">
                <a:solidFill>
                  <a:schemeClr val="bg1"/>
                </a:solidFill>
              </a:rPr>
              <a:t> </a:t>
            </a:r>
            <a:r>
              <a:rPr lang="es-PE" sz="2800" smtClean="0">
                <a:solidFill>
                  <a:schemeClr val="bg1"/>
                </a:solidFill>
              </a:rPr>
              <a:t>(NTP).</a:t>
            </a:r>
            <a:endParaRPr lang="es-PE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Tener en cuenta la calidad de Agua.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Gestión Integrada de los Recursos Hídricos.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Socializar las bases científicas.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800" dirty="0" smtClean="0">
                <a:solidFill>
                  <a:schemeClr val="bg1"/>
                </a:solidFill>
              </a:rPr>
              <a:t>Aplicación de energía renovable.</a:t>
            </a:r>
            <a:endParaRPr lang="es-PE" sz="2800" dirty="0">
              <a:solidFill>
                <a:schemeClr val="bg1"/>
              </a:solidFill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029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objetivos de arrollo sosten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4" y="836712"/>
            <a:ext cx="392129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5498" y="294218"/>
            <a:ext cx="714958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1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 Acuicultura articulada con los objetivos de desarrollo sostenible</a:t>
            </a:r>
            <a:endParaRPr lang="es-ES" sz="16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3968" y="843817"/>
            <a:ext cx="4752528" cy="341632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0">
                <a:schemeClr val="accent2">
                  <a:shade val="94000"/>
                  <a:satMod val="135000"/>
                  <a:alpha val="42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/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>ODS.1.- Fin de la Pobreza</a:t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>ODS.2.-Hambre </a:t>
            </a:r>
            <a:r>
              <a:rPr lang="es-PE" b="1" dirty="0" smtClean="0">
                <a:solidFill>
                  <a:srgbClr val="FFFF00"/>
                </a:solidFill>
              </a:rPr>
              <a:t>Cero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ODS. 3. Salud y bienestar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ODS. 4.  Educación de Calidad.</a:t>
            </a:r>
            <a:r>
              <a:rPr lang="es-PE" b="1" dirty="0" smtClean="0">
                <a:solidFill>
                  <a:srgbClr val="FFFF00"/>
                </a:solidFill>
              </a:rPr>
              <a:t/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>ODS.8.-Trabajo decente y crecimiento económico</a:t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>ODS.12.-Producción y Consumo Responsable</a:t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>ODS.13.-Acción por el Clima</a:t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>ODS.14.-Vida Submarina</a:t>
            </a:r>
            <a:br>
              <a:rPr lang="es-PE" b="1" dirty="0" smtClean="0">
                <a:solidFill>
                  <a:srgbClr val="FFFF00"/>
                </a:solidFill>
              </a:rPr>
            </a:br>
            <a:r>
              <a:rPr lang="es-PE" b="1" dirty="0" smtClean="0">
                <a:solidFill>
                  <a:srgbClr val="FFFF00"/>
                </a:solidFill>
              </a:rPr>
              <a:t/>
            </a:r>
            <a:br>
              <a:rPr lang="es-PE" b="1" dirty="0" smtClean="0">
                <a:solidFill>
                  <a:srgbClr val="FFFF00"/>
                </a:solidFill>
              </a:rPr>
            </a:br>
            <a:endParaRPr lang="es-PE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306" y="2967335"/>
            <a:ext cx="576138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MUCHAS GRACIAS</a:t>
            </a:r>
            <a:endParaRPr lang="es-ES" sz="54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4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" y="-1"/>
            <a:ext cx="91361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0359" y="404664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C000"/>
                </a:solidFill>
              </a:rPr>
              <a:t>UN BREVE DIAGNOSTICO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17064"/>
              </p:ext>
            </p:extLst>
          </p:nvPr>
        </p:nvGraphicFramePr>
        <p:xfrm>
          <a:off x="755576" y="2552774"/>
          <a:ext cx="7056783" cy="195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es-PE" dirty="0" smtClean="0"/>
                    </a:p>
                    <a:p>
                      <a:pPr algn="ctr"/>
                      <a:r>
                        <a:rPr lang="es-PE" dirty="0" smtClean="0"/>
                        <a:t>Estanques Operativos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N°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ha</a:t>
                      </a:r>
                      <a:endParaRPr lang="es-PE" dirty="0"/>
                    </a:p>
                  </a:txBody>
                  <a:tcPr/>
                </a:tc>
              </a:tr>
              <a:tr h="475253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319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75</a:t>
                      </a:r>
                      <a:endParaRPr lang="es-PE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Estanques No Operativos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90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34</a:t>
                      </a:r>
                      <a:endParaRPr lang="es-PE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es-P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C00000"/>
                          </a:solidFill>
                        </a:rPr>
                        <a:t>409</a:t>
                      </a:r>
                      <a:endParaRPr lang="es-P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smtClean="0">
                          <a:solidFill>
                            <a:srgbClr val="C00000"/>
                          </a:solidFill>
                        </a:rPr>
                        <a:t>109</a:t>
                      </a:r>
                      <a:endParaRPr lang="es-P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4509120"/>
            <a:ext cx="47525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Fuente: IIAP, TERRA NUOVA, IITA, DSRPAA. 2014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6119" y="5085184"/>
            <a:ext cx="820891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</a:rPr>
              <a:t>Esto supone un requerimiento </a:t>
            </a:r>
            <a:r>
              <a:rPr lang="es-PE" sz="2800" b="1" smtClean="0">
                <a:solidFill>
                  <a:srgbClr val="C00000"/>
                </a:solidFill>
              </a:rPr>
              <a:t>de 500.000 </a:t>
            </a:r>
            <a:r>
              <a:rPr lang="es-PE" sz="2800" b="1" dirty="0" smtClean="0">
                <a:solidFill>
                  <a:srgbClr val="C00000"/>
                </a:solidFill>
              </a:rPr>
              <a:t>alevinos por campaña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6084167" y="692696"/>
            <a:ext cx="2450863" cy="158989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244 familias de la provincia de Alto Amazonas dedicadas a la actividad acuícola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921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3" y="1772816"/>
            <a:ext cx="6903401" cy="31683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1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9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478413"/>
            <a:ext cx="597666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chemeClr val="bg1"/>
                </a:solidFill>
              </a:rPr>
              <a:t>NUESTRAS FORTALEZAS:</a:t>
            </a:r>
            <a:endParaRPr lang="es-PE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n para gamit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2" y="2794978"/>
            <a:ext cx="542195" cy="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03826" y="2651428"/>
            <a:ext cx="7500621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Productores e instituciones con experiencia, vocación y compromiso de trabajar por mejorar la actividad acuícola en nuestra provincia comprometidas con la actividad acuícola.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/>
              <a:t>NUESTRAS DEBILIDADES</a:t>
            </a:r>
            <a:endParaRPr lang="es-PE" sz="3600" dirty="0"/>
          </a:p>
        </p:txBody>
      </p:sp>
      <p:pic>
        <p:nvPicPr>
          <p:cNvPr id="4" name="Picture 2" descr="Resultado de imagen para gamit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2" y="1556326"/>
            <a:ext cx="542195" cy="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1412776"/>
            <a:ext cx="49685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Escaso nivel de organización y liderazgo</a:t>
            </a:r>
            <a:r>
              <a:rPr lang="es-PE" sz="2400" dirty="0" smtClean="0"/>
              <a:t>.</a:t>
            </a:r>
            <a:endParaRPr lang="es-PE" sz="2400" dirty="0"/>
          </a:p>
        </p:txBody>
      </p:sp>
      <p:pic>
        <p:nvPicPr>
          <p:cNvPr id="6" name="Picture 2" descr="Resultado de imagen para gamit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2" y="2365701"/>
            <a:ext cx="542195" cy="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57628" y="2268038"/>
            <a:ext cx="602268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Manejo inadecuado, escaso conocimiento sobre calidad, inocuidad y buenas practicas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n para gamit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0" y="3101404"/>
            <a:ext cx="542195" cy="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31640" y="3099035"/>
            <a:ext cx="640871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Bajo nivel de inversión de los productores (Asistencialismo).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Resultado de imagen para gamit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" y="3944197"/>
            <a:ext cx="542195" cy="2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331639" y="3861048"/>
            <a:ext cx="6240139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Barreras al acceso de tecnologías de transformación y valor agregado del producto final.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" y="3320988"/>
            <a:ext cx="2730322" cy="9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64" y="3320988"/>
            <a:ext cx="2736304" cy="8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2598094" y="1700808"/>
            <a:ext cx="3558082" cy="30243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OPORTUNIDADES</a:t>
            </a:r>
            <a:endParaRPr lang="es-PE" sz="2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74" y="678977"/>
            <a:ext cx="2535188" cy="8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93" y="4941626"/>
            <a:ext cx="1025426" cy="18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14" y="4941626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" y="1234185"/>
            <a:ext cx="15144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0410"/>
            <a:ext cx="3131840" cy="88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381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763688" y="2348881"/>
            <a:ext cx="5621826" cy="10081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</a:rPr>
              <a:t>Burocracia y centralismo regional para la formalización.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30494" y="3469027"/>
            <a:ext cx="5477810" cy="46402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</a:rPr>
              <a:t>Ausencia de créditos acuícolas.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14470" y="4005065"/>
            <a:ext cx="5909858" cy="9361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</a:rPr>
              <a:t>Escasa participación de gobierno local y regional.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608684" y="5013176"/>
            <a:ext cx="5616624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</a:rPr>
              <a:t>SANIPES Y FONDEPES 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4470" y="5805264"/>
            <a:ext cx="5909858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</a:rPr>
              <a:t>Infraestructura para procesamiento, transformación y valor agregado.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412776"/>
            <a:ext cx="201622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dirty="0"/>
              <a:t>Celeridad en tramites administrativos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b="1" dirty="0"/>
              <a:t>Alineamiento de programas y proyectos de las distintas </a:t>
            </a:r>
            <a:r>
              <a:rPr lang="es-PE" b="1" dirty="0" smtClean="0"/>
              <a:t>instituciones. </a:t>
            </a:r>
            <a:endParaRPr lang="es-PE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PE" b="1" dirty="0"/>
              <a:t>Investigaciones para diversificar la acuicultura.</a:t>
            </a:r>
          </a:p>
          <a:p>
            <a:endParaRPr lang="es-PE" b="1" dirty="0"/>
          </a:p>
        </p:txBody>
      </p:sp>
      <p:sp>
        <p:nvSpPr>
          <p:cNvPr id="3" name="2 Rectángulo"/>
          <p:cNvSpPr/>
          <p:nvPr/>
        </p:nvSpPr>
        <p:spPr>
          <a:xfrm>
            <a:off x="3366120" y="1412776"/>
            <a:ext cx="1997968" cy="42473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dirty="0" smtClean="0">
                <a:solidFill>
                  <a:schemeClr val="bg1"/>
                </a:solidFill>
              </a:rPr>
              <a:t>Infraestructura </a:t>
            </a:r>
            <a:r>
              <a:rPr lang="es-PE" b="1" dirty="0">
                <a:solidFill>
                  <a:schemeClr val="bg1"/>
                </a:solidFill>
              </a:rPr>
              <a:t>y equipamiento para el procesamiento, transformación y valor agregado.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b="1" dirty="0">
                <a:solidFill>
                  <a:schemeClr val="bg1"/>
                </a:solidFill>
              </a:rPr>
              <a:t>Mejora del acceso a mercados.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b="1" dirty="0">
                <a:solidFill>
                  <a:schemeClr val="bg1"/>
                </a:solidFill>
              </a:rPr>
              <a:t>Consolidación de servicios de asistencia técnica y acceso a información.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652120" y="1463517"/>
            <a:ext cx="1700808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dirty="0">
                <a:solidFill>
                  <a:schemeClr val="bg1"/>
                </a:solidFill>
              </a:rPr>
              <a:t>Incentivo de buenas prácticas y fiscalización de productores y pescadores que no cumplen las normas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b="1" dirty="0">
                <a:solidFill>
                  <a:schemeClr val="bg1"/>
                </a:solidFill>
              </a:rPr>
              <a:t>Salud y Seguridad ocupacional para las familias dedicadas a la actividad.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chemeClr val="bg1"/>
                </a:solidFill>
              </a:rPr>
              <a:t>LO QUE NECESITAMOS</a:t>
            </a:r>
            <a:endParaRPr lang="es-P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908720"/>
            <a:ext cx="8316416" cy="480131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0">
                <a:schemeClr val="accent2">
                  <a:shade val="94000"/>
                  <a:satMod val="135000"/>
                  <a:alpha val="42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FFFF00"/>
                </a:solidFill>
              </a:rPr>
              <a:t>LINEAS DE INVESTIGACION :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r>
              <a:rPr lang="es-PE" b="1" dirty="0" smtClean="0">
                <a:solidFill>
                  <a:srgbClr val="FFFF00"/>
                </a:solidFill>
              </a:rPr>
              <a:t>1. LINEAS </a:t>
            </a:r>
            <a:r>
              <a:rPr lang="es-PE" b="1" dirty="0">
                <a:solidFill>
                  <a:srgbClr val="FFFF00"/>
                </a:solidFill>
              </a:rPr>
              <a:t>PRIORITARIAS DE ESPECIES EN BASE AL MERCADO </a:t>
            </a:r>
            <a:r>
              <a:rPr lang="es-PE" b="1" dirty="0" smtClean="0">
                <a:solidFill>
                  <a:srgbClr val="FFFF00"/>
                </a:solidFill>
              </a:rPr>
              <a:t>•</a:t>
            </a:r>
          </a:p>
          <a:p>
            <a:r>
              <a:rPr lang="es-PE" b="1" dirty="0">
                <a:solidFill>
                  <a:srgbClr val="FFFF00"/>
                </a:solidFill>
              </a:rPr>
              <a:t>C</a:t>
            </a:r>
            <a:r>
              <a:rPr lang="es-PE" b="1" dirty="0" smtClean="0">
                <a:solidFill>
                  <a:srgbClr val="FFFF00"/>
                </a:solidFill>
              </a:rPr>
              <a:t>omerciales, ornamentales, de importancia en la preservación de la biodiversidad.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Realizar estudios sobre la viabilidad económica del cultivo  de diferentes escalas.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Realizar estudios sobre la demanda y los precios del mercado nacional  e internacional para los productos de </a:t>
            </a:r>
            <a:r>
              <a:rPr lang="es-PE" b="1" dirty="0" err="1" smtClean="0">
                <a:solidFill>
                  <a:srgbClr val="FFFF00"/>
                </a:solidFill>
              </a:rPr>
              <a:t>gamitana</a:t>
            </a:r>
            <a:r>
              <a:rPr lang="es-PE" b="1" dirty="0" smtClean="0">
                <a:solidFill>
                  <a:srgbClr val="FFFF00"/>
                </a:solidFill>
              </a:rPr>
              <a:t> y paco.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r>
              <a:rPr lang="es-PE" b="1" dirty="0" smtClean="0">
                <a:solidFill>
                  <a:srgbClr val="FFFF00"/>
                </a:solidFill>
              </a:rPr>
              <a:t>2. IMPACTOS </a:t>
            </a:r>
            <a:r>
              <a:rPr lang="es-PE" b="1" dirty="0">
                <a:solidFill>
                  <a:srgbClr val="FFFF00"/>
                </a:solidFill>
              </a:rPr>
              <a:t>DEL CAMBIO CLIMÁTICO EN ECOSISTEMAS ACUÁTICOS.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•</a:t>
            </a:r>
            <a:r>
              <a:rPr lang="es-PE" b="1" dirty="0">
                <a:solidFill>
                  <a:srgbClr val="FFFF00"/>
                </a:solidFill>
              </a:rPr>
              <a:t>E</a:t>
            </a:r>
            <a:r>
              <a:rPr lang="es-PE" b="1" dirty="0" smtClean="0">
                <a:solidFill>
                  <a:srgbClr val="FFFF00"/>
                </a:solidFill>
              </a:rPr>
              <a:t>species arbóreas que proveen alimento, sombra, agua al ecosistema acuático.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•</a:t>
            </a:r>
            <a:r>
              <a:rPr lang="es-PE" b="1" dirty="0">
                <a:solidFill>
                  <a:srgbClr val="FFFF00"/>
                </a:solidFill>
              </a:rPr>
              <a:t>G</a:t>
            </a:r>
            <a:r>
              <a:rPr lang="es-PE" b="1" dirty="0" smtClean="0">
                <a:solidFill>
                  <a:srgbClr val="FFFF00"/>
                </a:solidFill>
              </a:rPr>
              <a:t>arantizar la cadena trófica.</a:t>
            </a:r>
          </a:p>
          <a:p>
            <a:endParaRPr lang="es-PE" b="1" dirty="0" smtClean="0">
              <a:solidFill>
                <a:srgbClr val="FFFF00"/>
              </a:solidFill>
            </a:endParaRPr>
          </a:p>
          <a:p>
            <a:r>
              <a:rPr lang="es-PE" b="1" dirty="0" smtClean="0">
                <a:solidFill>
                  <a:srgbClr val="FFFF00"/>
                </a:solidFill>
              </a:rPr>
              <a:t>3. EVALUACIÓN </a:t>
            </a:r>
            <a:r>
              <a:rPr lang="es-PE" b="1" dirty="0">
                <a:solidFill>
                  <a:srgbClr val="FFFF00"/>
                </a:solidFill>
              </a:rPr>
              <a:t>DE RECURSOS HÍDRICOS CON ENFASIS EN ACUICULTURA.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• Calidad (oxigeno, turbidez, carga animal,  otros parámetros).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• Cantidad (volumen de agua requerida – pozas de reserva)</a:t>
            </a:r>
          </a:p>
          <a:p>
            <a:r>
              <a:rPr lang="es-PE" b="1" dirty="0" smtClean="0">
                <a:solidFill>
                  <a:srgbClr val="FFFF00"/>
                </a:solidFill>
              </a:rPr>
              <a:t>• Oportunidad del recurso hídrico (acceso al recurso en el momento que se necesita)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b="1" dirty="0">
                <a:solidFill>
                  <a:srgbClr val="FFFF00"/>
                </a:solidFill>
              </a:rPr>
              <a:t>B</a:t>
            </a:r>
            <a:r>
              <a:rPr lang="es-PE" b="1" dirty="0" smtClean="0">
                <a:solidFill>
                  <a:srgbClr val="FFFF00"/>
                </a:solidFill>
              </a:rPr>
              <a:t>úsqueda de microorganismos benéficos para la sostenibilidad de estanques.</a:t>
            </a:r>
            <a:endParaRPr lang="es-P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496</Words>
  <Application>Microsoft Office PowerPoint</Application>
  <PresentationFormat>Presentación en pantalla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Juvenal</dc:creator>
  <cp:lastModifiedBy>OSCAR</cp:lastModifiedBy>
  <cp:revision>55</cp:revision>
  <dcterms:created xsi:type="dcterms:W3CDTF">2017-11-16T12:52:29Z</dcterms:created>
  <dcterms:modified xsi:type="dcterms:W3CDTF">2017-11-17T21:14:37Z</dcterms:modified>
</cp:coreProperties>
</file>