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sldIdLst>
    <p:sldId id="273" r:id="rId2"/>
  </p:sldIdLst>
  <p:sldSz cx="9906000" cy="6858000" type="A4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CED7"/>
    <a:srgbClr val="4476A1"/>
    <a:srgbClr val="5B9BD5"/>
    <a:srgbClr val="D2DEEF"/>
    <a:srgbClr val="EB1E23"/>
    <a:srgbClr val="A3A6A7"/>
    <a:srgbClr val="7C8082"/>
    <a:srgbClr val="505354"/>
    <a:srgbClr val="D1D4DC"/>
    <a:srgbClr val="E223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81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8313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312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6470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/>
          <p:cNvCxnSpPr/>
          <p:nvPr userDrawn="1"/>
        </p:nvCxnSpPr>
        <p:spPr>
          <a:xfrm flipV="1">
            <a:off x="419250" y="5915025"/>
            <a:ext cx="9067500" cy="0"/>
          </a:xfrm>
          <a:prstGeom prst="line">
            <a:avLst/>
          </a:prstGeom>
          <a:ln w="9525">
            <a:solidFill>
              <a:srgbClr val="A3A6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925" r="4355"/>
          <a:stretch/>
        </p:blipFill>
        <p:spPr>
          <a:xfrm>
            <a:off x="433388" y="5949820"/>
            <a:ext cx="7312500" cy="90818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93844" y="6281330"/>
            <a:ext cx="1608750" cy="400813"/>
          </a:xfrm>
          <a:prstGeom prst="rect">
            <a:avLst/>
          </a:prstGeom>
        </p:spPr>
      </p:pic>
      <p:cxnSp>
        <p:nvCxnSpPr>
          <p:cNvPr id="10" name="Conector recto 9"/>
          <p:cNvCxnSpPr/>
          <p:nvPr userDrawn="1"/>
        </p:nvCxnSpPr>
        <p:spPr>
          <a:xfrm flipV="1">
            <a:off x="419250" y="619125"/>
            <a:ext cx="9067500" cy="0"/>
          </a:xfrm>
          <a:prstGeom prst="line">
            <a:avLst/>
          </a:prstGeom>
          <a:ln w="9525">
            <a:solidFill>
              <a:srgbClr val="A3A6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36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bg>
      <p:bgPr>
        <a:solidFill>
          <a:srgbClr val="EB1E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ED282C"/>
              </a:clrFrom>
              <a:clrTo>
                <a:srgbClr val="ED282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0500" y="2844269"/>
            <a:ext cx="2925000" cy="116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711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371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0999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5491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994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5500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6750" y="1600566"/>
            <a:ext cx="2632500" cy="655875"/>
          </a:xfrm>
          <a:prstGeom prst="rect">
            <a:avLst/>
          </a:prstGeom>
        </p:spPr>
      </p:pic>
      <p:cxnSp>
        <p:nvCxnSpPr>
          <p:cNvPr id="6" name="Conector recto 5"/>
          <p:cNvCxnSpPr/>
          <p:nvPr userDrawn="1"/>
        </p:nvCxnSpPr>
        <p:spPr>
          <a:xfrm flipV="1">
            <a:off x="4148625" y="2643620"/>
            <a:ext cx="1608750" cy="0"/>
          </a:xfrm>
          <a:prstGeom prst="line">
            <a:avLst/>
          </a:prstGeom>
          <a:ln w="88900">
            <a:solidFill>
              <a:srgbClr val="E223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75" y="5742442"/>
            <a:ext cx="9901125" cy="1115559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901125" cy="1490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494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3484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7836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70856-173C-4F5D-9F5A-B3E38A7862EF}" type="datetimeFigureOut">
              <a:rPr lang="es-PE" smtClean="0"/>
              <a:t>14/11/2017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78857-F000-4E6A-975D-12028B912B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6937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5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6908" y="189531"/>
            <a:ext cx="4392421" cy="4675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38" b="1" dirty="0"/>
              <a:t>PRINCIPALES ZONAS DE CULTIVO</a:t>
            </a: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" t="-154" r="20" b="37"/>
          <a:stretch/>
        </p:blipFill>
        <p:spPr>
          <a:xfrm>
            <a:off x="1663908" y="996846"/>
            <a:ext cx="7150308" cy="460198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ángulo 5"/>
          <p:cNvSpPr/>
          <p:nvPr/>
        </p:nvSpPr>
        <p:spPr>
          <a:xfrm>
            <a:off x="232155" y="4086026"/>
            <a:ext cx="213525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544"/>
              </a:lnSpc>
            </a:pPr>
            <a:r>
              <a:rPr lang="es-PE" sz="1463" spc="-65" dirty="0"/>
              <a:t>La acuicultura se realiza en todo el país, pero hay zonas que por sus condiciones y ventajas han destacado </a:t>
            </a:r>
            <a:r>
              <a:rPr lang="es-PE" sz="1463" spc="-65" dirty="0"/>
              <a:t>en su </a:t>
            </a:r>
            <a:r>
              <a:rPr lang="es-PE" sz="1463" spc="-65" dirty="0"/>
              <a:t>volumen de producción y </a:t>
            </a:r>
            <a:r>
              <a:rPr lang="es-PE" sz="1463" spc="-65" dirty="0"/>
              <a:t>especies que cultivan.</a:t>
            </a:r>
            <a:endParaRPr lang="es-PE" sz="1463" spc="-65" dirty="0"/>
          </a:p>
        </p:txBody>
      </p:sp>
      <p:sp>
        <p:nvSpPr>
          <p:cNvPr id="21" name="Llamada con línea 2 20"/>
          <p:cNvSpPr/>
          <p:nvPr/>
        </p:nvSpPr>
        <p:spPr>
          <a:xfrm>
            <a:off x="3169750" y="1232815"/>
            <a:ext cx="1316249" cy="380250"/>
          </a:xfrm>
          <a:prstGeom prst="borderCallout2">
            <a:avLst>
              <a:gd name="adj1" fmla="val 99065"/>
              <a:gd name="adj2" fmla="val 49687"/>
              <a:gd name="adj3" fmla="val 139879"/>
              <a:gd name="adj4" fmla="val 52840"/>
              <a:gd name="adj5" fmla="val 221897"/>
              <a:gd name="adj6" fmla="val 60267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138" b="1" dirty="0">
                <a:solidFill>
                  <a:srgbClr val="FFFF00"/>
                </a:solidFill>
              </a:rPr>
              <a:t>Tumbes:</a:t>
            </a:r>
          </a:p>
          <a:p>
            <a:r>
              <a:rPr lang="es-PE" sz="1138" b="1" dirty="0"/>
              <a:t>Langostino</a:t>
            </a:r>
            <a:endParaRPr lang="es-PE" sz="1138" b="1" dirty="0"/>
          </a:p>
        </p:txBody>
      </p:sp>
      <p:sp>
        <p:nvSpPr>
          <p:cNvPr id="22" name="Llamada con línea 2 21"/>
          <p:cNvSpPr/>
          <p:nvPr/>
        </p:nvSpPr>
        <p:spPr>
          <a:xfrm>
            <a:off x="1921347" y="2408765"/>
            <a:ext cx="1520999" cy="380250"/>
          </a:xfrm>
          <a:prstGeom prst="borderCallout2">
            <a:avLst>
              <a:gd name="adj1" fmla="val 55435"/>
              <a:gd name="adj2" fmla="val 101000"/>
              <a:gd name="adj3" fmla="val 37656"/>
              <a:gd name="adj4" fmla="val 116190"/>
              <a:gd name="adj5" fmla="val 17527"/>
              <a:gd name="adj6" fmla="val 130391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138" b="1" dirty="0">
                <a:solidFill>
                  <a:srgbClr val="FFFF00"/>
                </a:solidFill>
              </a:rPr>
              <a:t>Sechura:</a:t>
            </a:r>
          </a:p>
          <a:p>
            <a:r>
              <a:rPr lang="es-PE" sz="1138" b="1" dirty="0"/>
              <a:t>Concha de abanico</a:t>
            </a:r>
            <a:endParaRPr lang="es-PE" sz="1138" b="1" dirty="0"/>
          </a:p>
        </p:txBody>
      </p:sp>
      <p:sp>
        <p:nvSpPr>
          <p:cNvPr id="23" name="Llamada con línea 2 22"/>
          <p:cNvSpPr/>
          <p:nvPr/>
        </p:nvSpPr>
        <p:spPr>
          <a:xfrm>
            <a:off x="1921346" y="3072669"/>
            <a:ext cx="1593847" cy="421974"/>
          </a:xfrm>
          <a:prstGeom prst="borderCallout2">
            <a:avLst>
              <a:gd name="adj1" fmla="val 51488"/>
              <a:gd name="adj2" fmla="val 101000"/>
              <a:gd name="adj3" fmla="val 67783"/>
              <a:gd name="adj4" fmla="val 134648"/>
              <a:gd name="adj5" fmla="val 77783"/>
              <a:gd name="adj6" fmla="val 164031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138" b="1" dirty="0">
                <a:solidFill>
                  <a:srgbClr val="FFFF00"/>
                </a:solidFill>
              </a:rPr>
              <a:t>Guaynuma y Samanco:</a:t>
            </a:r>
          </a:p>
          <a:p>
            <a:r>
              <a:rPr lang="es-PE" sz="1138" b="1" dirty="0"/>
              <a:t>Concha de abanico</a:t>
            </a:r>
            <a:endParaRPr lang="es-PE" sz="1138" b="1" dirty="0"/>
          </a:p>
        </p:txBody>
      </p:sp>
      <p:sp>
        <p:nvSpPr>
          <p:cNvPr id="24" name="Llamada con línea 2 23"/>
          <p:cNvSpPr/>
          <p:nvPr/>
        </p:nvSpPr>
        <p:spPr>
          <a:xfrm>
            <a:off x="2503119" y="3639865"/>
            <a:ext cx="1520999" cy="380250"/>
          </a:xfrm>
          <a:prstGeom prst="borderCallout2">
            <a:avLst>
              <a:gd name="adj1" fmla="val 51488"/>
              <a:gd name="adj2" fmla="val 101000"/>
              <a:gd name="adj3" fmla="val -7799"/>
              <a:gd name="adj4" fmla="val 119242"/>
              <a:gd name="adj5" fmla="val -44682"/>
              <a:gd name="adj6" fmla="val 129974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138" b="1" dirty="0">
                <a:solidFill>
                  <a:srgbClr val="FFFF00"/>
                </a:solidFill>
              </a:rPr>
              <a:t>Huarmey:</a:t>
            </a:r>
          </a:p>
          <a:p>
            <a:r>
              <a:rPr lang="es-PE" sz="1138" b="1" dirty="0"/>
              <a:t>Lenguado</a:t>
            </a:r>
            <a:endParaRPr lang="es-PE" sz="1138" b="1" dirty="0"/>
          </a:p>
        </p:txBody>
      </p:sp>
      <p:sp>
        <p:nvSpPr>
          <p:cNvPr id="25" name="Llamada con línea 2 24"/>
          <p:cNvSpPr/>
          <p:nvPr/>
        </p:nvSpPr>
        <p:spPr>
          <a:xfrm>
            <a:off x="2939810" y="4283292"/>
            <a:ext cx="1520999" cy="380250"/>
          </a:xfrm>
          <a:prstGeom prst="borderCallout2">
            <a:avLst>
              <a:gd name="adj1" fmla="val 51488"/>
              <a:gd name="adj2" fmla="val 101000"/>
              <a:gd name="adj3" fmla="val -25185"/>
              <a:gd name="adj4" fmla="val 113442"/>
              <a:gd name="adj5" fmla="val -70996"/>
              <a:gd name="adj6" fmla="val 121297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138" b="1" dirty="0">
                <a:solidFill>
                  <a:srgbClr val="FFFF00"/>
                </a:solidFill>
              </a:rPr>
              <a:t>Pucusana:</a:t>
            </a:r>
          </a:p>
          <a:p>
            <a:r>
              <a:rPr lang="es-PE" sz="1138" b="1" dirty="0"/>
              <a:t>Algas (Cochayuyo)</a:t>
            </a:r>
            <a:endParaRPr lang="es-PE" sz="1138" b="1" dirty="0"/>
          </a:p>
        </p:txBody>
      </p:sp>
      <p:sp>
        <p:nvSpPr>
          <p:cNvPr id="26" name="Llamada con línea 2 25"/>
          <p:cNvSpPr/>
          <p:nvPr/>
        </p:nvSpPr>
        <p:spPr>
          <a:xfrm>
            <a:off x="3270197" y="4926719"/>
            <a:ext cx="1520999" cy="380250"/>
          </a:xfrm>
          <a:prstGeom prst="borderCallout2">
            <a:avLst>
              <a:gd name="adj1" fmla="val 51488"/>
              <a:gd name="adj2" fmla="val 101000"/>
              <a:gd name="adj3" fmla="val -36812"/>
              <a:gd name="adj4" fmla="val 107654"/>
              <a:gd name="adj5" fmla="val -114188"/>
              <a:gd name="adj6" fmla="val 113433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138" b="1" dirty="0">
                <a:solidFill>
                  <a:srgbClr val="FFFF00"/>
                </a:solidFill>
              </a:rPr>
              <a:t>Paracas:</a:t>
            </a:r>
          </a:p>
          <a:p>
            <a:r>
              <a:rPr lang="es-PE" sz="1138" b="1" dirty="0"/>
              <a:t>Concha de abanico</a:t>
            </a:r>
            <a:endParaRPr lang="es-PE" sz="1138" b="1" dirty="0"/>
          </a:p>
        </p:txBody>
      </p:sp>
      <p:sp>
        <p:nvSpPr>
          <p:cNvPr id="27" name="Llamada con línea 2 26"/>
          <p:cNvSpPr/>
          <p:nvPr/>
        </p:nvSpPr>
        <p:spPr>
          <a:xfrm>
            <a:off x="6744518" y="2836254"/>
            <a:ext cx="1520999" cy="526500"/>
          </a:xfrm>
          <a:prstGeom prst="borderCallout2">
            <a:avLst>
              <a:gd name="adj1" fmla="val 54228"/>
              <a:gd name="adj2" fmla="val 462"/>
              <a:gd name="adj3" fmla="val 136331"/>
              <a:gd name="adj4" fmla="val -50830"/>
              <a:gd name="adj5" fmla="val 240575"/>
              <a:gd name="adj6" fmla="val -97842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219"/>
              </a:lnSpc>
            </a:pPr>
            <a:r>
              <a:rPr lang="es-PE" sz="1138" b="1" dirty="0">
                <a:solidFill>
                  <a:srgbClr val="FFFF00"/>
                </a:solidFill>
              </a:rPr>
              <a:t>Huancavelica, Junín</a:t>
            </a:r>
          </a:p>
          <a:p>
            <a:pPr>
              <a:lnSpc>
                <a:spcPts val="1219"/>
              </a:lnSpc>
            </a:pPr>
            <a:r>
              <a:rPr lang="es-PE" sz="1138" b="1" dirty="0">
                <a:solidFill>
                  <a:srgbClr val="FFFF00"/>
                </a:solidFill>
              </a:rPr>
              <a:t>Pasco y Ayacucho:</a:t>
            </a:r>
          </a:p>
          <a:p>
            <a:pPr>
              <a:lnSpc>
                <a:spcPts val="1219"/>
              </a:lnSpc>
            </a:pPr>
            <a:r>
              <a:rPr lang="es-PE" sz="1138" b="1" dirty="0"/>
              <a:t>Trucha</a:t>
            </a:r>
            <a:endParaRPr lang="es-PE" sz="1138" b="1" dirty="0"/>
          </a:p>
        </p:txBody>
      </p:sp>
      <p:sp>
        <p:nvSpPr>
          <p:cNvPr id="28" name="Llamada con línea 2 27"/>
          <p:cNvSpPr/>
          <p:nvPr/>
        </p:nvSpPr>
        <p:spPr>
          <a:xfrm>
            <a:off x="1953948" y="1758394"/>
            <a:ext cx="1316249" cy="380250"/>
          </a:xfrm>
          <a:prstGeom prst="borderCallout2">
            <a:avLst>
              <a:gd name="adj1" fmla="val 51431"/>
              <a:gd name="adj2" fmla="val 100520"/>
              <a:gd name="adj3" fmla="val 100523"/>
              <a:gd name="adj4" fmla="val 124522"/>
              <a:gd name="adj5" fmla="val 154091"/>
              <a:gd name="adj6" fmla="val 147777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138" b="1" dirty="0">
                <a:solidFill>
                  <a:srgbClr val="FFFF00"/>
                </a:solidFill>
              </a:rPr>
              <a:t>Sullana:</a:t>
            </a:r>
          </a:p>
          <a:p>
            <a:r>
              <a:rPr lang="es-PE" sz="1138" b="1" dirty="0"/>
              <a:t>Langostino, Tilapia</a:t>
            </a:r>
            <a:endParaRPr lang="es-PE" sz="1138" b="1" dirty="0"/>
          </a:p>
        </p:txBody>
      </p:sp>
      <p:sp>
        <p:nvSpPr>
          <p:cNvPr id="29" name="Llamada con línea 2 28"/>
          <p:cNvSpPr/>
          <p:nvPr/>
        </p:nvSpPr>
        <p:spPr>
          <a:xfrm>
            <a:off x="6744517" y="2093529"/>
            <a:ext cx="1837622" cy="526500"/>
          </a:xfrm>
          <a:prstGeom prst="borderCallout2">
            <a:avLst>
              <a:gd name="adj1" fmla="val 53462"/>
              <a:gd name="adj2" fmla="val 271"/>
              <a:gd name="adj3" fmla="val 84702"/>
              <a:gd name="adj4" fmla="val -46188"/>
              <a:gd name="adj5" fmla="val 128575"/>
              <a:gd name="adj6" fmla="val -110581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219"/>
              </a:lnSpc>
            </a:pPr>
            <a:r>
              <a:rPr lang="es-PE" sz="1138" b="1" dirty="0">
                <a:solidFill>
                  <a:srgbClr val="FFFF00"/>
                </a:solidFill>
              </a:rPr>
              <a:t>San Martin, Moyobamba, Rioja, Tocache</a:t>
            </a:r>
            <a:r>
              <a:rPr lang="es-PE" sz="1138" b="1" dirty="0">
                <a:solidFill>
                  <a:srgbClr val="FFFF00"/>
                </a:solidFill>
              </a:rPr>
              <a:t> </a:t>
            </a:r>
            <a:r>
              <a:rPr lang="es-PE" sz="1138" b="1" dirty="0">
                <a:solidFill>
                  <a:srgbClr val="FFFF00"/>
                </a:solidFill>
              </a:rPr>
              <a:t>y Lamas:</a:t>
            </a:r>
          </a:p>
          <a:p>
            <a:pPr>
              <a:lnSpc>
                <a:spcPts val="1219"/>
              </a:lnSpc>
            </a:pPr>
            <a:r>
              <a:rPr lang="es-PE" sz="1138" b="1" dirty="0"/>
              <a:t>Tilapia, Camarón</a:t>
            </a:r>
            <a:endParaRPr lang="es-PE" sz="1138" b="1" dirty="0"/>
          </a:p>
        </p:txBody>
      </p:sp>
      <p:sp>
        <p:nvSpPr>
          <p:cNvPr id="30" name="Llamada con línea 2 29"/>
          <p:cNvSpPr/>
          <p:nvPr/>
        </p:nvSpPr>
        <p:spPr>
          <a:xfrm>
            <a:off x="6744516" y="1408097"/>
            <a:ext cx="1927293" cy="526500"/>
          </a:xfrm>
          <a:prstGeom prst="borderCallout2">
            <a:avLst>
              <a:gd name="adj1" fmla="val 53462"/>
              <a:gd name="adj2" fmla="val 271"/>
              <a:gd name="adj3" fmla="val 85718"/>
              <a:gd name="adj4" fmla="val -32143"/>
              <a:gd name="adj5" fmla="val 118289"/>
              <a:gd name="adj6" fmla="val -65134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219"/>
              </a:lnSpc>
            </a:pPr>
            <a:r>
              <a:rPr lang="es-PE" sz="1138" b="1" dirty="0">
                <a:solidFill>
                  <a:srgbClr val="FFFF00"/>
                </a:solidFill>
              </a:rPr>
              <a:t>Iquitos:</a:t>
            </a:r>
          </a:p>
          <a:p>
            <a:pPr>
              <a:lnSpc>
                <a:spcPts val="1219"/>
              </a:lnSpc>
            </a:pPr>
            <a:r>
              <a:rPr lang="es-PE" sz="1138" b="1" dirty="0"/>
              <a:t>Paiche, Gamitana, Paco, Boquichico, Sabalo cola roja</a:t>
            </a:r>
            <a:endParaRPr lang="es-PE" sz="1138" b="1" dirty="0"/>
          </a:p>
        </p:txBody>
      </p:sp>
      <p:sp>
        <p:nvSpPr>
          <p:cNvPr id="31" name="Llamada con línea 2 30"/>
          <p:cNvSpPr/>
          <p:nvPr/>
        </p:nvSpPr>
        <p:spPr>
          <a:xfrm>
            <a:off x="6885639" y="4859035"/>
            <a:ext cx="1786170" cy="380250"/>
          </a:xfrm>
          <a:prstGeom prst="borderCallout2">
            <a:avLst>
              <a:gd name="adj1" fmla="val 53462"/>
              <a:gd name="adj2" fmla="val 271"/>
              <a:gd name="adj3" fmla="val -10832"/>
              <a:gd name="adj4" fmla="val -12382"/>
              <a:gd name="adj5" fmla="val -98353"/>
              <a:gd name="adj6" fmla="val -28238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138" b="1" dirty="0">
                <a:solidFill>
                  <a:srgbClr val="FFFF00"/>
                </a:solidFill>
              </a:rPr>
              <a:t>Lago Titicaca y Lagunillas:</a:t>
            </a:r>
          </a:p>
          <a:p>
            <a:r>
              <a:rPr lang="es-PE" sz="1138" b="1" dirty="0"/>
              <a:t>Trucha</a:t>
            </a:r>
            <a:endParaRPr lang="es-PE" sz="1138" b="1" dirty="0"/>
          </a:p>
        </p:txBody>
      </p:sp>
      <p:cxnSp>
        <p:nvCxnSpPr>
          <p:cNvPr id="49" name="Conector recto 48"/>
          <p:cNvCxnSpPr>
            <a:stCxn id="27" idx="2"/>
          </p:cNvCxnSpPr>
          <p:nvPr/>
        </p:nvCxnSpPr>
        <p:spPr>
          <a:xfrm flipH="1">
            <a:off x="5289550" y="3099503"/>
            <a:ext cx="1454967" cy="718434"/>
          </a:xfrm>
          <a:prstGeom prst="line">
            <a:avLst/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cxnSp>
      <p:cxnSp>
        <p:nvCxnSpPr>
          <p:cNvPr id="51" name="Conector recto 50"/>
          <p:cNvCxnSpPr>
            <a:stCxn id="27" idx="2"/>
          </p:cNvCxnSpPr>
          <p:nvPr/>
        </p:nvCxnSpPr>
        <p:spPr>
          <a:xfrm flipH="1">
            <a:off x="5289550" y="3099504"/>
            <a:ext cx="1454967" cy="395139"/>
          </a:xfrm>
          <a:prstGeom prst="line">
            <a:avLst/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cxnSp>
      <p:cxnSp>
        <p:nvCxnSpPr>
          <p:cNvPr id="54" name="Conector recto 53"/>
          <p:cNvCxnSpPr>
            <a:stCxn id="27" idx="2"/>
          </p:cNvCxnSpPr>
          <p:nvPr/>
        </p:nvCxnSpPr>
        <p:spPr>
          <a:xfrm flipH="1">
            <a:off x="5391150" y="3099504"/>
            <a:ext cx="1353367" cy="1183788"/>
          </a:xfrm>
          <a:prstGeom prst="line">
            <a:avLst/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cxnSp>
      <p:sp>
        <p:nvSpPr>
          <p:cNvPr id="32" name="Llamada con línea 2 31"/>
          <p:cNvSpPr/>
          <p:nvPr/>
        </p:nvSpPr>
        <p:spPr>
          <a:xfrm>
            <a:off x="6802121" y="3611979"/>
            <a:ext cx="1520999" cy="408136"/>
          </a:xfrm>
          <a:prstGeom prst="borderCallout2">
            <a:avLst>
              <a:gd name="adj1" fmla="val 54228"/>
              <a:gd name="adj2" fmla="val 462"/>
              <a:gd name="adj3" fmla="val 96096"/>
              <a:gd name="adj4" fmla="val -27033"/>
              <a:gd name="adj5" fmla="val 137155"/>
              <a:gd name="adj6" fmla="val -56928"/>
            </a:avLst>
          </a:prstGeom>
          <a:solidFill>
            <a:srgbClr val="658AA9"/>
          </a:solidFill>
          <a:ln>
            <a:solidFill>
              <a:srgbClr val="B7C4D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219"/>
              </a:lnSpc>
            </a:pPr>
            <a:r>
              <a:rPr lang="es-PE" sz="1138" b="1" dirty="0" err="1">
                <a:solidFill>
                  <a:srgbClr val="FFFF00"/>
                </a:solidFill>
              </a:rPr>
              <a:t>Echarati</a:t>
            </a:r>
            <a:r>
              <a:rPr lang="es-PE" sz="1138" b="1" dirty="0">
                <a:solidFill>
                  <a:srgbClr val="FFFF00"/>
                </a:solidFill>
              </a:rPr>
              <a:t> </a:t>
            </a:r>
            <a:r>
              <a:rPr lang="es-PE" sz="1138" b="1" dirty="0">
                <a:solidFill>
                  <a:srgbClr val="FFFF00"/>
                </a:solidFill>
              </a:rPr>
              <a:t>- Cuzco:</a:t>
            </a:r>
          </a:p>
          <a:p>
            <a:pPr>
              <a:lnSpc>
                <a:spcPts val="1219"/>
              </a:lnSpc>
            </a:pPr>
            <a:r>
              <a:rPr lang="es-PE" sz="1138" b="1" dirty="0"/>
              <a:t>Paco</a:t>
            </a:r>
            <a:endParaRPr lang="es-PE" sz="1138" b="1" dirty="0"/>
          </a:p>
        </p:txBody>
      </p:sp>
    </p:spTree>
    <p:extLst>
      <p:ext uri="{BB962C8B-B14F-4D97-AF65-F5344CB8AC3E}">
        <p14:creationId xmlns:p14="http://schemas.microsoft.com/office/powerpoint/2010/main" val="1381492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1853</TotalTime>
  <Words>114</Words>
  <Application>Microsoft Office PowerPoint</Application>
  <PresentationFormat>A4 (210 x 297 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Buleje de la Cruz</dc:creator>
  <cp:lastModifiedBy>Luis Ernesto Diaz Gonzalez</cp:lastModifiedBy>
  <cp:revision>117</cp:revision>
  <dcterms:created xsi:type="dcterms:W3CDTF">2017-08-07T15:37:50Z</dcterms:created>
  <dcterms:modified xsi:type="dcterms:W3CDTF">2017-11-14T15:09:43Z</dcterms:modified>
</cp:coreProperties>
</file>